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algn="l" rtl="0" fontAlgn="base">
      <a:spcBef>
        <a:spcPct val="0"/>
      </a:spcBef>
      <a:spcAft>
        <a:spcPct val="0"/>
      </a:spcAft>
      <a:defRPr sz="4800"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sz="4800"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sz="4800"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sz="4800"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sz="4800" kern="1200">
        <a:solidFill>
          <a:schemeClr val="tx1"/>
        </a:solidFill>
        <a:latin typeface="Verdana" panose="020B0604030504040204" pitchFamily="34" charset="0"/>
        <a:ea typeface="+mn-ea"/>
        <a:cs typeface="+mn-cs"/>
      </a:defRPr>
    </a:lvl5pPr>
    <a:lvl6pPr marL="2286000" algn="l" defTabSz="914400" rtl="0" eaLnBrk="1" latinLnBrk="0" hangingPunct="1">
      <a:defRPr sz="4800" kern="1200">
        <a:solidFill>
          <a:schemeClr val="tx1"/>
        </a:solidFill>
        <a:latin typeface="Verdana" panose="020B0604030504040204" pitchFamily="34" charset="0"/>
        <a:ea typeface="+mn-ea"/>
        <a:cs typeface="+mn-cs"/>
      </a:defRPr>
    </a:lvl6pPr>
    <a:lvl7pPr marL="2743200" algn="l" defTabSz="914400" rtl="0" eaLnBrk="1" latinLnBrk="0" hangingPunct="1">
      <a:defRPr sz="4800" kern="1200">
        <a:solidFill>
          <a:schemeClr val="tx1"/>
        </a:solidFill>
        <a:latin typeface="Verdana" panose="020B0604030504040204" pitchFamily="34" charset="0"/>
        <a:ea typeface="+mn-ea"/>
        <a:cs typeface="+mn-cs"/>
      </a:defRPr>
    </a:lvl7pPr>
    <a:lvl8pPr marL="3200400" algn="l" defTabSz="914400" rtl="0" eaLnBrk="1" latinLnBrk="0" hangingPunct="1">
      <a:defRPr sz="4800" kern="1200">
        <a:solidFill>
          <a:schemeClr val="tx1"/>
        </a:solidFill>
        <a:latin typeface="Verdana" panose="020B0604030504040204" pitchFamily="34" charset="0"/>
        <a:ea typeface="+mn-ea"/>
        <a:cs typeface="+mn-cs"/>
      </a:defRPr>
    </a:lvl8pPr>
    <a:lvl9pPr marL="3657600" algn="l" defTabSz="914400" rtl="0" eaLnBrk="1" latinLnBrk="0" hangingPunct="1">
      <a:defRPr sz="48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D3954-C190-83B0-584D-A41A6FACC767}" v="178" dt="2022-08-12T21:33:53.080"/>
    <p1510:client id="{243C90D7-7A55-EA9C-0D8E-DD74B4A38695}" v="859" dt="2022-08-16T18:19:49.714"/>
    <p1510:client id="{3742E2B4-91EA-0B2B-B6D1-40CE22864A4B}" v="6046" dt="2022-08-26T02:14:34.427"/>
    <p1510:client id="{47FB92F3-9A6E-21BF-FA06-EFD8C2585E5E}" v="258" dt="2022-08-08T20:28:55.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1230" y="-3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1F6B530-F33C-060A-C3DC-C9C3B5F868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95D864-A7A3-333D-842B-217C6EFC48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22167E-F2F9-9D88-4F78-059440073554}"/>
              </a:ext>
            </a:extLst>
          </p:cNvPr>
          <p:cNvSpPr>
            <a:spLocks noGrp="1" noChangeArrowheads="1"/>
          </p:cNvSpPr>
          <p:nvPr>
            <p:ph type="sldNum" sz="quarter" idx="12"/>
          </p:nvPr>
        </p:nvSpPr>
        <p:spPr>
          <a:ln/>
        </p:spPr>
        <p:txBody>
          <a:bodyPr/>
          <a:lstStyle>
            <a:lvl1pPr>
              <a:defRPr/>
            </a:lvl1pPr>
          </a:lstStyle>
          <a:p>
            <a:fld id="{22CC65E7-BA6A-458C-B819-04C70F1B1AB0}" type="slidenum">
              <a:rPr lang="en-US" altLang="en-US"/>
              <a:pPr/>
              <a:t>‹#›</a:t>
            </a:fld>
            <a:endParaRPr lang="en-US" altLang="en-US"/>
          </a:p>
        </p:txBody>
      </p:sp>
    </p:spTree>
    <p:extLst>
      <p:ext uri="{BB962C8B-B14F-4D97-AF65-F5344CB8AC3E}">
        <p14:creationId xmlns:p14="http://schemas.microsoft.com/office/powerpoint/2010/main" val="351176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35224B-5EDD-849D-1ADC-29EA269477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E27C8D-FB24-5837-8D20-FDD8F46331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0DC9A1-0653-A109-3C08-4444ABFE1A44}"/>
              </a:ext>
            </a:extLst>
          </p:cNvPr>
          <p:cNvSpPr>
            <a:spLocks noGrp="1" noChangeArrowheads="1"/>
          </p:cNvSpPr>
          <p:nvPr>
            <p:ph type="sldNum" sz="quarter" idx="12"/>
          </p:nvPr>
        </p:nvSpPr>
        <p:spPr>
          <a:ln/>
        </p:spPr>
        <p:txBody>
          <a:bodyPr/>
          <a:lstStyle>
            <a:lvl1pPr>
              <a:defRPr/>
            </a:lvl1pPr>
          </a:lstStyle>
          <a:p>
            <a:fld id="{8AC6B670-C080-4B16-873A-53384B54CC55}" type="slidenum">
              <a:rPr lang="en-US" altLang="en-US"/>
              <a:pPr/>
              <a:t>‹#›</a:t>
            </a:fld>
            <a:endParaRPr lang="en-US" altLang="en-US"/>
          </a:p>
        </p:txBody>
      </p:sp>
    </p:spTree>
    <p:extLst>
      <p:ext uri="{BB962C8B-B14F-4D97-AF65-F5344CB8AC3E}">
        <p14:creationId xmlns:p14="http://schemas.microsoft.com/office/powerpoint/2010/main" val="276629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F21881-5303-B0EB-F85B-E2BCCFED86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EBFC73-DEE6-201E-4D00-917D4C5C84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69EF66-E7F7-5E9D-DB1F-F50FFC7C86E4}"/>
              </a:ext>
            </a:extLst>
          </p:cNvPr>
          <p:cNvSpPr>
            <a:spLocks noGrp="1" noChangeArrowheads="1"/>
          </p:cNvSpPr>
          <p:nvPr>
            <p:ph type="sldNum" sz="quarter" idx="12"/>
          </p:nvPr>
        </p:nvSpPr>
        <p:spPr>
          <a:ln/>
        </p:spPr>
        <p:txBody>
          <a:bodyPr/>
          <a:lstStyle>
            <a:lvl1pPr>
              <a:defRPr/>
            </a:lvl1pPr>
          </a:lstStyle>
          <a:p>
            <a:fld id="{4DBF418B-D4B7-44BD-8160-E6D6700C3FF9}" type="slidenum">
              <a:rPr lang="en-US" altLang="en-US"/>
              <a:pPr/>
              <a:t>‹#›</a:t>
            </a:fld>
            <a:endParaRPr lang="en-US" altLang="en-US"/>
          </a:p>
        </p:txBody>
      </p:sp>
    </p:spTree>
    <p:extLst>
      <p:ext uri="{BB962C8B-B14F-4D97-AF65-F5344CB8AC3E}">
        <p14:creationId xmlns:p14="http://schemas.microsoft.com/office/powerpoint/2010/main" val="264771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591C1E-81A7-A82B-D305-59E2D75ADF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A2F035-95C9-B508-A2A1-4A716C8228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567EB7-BB2C-CC97-8C7F-C4244556DB46}"/>
              </a:ext>
            </a:extLst>
          </p:cNvPr>
          <p:cNvSpPr>
            <a:spLocks noGrp="1" noChangeArrowheads="1"/>
          </p:cNvSpPr>
          <p:nvPr>
            <p:ph type="sldNum" sz="quarter" idx="12"/>
          </p:nvPr>
        </p:nvSpPr>
        <p:spPr>
          <a:ln/>
        </p:spPr>
        <p:txBody>
          <a:bodyPr/>
          <a:lstStyle>
            <a:lvl1pPr>
              <a:defRPr/>
            </a:lvl1pPr>
          </a:lstStyle>
          <a:p>
            <a:fld id="{2E34F962-34BB-4359-8BA1-15CB1B9EC88E}" type="slidenum">
              <a:rPr lang="en-US" altLang="en-US"/>
              <a:pPr/>
              <a:t>‹#›</a:t>
            </a:fld>
            <a:endParaRPr lang="en-US" altLang="en-US"/>
          </a:p>
        </p:txBody>
      </p:sp>
    </p:spTree>
    <p:extLst>
      <p:ext uri="{BB962C8B-B14F-4D97-AF65-F5344CB8AC3E}">
        <p14:creationId xmlns:p14="http://schemas.microsoft.com/office/powerpoint/2010/main" val="285648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551501B-04BC-A649-5A9C-B736DA2996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FF3376-3381-BEDD-E1CA-8ACE17DD17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A5836B-7195-FD18-DBD5-7D4A2317D16B}"/>
              </a:ext>
            </a:extLst>
          </p:cNvPr>
          <p:cNvSpPr>
            <a:spLocks noGrp="1" noChangeArrowheads="1"/>
          </p:cNvSpPr>
          <p:nvPr>
            <p:ph type="sldNum" sz="quarter" idx="12"/>
          </p:nvPr>
        </p:nvSpPr>
        <p:spPr>
          <a:ln/>
        </p:spPr>
        <p:txBody>
          <a:bodyPr/>
          <a:lstStyle>
            <a:lvl1pPr>
              <a:defRPr/>
            </a:lvl1pPr>
          </a:lstStyle>
          <a:p>
            <a:fld id="{45A3931F-EBDC-4E6B-B5F1-16D0416F824E}" type="slidenum">
              <a:rPr lang="en-US" altLang="en-US"/>
              <a:pPr/>
              <a:t>‹#›</a:t>
            </a:fld>
            <a:endParaRPr lang="en-US" altLang="en-US"/>
          </a:p>
        </p:txBody>
      </p:sp>
    </p:spTree>
    <p:extLst>
      <p:ext uri="{BB962C8B-B14F-4D97-AF65-F5344CB8AC3E}">
        <p14:creationId xmlns:p14="http://schemas.microsoft.com/office/powerpoint/2010/main" val="51293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E070D4A-C952-5882-8262-FE6FD527C8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BD17AC-FF73-9161-627E-1C754289AE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039F09-C579-D940-AAC2-6E3B64E8A4D7}"/>
              </a:ext>
            </a:extLst>
          </p:cNvPr>
          <p:cNvSpPr>
            <a:spLocks noGrp="1" noChangeArrowheads="1"/>
          </p:cNvSpPr>
          <p:nvPr>
            <p:ph type="sldNum" sz="quarter" idx="12"/>
          </p:nvPr>
        </p:nvSpPr>
        <p:spPr>
          <a:ln/>
        </p:spPr>
        <p:txBody>
          <a:bodyPr/>
          <a:lstStyle>
            <a:lvl1pPr>
              <a:defRPr/>
            </a:lvl1pPr>
          </a:lstStyle>
          <a:p>
            <a:fld id="{6B623741-42C5-4783-AF22-8C770823C0CC}" type="slidenum">
              <a:rPr lang="en-US" altLang="en-US"/>
              <a:pPr/>
              <a:t>‹#›</a:t>
            </a:fld>
            <a:endParaRPr lang="en-US" altLang="en-US"/>
          </a:p>
        </p:txBody>
      </p:sp>
    </p:spTree>
    <p:extLst>
      <p:ext uri="{BB962C8B-B14F-4D97-AF65-F5344CB8AC3E}">
        <p14:creationId xmlns:p14="http://schemas.microsoft.com/office/powerpoint/2010/main" val="420456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B5EE81-36B8-A911-CF39-C64E45027C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A1178B-C789-0F03-90DB-2FE333E6F9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1A5B16D-1E47-43BB-59B5-F048CAC5EA51}"/>
              </a:ext>
            </a:extLst>
          </p:cNvPr>
          <p:cNvSpPr>
            <a:spLocks noGrp="1" noChangeArrowheads="1"/>
          </p:cNvSpPr>
          <p:nvPr>
            <p:ph type="sldNum" sz="quarter" idx="12"/>
          </p:nvPr>
        </p:nvSpPr>
        <p:spPr>
          <a:ln/>
        </p:spPr>
        <p:txBody>
          <a:bodyPr/>
          <a:lstStyle>
            <a:lvl1pPr>
              <a:defRPr/>
            </a:lvl1pPr>
          </a:lstStyle>
          <a:p>
            <a:fld id="{08F567D2-5F27-44B2-BA17-E040C480E141}" type="slidenum">
              <a:rPr lang="en-US" altLang="en-US"/>
              <a:pPr/>
              <a:t>‹#›</a:t>
            </a:fld>
            <a:endParaRPr lang="en-US" altLang="en-US"/>
          </a:p>
        </p:txBody>
      </p:sp>
    </p:spTree>
    <p:extLst>
      <p:ext uri="{BB962C8B-B14F-4D97-AF65-F5344CB8AC3E}">
        <p14:creationId xmlns:p14="http://schemas.microsoft.com/office/powerpoint/2010/main" val="123839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A3DB615-7E9F-2F5C-EB22-413FAA6B22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E9D3064-15D7-8366-3698-F38AF0126C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2FDF0AB-CB3E-3AA5-0359-84F3B16BB110}"/>
              </a:ext>
            </a:extLst>
          </p:cNvPr>
          <p:cNvSpPr>
            <a:spLocks noGrp="1" noChangeArrowheads="1"/>
          </p:cNvSpPr>
          <p:nvPr>
            <p:ph type="sldNum" sz="quarter" idx="12"/>
          </p:nvPr>
        </p:nvSpPr>
        <p:spPr>
          <a:ln/>
        </p:spPr>
        <p:txBody>
          <a:bodyPr/>
          <a:lstStyle>
            <a:lvl1pPr>
              <a:defRPr/>
            </a:lvl1pPr>
          </a:lstStyle>
          <a:p>
            <a:fld id="{CBE0F002-E6D5-4DDB-B025-DBEBD54AA814}" type="slidenum">
              <a:rPr lang="en-US" altLang="en-US"/>
              <a:pPr/>
              <a:t>‹#›</a:t>
            </a:fld>
            <a:endParaRPr lang="en-US" altLang="en-US"/>
          </a:p>
        </p:txBody>
      </p:sp>
    </p:spTree>
    <p:extLst>
      <p:ext uri="{BB962C8B-B14F-4D97-AF65-F5344CB8AC3E}">
        <p14:creationId xmlns:p14="http://schemas.microsoft.com/office/powerpoint/2010/main" val="86169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026A315-3115-76AC-CC59-1A7E7D6116B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201A5C2-085D-0E15-DF07-F4C8A1C875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6CCAA0-40B6-493D-C298-82258F45BE63}"/>
              </a:ext>
            </a:extLst>
          </p:cNvPr>
          <p:cNvSpPr>
            <a:spLocks noGrp="1" noChangeArrowheads="1"/>
          </p:cNvSpPr>
          <p:nvPr>
            <p:ph type="sldNum" sz="quarter" idx="12"/>
          </p:nvPr>
        </p:nvSpPr>
        <p:spPr>
          <a:ln/>
        </p:spPr>
        <p:txBody>
          <a:bodyPr/>
          <a:lstStyle>
            <a:lvl1pPr>
              <a:defRPr/>
            </a:lvl1pPr>
          </a:lstStyle>
          <a:p>
            <a:fld id="{1A1DE9BD-605F-4C63-9983-27C1C3310748}" type="slidenum">
              <a:rPr lang="en-US" altLang="en-US"/>
              <a:pPr/>
              <a:t>‹#›</a:t>
            </a:fld>
            <a:endParaRPr lang="en-US" altLang="en-US"/>
          </a:p>
        </p:txBody>
      </p:sp>
    </p:spTree>
    <p:extLst>
      <p:ext uri="{BB962C8B-B14F-4D97-AF65-F5344CB8AC3E}">
        <p14:creationId xmlns:p14="http://schemas.microsoft.com/office/powerpoint/2010/main" val="362275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AF760DE-52B7-0FDC-2FB8-7BE7559BFD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50D299-485B-65EE-32D9-67DEB6540D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A888693-B2F5-07D5-BE18-BFD8AC865ED6}"/>
              </a:ext>
            </a:extLst>
          </p:cNvPr>
          <p:cNvSpPr>
            <a:spLocks noGrp="1" noChangeArrowheads="1"/>
          </p:cNvSpPr>
          <p:nvPr>
            <p:ph type="sldNum" sz="quarter" idx="12"/>
          </p:nvPr>
        </p:nvSpPr>
        <p:spPr>
          <a:ln/>
        </p:spPr>
        <p:txBody>
          <a:bodyPr/>
          <a:lstStyle>
            <a:lvl1pPr>
              <a:defRPr/>
            </a:lvl1pPr>
          </a:lstStyle>
          <a:p>
            <a:fld id="{C55DD13D-BCF9-4F94-8A30-FE2ABFEA66C9}" type="slidenum">
              <a:rPr lang="en-US" altLang="en-US"/>
              <a:pPr/>
              <a:t>‹#›</a:t>
            </a:fld>
            <a:endParaRPr lang="en-US" altLang="en-US"/>
          </a:p>
        </p:txBody>
      </p:sp>
    </p:spTree>
    <p:extLst>
      <p:ext uri="{BB962C8B-B14F-4D97-AF65-F5344CB8AC3E}">
        <p14:creationId xmlns:p14="http://schemas.microsoft.com/office/powerpoint/2010/main" val="17311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45E65F-076F-9E3D-A582-DF66B37CF4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302124-C327-6413-9C36-49CFBD350E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25D4B0-265F-3208-7B91-80EAF9A4B49C}"/>
              </a:ext>
            </a:extLst>
          </p:cNvPr>
          <p:cNvSpPr>
            <a:spLocks noGrp="1" noChangeArrowheads="1"/>
          </p:cNvSpPr>
          <p:nvPr>
            <p:ph type="sldNum" sz="quarter" idx="12"/>
          </p:nvPr>
        </p:nvSpPr>
        <p:spPr>
          <a:ln/>
        </p:spPr>
        <p:txBody>
          <a:bodyPr/>
          <a:lstStyle>
            <a:lvl1pPr>
              <a:defRPr/>
            </a:lvl1pPr>
          </a:lstStyle>
          <a:p>
            <a:fld id="{FCAF5435-1A60-49E7-9743-301698E76F55}" type="slidenum">
              <a:rPr lang="en-US" altLang="en-US"/>
              <a:pPr/>
              <a:t>‹#›</a:t>
            </a:fld>
            <a:endParaRPr lang="en-US" altLang="en-US"/>
          </a:p>
        </p:txBody>
      </p:sp>
    </p:spTree>
    <p:extLst>
      <p:ext uri="{BB962C8B-B14F-4D97-AF65-F5344CB8AC3E}">
        <p14:creationId xmlns:p14="http://schemas.microsoft.com/office/powerpoint/2010/main" val="233247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864E576-57DC-F3BF-7569-E05DC23FA5EB}"/>
              </a:ext>
            </a:extLst>
          </p:cNvPr>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E456B2A-79AE-1248-663B-7B0899E23EFC}"/>
              </a:ext>
            </a:extLst>
          </p:cNvPr>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858D649-9182-0547-0607-027ACF385F5B}"/>
              </a:ext>
            </a:extLst>
          </p:cNvPr>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586016C1-4221-DF1F-335D-9C587525E0A7}"/>
              </a:ext>
            </a:extLst>
          </p:cNvPr>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67EA018E-9515-F17F-5615-BCF4E8B4F9F6}"/>
              </a:ext>
            </a:extLst>
          </p:cNvPr>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atin typeface="Arial" panose="020B0604020202020204" pitchFamily="34" charset="0"/>
              </a:defRPr>
            </a:lvl1pPr>
          </a:lstStyle>
          <a:p>
            <a:fld id="{A3D7E8E3-EFD1-4619-A96A-D4920D4958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8" descr="red_banner_landscape.jpg">
            <a:extLst>
              <a:ext uri="{FF2B5EF4-FFF2-40B4-BE49-F238E27FC236}">
                <a16:creationId xmlns:a16="http://schemas.microsoft.com/office/drawing/2014/main" id="{8BE9856E-E627-A572-77F3-71EF40952E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4">
            <a:extLst>
              <a:ext uri="{FF2B5EF4-FFF2-40B4-BE49-F238E27FC236}">
                <a16:creationId xmlns:a16="http://schemas.microsoft.com/office/drawing/2014/main" id="{C3C24E70-8D9F-C7BB-D63D-6846D138FA72}"/>
              </a:ext>
            </a:extLst>
          </p:cNvPr>
          <p:cNvSpPr>
            <a:spLocks noChangeArrowheads="1"/>
          </p:cNvSpPr>
          <p:nvPr/>
        </p:nvSpPr>
        <p:spPr bwMode="auto">
          <a:xfrm>
            <a:off x="1143000" y="17373600"/>
            <a:ext cx="9296400" cy="142494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2" name="AutoShape 6">
            <a:extLst>
              <a:ext uri="{FF2B5EF4-FFF2-40B4-BE49-F238E27FC236}">
                <a16:creationId xmlns:a16="http://schemas.microsoft.com/office/drawing/2014/main" id="{A79D1BC4-0CB3-C4E3-E6AA-C79393669AFE}"/>
              </a:ext>
            </a:extLst>
          </p:cNvPr>
          <p:cNvSpPr>
            <a:spLocks noChangeArrowheads="1"/>
          </p:cNvSpPr>
          <p:nvPr/>
        </p:nvSpPr>
        <p:spPr bwMode="auto">
          <a:xfrm>
            <a:off x="1143000" y="7543800"/>
            <a:ext cx="9296400" cy="86868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3" name="AutoShape 7">
            <a:extLst>
              <a:ext uri="{FF2B5EF4-FFF2-40B4-BE49-F238E27FC236}">
                <a16:creationId xmlns:a16="http://schemas.microsoft.com/office/drawing/2014/main" id="{2DBD53DF-5274-F650-43CC-98804C8365BC}"/>
              </a:ext>
            </a:extLst>
          </p:cNvPr>
          <p:cNvSpPr>
            <a:spLocks noChangeArrowheads="1"/>
          </p:cNvSpPr>
          <p:nvPr/>
        </p:nvSpPr>
        <p:spPr bwMode="auto">
          <a:xfrm>
            <a:off x="11887200" y="7543800"/>
            <a:ext cx="9296400" cy="24079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4" name="AutoShape 8">
            <a:extLst>
              <a:ext uri="{FF2B5EF4-FFF2-40B4-BE49-F238E27FC236}">
                <a16:creationId xmlns:a16="http://schemas.microsoft.com/office/drawing/2014/main" id="{6CF0F709-0F92-14A1-DB22-C84C85955CEC}"/>
              </a:ext>
            </a:extLst>
          </p:cNvPr>
          <p:cNvSpPr>
            <a:spLocks noChangeArrowheads="1"/>
          </p:cNvSpPr>
          <p:nvPr/>
        </p:nvSpPr>
        <p:spPr bwMode="auto">
          <a:xfrm>
            <a:off x="22631400" y="7543800"/>
            <a:ext cx="9296400" cy="24079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5" name="AutoShape 9">
            <a:extLst>
              <a:ext uri="{FF2B5EF4-FFF2-40B4-BE49-F238E27FC236}">
                <a16:creationId xmlns:a16="http://schemas.microsoft.com/office/drawing/2014/main" id="{7A9D8209-C525-37E5-DED8-785C0D1ED298}"/>
              </a:ext>
            </a:extLst>
          </p:cNvPr>
          <p:cNvSpPr>
            <a:spLocks noChangeArrowheads="1"/>
          </p:cNvSpPr>
          <p:nvPr/>
        </p:nvSpPr>
        <p:spPr bwMode="auto">
          <a:xfrm>
            <a:off x="33299400" y="7543800"/>
            <a:ext cx="9296400" cy="97536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6" name="AutoShape 10">
            <a:extLst>
              <a:ext uri="{FF2B5EF4-FFF2-40B4-BE49-F238E27FC236}">
                <a16:creationId xmlns:a16="http://schemas.microsoft.com/office/drawing/2014/main" id="{12B88E43-B6EE-14A3-3309-AFAAE925CDC5}"/>
              </a:ext>
            </a:extLst>
          </p:cNvPr>
          <p:cNvSpPr>
            <a:spLocks noChangeArrowheads="1"/>
          </p:cNvSpPr>
          <p:nvPr/>
        </p:nvSpPr>
        <p:spPr bwMode="auto">
          <a:xfrm>
            <a:off x="33299400" y="18440400"/>
            <a:ext cx="9296400" cy="77724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7" name="AutoShape 11">
            <a:extLst>
              <a:ext uri="{FF2B5EF4-FFF2-40B4-BE49-F238E27FC236}">
                <a16:creationId xmlns:a16="http://schemas.microsoft.com/office/drawing/2014/main" id="{B6C5C696-EF7D-1B95-AC0D-B86EFFFCA0DF}"/>
              </a:ext>
            </a:extLst>
          </p:cNvPr>
          <p:cNvSpPr>
            <a:spLocks noChangeArrowheads="1"/>
          </p:cNvSpPr>
          <p:nvPr/>
        </p:nvSpPr>
        <p:spPr bwMode="auto">
          <a:xfrm>
            <a:off x="33299400" y="27203400"/>
            <a:ext cx="9296400" cy="44196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8" name="Line 17">
            <a:extLst>
              <a:ext uri="{FF2B5EF4-FFF2-40B4-BE49-F238E27FC236}">
                <a16:creationId xmlns:a16="http://schemas.microsoft.com/office/drawing/2014/main" id="{50F98221-D705-64A9-9D95-6C4AA3BBCA51}"/>
              </a:ext>
            </a:extLst>
          </p:cNvPr>
          <p:cNvSpPr>
            <a:spLocks noChangeShapeType="1"/>
          </p:cNvSpPr>
          <p:nvPr/>
        </p:nvSpPr>
        <p:spPr bwMode="auto">
          <a:xfrm>
            <a:off x="1143000" y="85344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 name="Line 18">
            <a:extLst>
              <a:ext uri="{FF2B5EF4-FFF2-40B4-BE49-F238E27FC236}">
                <a16:creationId xmlns:a16="http://schemas.microsoft.com/office/drawing/2014/main" id="{A9CCF52B-3B06-4367-1059-372A4AF76BD3}"/>
              </a:ext>
            </a:extLst>
          </p:cNvPr>
          <p:cNvSpPr>
            <a:spLocks noChangeShapeType="1"/>
          </p:cNvSpPr>
          <p:nvPr/>
        </p:nvSpPr>
        <p:spPr bwMode="auto">
          <a:xfrm>
            <a:off x="33299400" y="194310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 name="Line 19">
            <a:extLst>
              <a:ext uri="{FF2B5EF4-FFF2-40B4-BE49-F238E27FC236}">
                <a16:creationId xmlns:a16="http://schemas.microsoft.com/office/drawing/2014/main" id="{AAA31ADB-1302-AA61-5CE8-B190655F5F84}"/>
              </a:ext>
            </a:extLst>
          </p:cNvPr>
          <p:cNvSpPr>
            <a:spLocks noChangeShapeType="1"/>
          </p:cNvSpPr>
          <p:nvPr/>
        </p:nvSpPr>
        <p:spPr bwMode="auto">
          <a:xfrm>
            <a:off x="33299400" y="281940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8" name="Text Box 20">
            <a:extLst>
              <a:ext uri="{FF2B5EF4-FFF2-40B4-BE49-F238E27FC236}">
                <a16:creationId xmlns:a16="http://schemas.microsoft.com/office/drawing/2014/main" id="{2210CC58-25B3-2F72-01B6-00CB6B295119}"/>
              </a:ext>
            </a:extLst>
          </p:cNvPr>
          <p:cNvSpPr txBox="1">
            <a:spLocks noChangeArrowheads="1"/>
          </p:cNvSpPr>
          <p:nvPr/>
        </p:nvSpPr>
        <p:spPr bwMode="auto">
          <a:xfrm>
            <a:off x="10210800" y="1447800"/>
            <a:ext cx="23124313" cy="1146981"/>
          </a:xfrm>
          <a:prstGeom prst="rect">
            <a:avLst/>
          </a:prstGeom>
          <a:noFill/>
          <a:ln w="9525">
            <a:noFill/>
            <a:miter lim="800000"/>
            <a:headEnd/>
            <a:tailEnd/>
          </a:ln>
          <a:effectLst/>
        </p:spPr>
        <p:txBody>
          <a:bodyPr wrap="square" lIns="91440" tIns="45720" rIns="91440" bIns="45720" anchor="t">
            <a:spAutoFit/>
          </a:bodyPr>
          <a:lstStyle/>
          <a:p>
            <a:pPr algn="ctr" defTabSz="4389438">
              <a:lnSpc>
                <a:spcPct val="45000"/>
              </a:lnSpc>
              <a:spcBef>
                <a:spcPct val="50000"/>
              </a:spcBef>
              <a:defRPr/>
            </a:pPr>
            <a:r>
              <a:rPr lang="en-US" sz="13000" b="1" dirty="0">
                <a:solidFill>
                  <a:schemeClr val="bg1"/>
                </a:solidFill>
                <a:latin typeface="Arial"/>
                <a:cs typeface="Arial"/>
              </a:rPr>
              <a:t>Undulator beta matching</a:t>
            </a:r>
          </a:p>
        </p:txBody>
      </p:sp>
      <p:sp>
        <p:nvSpPr>
          <p:cNvPr id="2069" name="Text Box 21">
            <a:extLst>
              <a:ext uri="{FF2B5EF4-FFF2-40B4-BE49-F238E27FC236}">
                <a16:creationId xmlns:a16="http://schemas.microsoft.com/office/drawing/2014/main" id="{820D2853-FA19-2C32-F637-9317E83CA2A2}"/>
              </a:ext>
            </a:extLst>
          </p:cNvPr>
          <p:cNvSpPr txBox="1">
            <a:spLocks noChangeArrowheads="1"/>
          </p:cNvSpPr>
          <p:nvPr/>
        </p:nvSpPr>
        <p:spPr bwMode="auto">
          <a:xfrm>
            <a:off x="8960040" y="3167029"/>
            <a:ext cx="24343097" cy="3908762"/>
          </a:xfrm>
          <a:prstGeom prst="rect">
            <a:avLst/>
          </a:prstGeom>
          <a:noFill/>
          <a:ln w="9525">
            <a:noFill/>
            <a:miter lim="800000"/>
            <a:headEnd/>
            <a:tailEnd/>
          </a:ln>
          <a:effectLst/>
        </p:spPr>
        <p:txBody>
          <a:bodyPr wrap="square" lIns="91440" tIns="45720" rIns="91440" bIns="45720" anchor="t">
            <a:spAutoFit/>
          </a:bodyPr>
          <a:lstStyle/>
          <a:p>
            <a:pPr algn="ctr" defTabSz="4389438">
              <a:spcBef>
                <a:spcPct val="50000"/>
              </a:spcBef>
              <a:defRPr/>
            </a:pPr>
            <a:r>
              <a:rPr lang="en-US" sz="6200" dirty="0">
                <a:solidFill>
                  <a:schemeClr val="bg1"/>
                </a:solidFill>
                <a:latin typeface="+mj-lt"/>
                <a:cs typeface="Arial"/>
              </a:rPr>
              <a:t>Stephanie Keyes, physics student, Oregon State University</a:t>
            </a:r>
          </a:p>
          <a:p>
            <a:pPr algn="ctr" defTabSz="4389438">
              <a:spcBef>
                <a:spcPct val="50000"/>
              </a:spcBef>
              <a:defRPr/>
            </a:pPr>
            <a:r>
              <a:rPr lang="en-US" sz="6200" dirty="0">
                <a:solidFill>
                  <a:schemeClr val="bg1"/>
                </a:solidFill>
                <a:latin typeface="+mj-lt"/>
                <a:cs typeface="Arial"/>
              </a:rPr>
              <a:t>William Colocho, accelerator physicist, </a:t>
            </a:r>
            <a:r>
              <a:rPr lang="en-US" sz="6200" dirty="0" err="1">
                <a:solidFill>
                  <a:schemeClr val="bg1"/>
                </a:solidFill>
                <a:latin typeface="+mj-lt"/>
                <a:cs typeface="Arial"/>
              </a:rPr>
              <a:t>Linac</a:t>
            </a:r>
            <a:r>
              <a:rPr lang="en-US" sz="6200" dirty="0">
                <a:solidFill>
                  <a:schemeClr val="bg1"/>
                </a:solidFill>
                <a:latin typeface="+mj-lt"/>
                <a:cs typeface="Arial"/>
              </a:rPr>
              <a:t> Coherent </a:t>
            </a:r>
            <a:r>
              <a:rPr lang="en-US" sz="6200" dirty="0" err="1">
                <a:solidFill>
                  <a:schemeClr val="bg1"/>
                </a:solidFill>
                <a:latin typeface="+mj-lt"/>
                <a:cs typeface="Arial"/>
              </a:rPr>
              <a:t>LIght</a:t>
            </a:r>
            <a:r>
              <a:rPr lang="en-US" sz="6200" dirty="0">
                <a:solidFill>
                  <a:schemeClr val="bg1"/>
                </a:solidFill>
                <a:latin typeface="+mj-lt"/>
                <a:cs typeface="Arial"/>
              </a:rPr>
              <a:t> Source</a:t>
            </a:r>
          </a:p>
          <a:p>
            <a:pPr algn="ctr" defTabSz="4389438">
              <a:spcBef>
                <a:spcPct val="50000"/>
              </a:spcBef>
              <a:defRPr/>
            </a:pPr>
            <a:endParaRPr lang="en-US" sz="6200" dirty="0">
              <a:solidFill>
                <a:schemeClr val="bg1"/>
              </a:solidFill>
              <a:latin typeface="+mj-lt"/>
              <a:cs typeface="Arial"/>
            </a:endParaRPr>
          </a:p>
        </p:txBody>
      </p:sp>
      <p:sp>
        <p:nvSpPr>
          <p:cNvPr id="2063" name="Text Box 22">
            <a:extLst>
              <a:ext uri="{FF2B5EF4-FFF2-40B4-BE49-F238E27FC236}">
                <a16:creationId xmlns:a16="http://schemas.microsoft.com/office/drawing/2014/main" id="{0E2AD90D-5972-9FFF-5E50-13D35517F279}"/>
              </a:ext>
            </a:extLst>
          </p:cNvPr>
          <p:cNvSpPr txBox="1">
            <a:spLocks noChangeArrowheads="1"/>
          </p:cNvSpPr>
          <p:nvPr/>
        </p:nvSpPr>
        <p:spPr bwMode="auto">
          <a:xfrm>
            <a:off x="3048000" y="762000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latin typeface="Arial" panose="020B0604020202020204" pitchFamily="34" charset="0"/>
                <a:cs typeface="Arial" panose="020B0604020202020204" pitchFamily="34" charset="0"/>
              </a:rPr>
              <a:t>Introduction</a:t>
            </a:r>
          </a:p>
        </p:txBody>
      </p:sp>
      <p:sp>
        <p:nvSpPr>
          <p:cNvPr id="2064" name="Text Box 23">
            <a:extLst>
              <a:ext uri="{FF2B5EF4-FFF2-40B4-BE49-F238E27FC236}">
                <a16:creationId xmlns:a16="http://schemas.microsoft.com/office/drawing/2014/main" id="{69E448B7-0F80-F5C2-AB4E-8913D229A710}"/>
              </a:ext>
            </a:extLst>
          </p:cNvPr>
          <p:cNvSpPr txBox="1">
            <a:spLocks noChangeArrowheads="1"/>
          </p:cNvSpPr>
          <p:nvPr/>
        </p:nvSpPr>
        <p:spPr bwMode="auto">
          <a:xfrm>
            <a:off x="35433000" y="1851660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latin typeface="Arial" panose="020B0604020202020204" pitchFamily="34" charset="0"/>
                <a:cs typeface="Arial" panose="020B0604020202020204" pitchFamily="34" charset="0"/>
              </a:rPr>
              <a:t>Conclusions</a:t>
            </a:r>
          </a:p>
        </p:txBody>
      </p:sp>
      <p:sp>
        <p:nvSpPr>
          <p:cNvPr id="2065" name="Text Box 24">
            <a:extLst>
              <a:ext uri="{FF2B5EF4-FFF2-40B4-BE49-F238E27FC236}">
                <a16:creationId xmlns:a16="http://schemas.microsoft.com/office/drawing/2014/main" id="{34701EB5-9ED5-C152-97C9-795FDA69FF41}"/>
              </a:ext>
            </a:extLst>
          </p:cNvPr>
          <p:cNvSpPr txBox="1">
            <a:spLocks noChangeArrowheads="1"/>
          </p:cNvSpPr>
          <p:nvPr/>
        </p:nvSpPr>
        <p:spPr bwMode="auto">
          <a:xfrm>
            <a:off x="34975800" y="27279600"/>
            <a:ext cx="6324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latin typeface="Arial" panose="020B0604020202020204" pitchFamily="34" charset="0"/>
                <a:cs typeface="Arial" panose="020B0604020202020204" pitchFamily="34" charset="0"/>
              </a:rPr>
              <a:t>Acknowledgments</a:t>
            </a:r>
          </a:p>
        </p:txBody>
      </p:sp>
      <p:pic>
        <p:nvPicPr>
          <p:cNvPr id="2066" name="Picture 17" descr="logo_forlandscape.png">
            <a:extLst>
              <a:ext uri="{FF2B5EF4-FFF2-40B4-BE49-F238E27FC236}">
                <a16:creationId xmlns:a16="http://schemas.microsoft.com/office/drawing/2014/main" id="{A5D7B5C8-C124-AC8B-0014-E31CF2047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855821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055E96B-C960-4084-78C4-7F7AF0031C7F}"/>
              </a:ext>
            </a:extLst>
          </p:cNvPr>
          <p:cNvSpPr txBox="1"/>
          <p:nvPr/>
        </p:nvSpPr>
        <p:spPr>
          <a:xfrm>
            <a:off x="1568996" y="8624891"/>
            <a:ext cx="8431739"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Verdana"/>
                <a:ea typeface="Verdana"/>
              </a:rPr>
              <a:t>In the </a:t>
            </a:r>
            <a:r>
              <a:rPr lang="en-US" sz="2400" dirty="0" err="1">
                <a:latin typeface="Verdana"/>
                <a:ea typeface="Verdana"/>
              </a:rPr>
              <a:t>Linac</a:t>
            </a:r>
            <a:r>
              <a:rPr lang="en-US" sz="2400" dirty="0">
                <a:latin typeface="Verdana"/>
                <a:ea typeface="Verdana"/>
              </a:rPr>
              <a:t> Coherent Light Source Copper Hard X-Ray beam path, there is a need to match and optimize the beta function within the undulator at an electron energy of 15 GeV. The beta function is related to the thickness of the electron beam at any point in the machine. This value had extra, unwanted oscillations within the undulator. As a result, the laser energy dropped off sharply.</a:t>
            </a:r>
          </a:p>
          <a:p>
            <a:r>
              <a:rPr lang="en-US" sz="2400" dirty="0">
                <a:latin typeface="Verdana"/>
                <a:ea typeface="Verdana"/>
              </a:rPr>
              <a:t>The optimization process uses the accelerator physics program </a:t>
            </a:r>
            <a:r>
              <a:rPr lang="en-US" sz="2400" dirty="0" err="1">
                <a:latin typeface="Verdana"/>
                <a:ea typeface="Verdana"/>
              </a:rPr>
              <a:t>Bmad</a:t>
            </a:r>
            <a:r>
              <a:rPr lang="en-US" sz="2400" dirty="0">
                <a:latin typeface="Verdana"/>
                <a:ea typeface="Verdana"/>
              </a:rPr>
              <a:t>, and uses Tao to interface with Python. Correcting the oscillation required parameters to be adjusted manually within the simulation code. Additionally, an automated optimizer was used to find ideal quadrupole field strengths in the region before the undulator and its associated quadrupoles.</a:t>
            </a:r>
          </a:p>
          <a:p>
            <a:endParaRPr lang="en-US" sz="2400" dirty="0">
              <a:ea typeface="Verdana"/>
            </a:endParaRPr>
          </a:p>
        </p:txBody>
      </p:sp>
      <p:pic>
        <p:nvPicPr>
          <p:cNvPr id="3" name="Picture 3" descr="Chart, histogram&#10;&#10;Description automatically generated">
            <a:extLst>
              <a:ext uri="{FF2B5EF4-FFF2-40B4-BE49-F238E27FC236}">
                <a16:creationId xmlns:a16="http://schemas.microsoft.com/office/drawing/2014/main" id="{5CFE3F8F-A1DC-1E7D-E8C4-F6F1D9A72FED}"/>
              </a:ext>
            </a:extLst>
          </p:cNvPr>
          <p:cNvPicPr>
            <a:picLocks noChangeAspect="1"/>
          </p:cNvPicPr>
          <p:nvPr/>
        </p:nvPicPr>
        <p:blipFill>
          <a:blip r:embed="rId4"/>
          <a:stretch>
            <a:fillRect/>
          </a:stretch>
        </p:blipFill>
        <p:spPr>
          <a:xfrm>
            <a:off x="12064977" y="8914782"/>
            <a:ext cx="8842522" cy="4553596"/>
          </a:xfrm>
          <a:prstGeom prst="rect">
            <a:avLst/>
          </a:prstGeom>
        </p:spPr>
      </p:pic>
      <p:pic>
        <p:nvPicPr>
          <p:cNvPr id="4" name="Picture 4" descr="Chart, line chart, histogram&#10;&#10;Description automatically generated">
            <a:extLst>
              <a:ext uri="{FF2B5EF4-FFF2-40B4-BE49-F238E27FC236}">
                <a16:creationId xmlns:a16="http://schemas.microsoft.com/office/drawing/2014/main" id="{04B739FE-9AC6-5EC3-D9FD-F1D4EBBA8BFD}"/>
              </a:ext>
            </a:extLst>
          </p:cNvPr>
          <p:cNvPicPr>
            <a:picLocks noChangeAspect="1"/>
          </p:cNvPicPr>
          <p:nvPr/>
        </p:nvPicPr>
        <p:blipFill>
          <a:blip r:embed="rId5"/>
          <a:stretch>
            <a:fillRect/>
          </a:stretch>
        </p:blipFill>
        <p:spPr>
          <a:xfrm>
            <a:off x="23091236" y="19207191"/>
            <a:ext cx="8364143" cy="4159752"/>
          </a:xfrm>
          <a:prstGeom prst="rect">
            <a:avLst/>
          </a:prstGeom>
        </p:spPr>
      </p:pic>
      <p:pic>
        <p:nvPicPr>
          <p:cNvPr id="5" name="Picture 5" descr="Text&#10;&#10;Description automatically generated">
            <a:extLst>
              <a:ext uri="{FF2B5EF4-FFF2-40B4-BE49-F238E27FC236}">
                <a16:creationId xmlns:a16="http://schemas.microsoft.com/office/drawing/2014/main" id="{C4FAA97D-8B4C-88E2-1C9F-9869F02D2427}"/>
              </a:ext>
            </a:extLst>
          </p:cNvPr>
          <p:cNvPicPr>
            <a:picLocks noChangeAspect="1"/>
          </p:cNvPicPr>
          <p:nvPr/>
        </p:nvPicPr>
        <p:blipFill>
          <a:blip r:embed="rId6"/>
          <a:stretch>
            <a:fillRect/>
          </a:stretch>
        </p:blipFill>
        <p:spPr>
          <a:xfrm>
            <a:off x="12305512" y="14264783"/>
            <a:ext cx="8141393" cy="2885192"/>
          </a:xfrm>
          <a:prstGeom prst="rect">
            <a:avLst/>
          </a:prstGeom>
        </p:spPr>
      </p:pic>
      <p:pic>
        <p:nvPicPr>
          <p:cNvPr id="6" name="Picture 6" descr="Chart, histogram&#10;&#10;Description automatically generated">
            <a:extLst>
              <a:ext uri="{FF2B5EF4-FFF2-40B4-BE49-F238E27FC236}">
                <a16:creationId xmlns:a16="http://schemas.microsoft.com/office/drawing/2014/main" id="{E930AB77-999B-75D8-3426-2C69C93BE4FC}"/>
              </a:ext>
            </a:extLst>
          </p:cNvPr>
          <p:cNvPicPr>
            <a:picLocks noChangeAspect="1"/>
          </p:cNvPicPr>
          <p:nvPr/>
        </p:nvPicPr>
        <p:blipFill>
          <a:blip r:embed="rId7"/>
          <a:stretch>
            <a:fillRect/>
          </a:stretch>
        </p:blipFill>
        <p:spPr>
          <a:xfrm>
            <a:off x="12305513" y="18112977"/>
            <a:ext cx="8282523" cy="4185797"/>
          </a:xfrm>
          <a:prstGeom prst="rect">
            <a:avLst/>
          </a:prstGeom>
        </p:spPr>
      </p:pic>
      <p:pic>
        <p:nvPicPr>
          <p:cNvPr id="7" name="Picture 7" descr="Chart, line chart, histogram&#10;&#10;Description automatically generated">
            <a:extLst>
              <a:ext uri="{FF2B5EF4-FFF2-40B4-BE49-F238E27FC236}">
                <a16:creationId xmlns:a16="http://schemas.microsoft.com/office/drawing/2014/main" id="{C33698ED-359D-41D8-5F11-3057135D956C}"/>
              </a:ext>
            </a:extLst>
          </p:cNvPr>
          <p:cNvPicPr>
            <a:picLocks noChangeAspect="1"/>
          </p:cNvPicPr>
          <p:nvPr/>
        </p:nvPicPr>
        <p:blipFill>
          <a:blip r:embed="rId8"/>
          <a:stretch>
            <a:fillRect/>
          </a:stretch>
        </p:blipFill>
        <p:spPr>
          <a:xfrm>
            <a:off x="23031336" y="10030695"/>
            <a:ext cx="8300164" cy="4303195"/>
          </a:xfrm>
          <a:prstGeom prst="rect">
            <a:avLst/>
          </a:prstGeom>
        </p:spPr>
      </p:pic>
      <p:sp>
        <p:nvSpPr>
          <p:cNvPr id="9" name="TextBox 8">
            <a:extLst>
              <a:ext uri="{FF2B5EF4-FFF2-40B4-BE49-F238E27FC236}">
                <a16:creationId xmlns:a16="http://schemas.microsoft.com/office/drawing/2014/main" id="{AD1B3DA5-8979-A280-3F12-0294D75F0C3C}"/>
              </a:ext>
            </a:extLst>
          </p:cNvPr>
          <p:cNvSpPr txBox="1"/>
          <p:nvPr/>
        </p:nvSpPr>
        <p:spPr>
          <a:xfrm>
            <a:off x="33553481" y="28402263"/>
            <a:ext cx="878529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Verdana"/>
                <a:ea typeface="Verdana"/>
              </a:rPr>
              <a:t>I would like to thank Auralee Edelen for making me aware of this opportunity, William Colocho for his guidance in this project, and Franz-Josef Decker for his contributions. Thank you to LCLS for giving me this opportunity to contribute to their scientific mission.</a:t>
            </a:r>
            <a:endParaRPr lang="en-US" sz="2400" dirty="0">
              <a:ea typeface="Verdana"/>
            </a:endParaRPr>
          </a:p>
        </p:txBody>
      </p:sp>
      <p:sp>
        <p:nvSpPr>
          <p:cNvPr id="10" name="TextBox 9">
            <a:extLst>
              <a:ext uri="{FF2B5EF4-FFF2-40B4-BE49-F238E27FC236}">
                <a16:creationId xmlns:a16="http://schemas.microsoft.com/office/drawing/2014/main" id="{7D463B0D-CF45-D696-56BD-BB94D3CC9FA7}"/>
              </a:ext>
            </a:extLst>
          </p:cNvPr>
          <p:cNvSpPr txBox="1"/>
          <p:nvPr/>
        </p:nvSpPr>
        <p:spPr>
          <a:xfrm>
            <a:off x="33600973" y="8736423"/>
            <a:ext cx="8553697"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Verdana"/>
                <a:ea typeface="Verdana"/>
              </a:rPr>
              <a:t>Currently, LCLS runs electron beams up to 10 GeV. Operations at 15 GeV ideally would generate a higher energy laser, which would allow for improved X-ray spectroscopy. However, the beta function in the undulator is not yet optimized at this energy. The laser energy, therefore, is actually reduced compared to lasers from a 10 GeV electron beam.</a:t>
            </a:r>
          </a:p>
          <a:p>
            <a:endParaRPr lang="en-US" sz="2400" dirty="0">
              <a:ea typeface="Verdana"/>
            </a:endParaRPr>
          </a:p>
          <a:p>
            <a:r>
              <a:rPr lang="en-US" sz="2400" dirty="0">
                <a:latin typeface="Verdana"/>
                <a:ea typeface="Verdana"/>
              </a:rPr>
              <a:t>By design, an undulator induces oscillation in an electron beam to generate photons. Without an optimized beta function, there is an extra, unwanted layer of oscillation that adversely impacts the quality of the laser beam.</a:t>
            </a:r>
            <a:endParaRPr lang="en-US" sz="2400" dirty="0">
              <a:ea typeface="Verdana"/>
            </a:endParaRPr>
          </a:p>
        </p:txBody>
      </p:sp>
      <p:sp>
        <p:nvSpPr>
          <p:cNvPr id="11" name="TextBox 10">
            <a:extLst>
              <a:ext uri="{FF2B5EF4-FFF2-40B4-BE49-F238E27FC236}">
                <a16:creationId xmlns:a16="http://schemas.microsoft.com/office/drawing/2014/main" id="{249454F6-77BE-C3E9-7AA0-145021FE0FEF}"/>
              </a:ext>
            </a:extLst>
          </p:cNvPr>
          <p:cNvSpPr txBox="1"/>
          <p:nvPr/>
        </p:nvSpPr>
        <p:spPr>
          <a:xfrm>
            <a:off x="1578022" y="18735310"/>
            <a:ext cx="8416185" cy="11541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Verdana"/>
                <a:ea typeface="Verdana"/>
              </a:rPr>
              <a:t>Optimization begins with accelerator physics simulation programs </a:t>
            </a:r>
            <a:r>
              <a:rPr lang="en-US" sz="2400" dirty="0" err="1">
                <a:latin typeface="Verdana"/>
                <a:ea typeface="Verdana"/>
              </a:rPr>
              <a:t>Bmad</a:t>
            </a:r>
            <a:r>
              <a:rPr lang="en-US" sz="2400" dirty="0">
                <a:latin typeface="Verdana"/>
                <a:ea typeface="Verdana"/>
              </a:rPr>
              <a:t> and Tao. Tao is the "bridge" between </a:t>
            </a:r>
            <a:r>
              <a:rPr lang="en-US" sz="2400" dirty="0" err="1">
                <a:latin typeface="Verdana"/>
                <a:ea typeface="Verdana"/>
              </a:rPr>
              <a:t>Bmad</a:t>
            </a:r>
            <a:r>
              <a:rPr lang="en-US" sz="2400" dirty="0">
                <a:latin typeface="Verdana"/>
                <a:ea typeface="Verdana"/>
              </a:rPr>
              <a:t> and Python, allowing control of </a:t>
            </a:r>
            <a:r>
              <a:rPr lang="en-US" sz="2400" dirty="0" err="1">
                <a:latin typeface="Verdana"/>
                <a:ea typeface="Verdana"/>
              </a:rPr>
              <a:t>Bmad</a:t>
            </a:r>
            <a:r>
              <a:rPr lang="en-US" sz="2400" dirty="0">
                <a:latin typeface="Verdana"/>
                <a:ea typeface="Verdana"/>
              </a:rPr>
              <a:t> within Python. This project uses both automated and manual optimization procedures.</a:t>
            </a:r>
          </a:p>
          <a:p>
            <a:endParaRPr lang="en-US" sz="2400" dirty="0">
              <a:ea typeface="Verdana"/>
            </a:endParaRPr>
          </a:p>
          <a:p>
            <a:r>
              <a:rPr lang="en-US" sz="2400" dirty="0">
                <a:latin typeface="Verdana"/>
                <a:ea typeface="Verdana"/>
              </a:rPr>
              <a:t>Automated optimization involves setting data as parameters for the program to work within, along with variables for the program to change in search of an optimal solution. Parameters are input into a merit function to find this solution. The program adjusts variable inputs until the merit function puts out its smallest possible value with the input data.</a:t>
            </a:r>
          </a:p>
          <a:p>
            <a:endParaRPr lang="en-US" sz="2400" dirty="0">
              <a:latin typeface="Verdana"/>
              <a:ea typeface="Verdana"/>
            </a:endParaRPr>
          </a:p>
          <a:p>
            <a:r>
              <a:rPr lang="en-US" sz="2400" dirty="0">
                <a:latin typeface="Verdana"/>
                <a:ea typeface="Verdana"/>
              </a:rPr>
              <a:t>This project uses an optimizer called </a:t>
            </a:r>
            <a:r>
              <a:rPr lang="en-US" sz="2400" dirty="0" err="1">
                <a:latin typeface="Verdana"/>
                <a:ea typeface="Verdana"/>
              </a:rPr>
              <a:t>lmdif</a:t>
            </a:r>
            <a:r>
              <a:rPr lang="en-US" sz="2400" dirty="0">
                <a:latin typeface="Verdana"/>
                <a:ea typeface="Verdana"/>
              </a:rPr>
              <a:t>. It uses a </a:t>
            </a:r>
            <a:r>
              <a:rPr lang="en-US" sz="2400" dirty="0" err="1">
                <a:latin typeface="Verdana"/>
                <a:ea typeface="Verdana"/>
              </a:rPr>
              <a:t>Levenburg</a:t>
            </a:r>
            <a:r>
              <a:rPr lang="en-US" sz="2400" dirty="0">
                <a:latin typeface="Verdana"/>
                <a:ea typeface="Verdana"/>
              </a:rPr>
              <a:t>-Marquardt algorithm, where it collects variables in a derivative matrix over multiple cycles. It aims to find a local minimum in a specific parameter. The fixed data input in this project are the beta function and its energy derivative alpha, in the quadrupoles in the area of the undulator. The variables are the field strengths in four quadrupoles preceding the set of quadrupoles where beta matching is being done.</a:t>
            </a:r>
          </a:p>
          <a:p>
            <a:endParaRPr lang="en-US" sz="2400" dirty="0">
              <a:latin typeface="Verdana"/>
              <a:ea typeface="Verdana"/>
            </a:endParaRPr>
          </a:p>
          <a:p>
            <a:r>
              <a:rPr lang="en-US" sz="2400" dirty="0">
                <a:latin typeface="Verdana"/>
                <a:ea typeface="Verdana"/>
              </a:rPr>
              <a:t>Manual optimization involves adjusting a multiplicative factor on the beta function to smooth out the larger, unwanted oscillations. The images at right show this process. The plots are the beta function of the program model of the LCLS hard x-ray line.</a:t>
            </a:r>
          </a:p>
        </p:txBody>
      </p:sp>
      <p:sp>
        <p:nvSpPr>
          <p:cNvPr id="12" name="TextBox 11">
            <a:extLst>
              <a:ext uri="{FF2B5EF4-FFF2-40B4-BE49-F238E27FC236}">
                <a16:creationId xmlns:a16="http://schemas.microsoft.com/office/drawing/2014/main" id="{7485B516-93D5-94BE-7FF9-E4B9DDD81C7B}"/>
              </a:ext>
            </a:extLst>
          </p:cNvPr>
          <p:cNvSpPr txBox="1"/>
          <p:nvPr/>
        </p:nvSpPr>
        <p:spPr>
          <a:xfrm>
            <a:off x="23324584" y="24337904"/>
            <a:ext cx="822563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Verdana"/>
                <a:ea typeface="Verdana"/>
              </a:rPr>
              <a:t>Here, the quadrupole field strengths were increased from 30 </a:t>
            </a:r>
            <a:r>
              <a:rPr lang="en-US" sz="2400" dirty="0" err="1">
                <a:latin typeface="Verdana"/>
                <a:ea typeface="Verdana"/>
              </a:rPr>
              <a:t>kG</a:t>
            </a:r>
            <a:r>
              <a:rPr lang="en-US" sz="2400" dirty="0">
                <a:latin typeface="Verdana"/>
                <a:ea typeface="Verdana"/>
              </a:rPr>
              <a:t> to 40 </a:t>
            </a:r>
            <a:r>
              <a:rPr lang="en-US" sz="2400" dirty="0" err="1">
                <a:latin typeface="Verdana"/>
                <a:ea typeface="Verdana"/>
              </a:rPr>
              <a:t>kG.</a:t>
            </a:r>
            <a:r>
              <a:rPr lang="en-US" sz="2400" dirty="0">
                <a:latin typeface="Verdana"/>
                <a:ea typeface="Verdana"/>
              </a:rPr>
              <a:t> This had favorable effects overall. The large oscillation became barely noticeable, and the </a:t>
            </a:r>
            <a:r>
              <a:rPr lang="en-US" sz="2400" dirty="0" err="1">
                <a:latin typeface="Verdana"/>
                <a:ea typeface="Verdana"/>
              </a:rPr>
              <a:t>bmag</a:t>
            </a:r>
            <a:r>
              <a:rPr lang="en-US" sz="2400" dirty="0">
                <a:latin typeface="Verdana"/>
                <a:ea typeface="Verdana"/>
              </a:rPr>
              <a:t> values reduced to 1.13 ± 0.00729 for horizontal beta and 1.13 ± 0.00489 for vertical beta. Again, </a:t>
            </a:r>
            <a:r>
              <a:rPr lang="en-US" sz="2400" dirty="0" err="1">
                <a:latin typeface="Verdana"/>
                <a:ea typeface="Verdana"/>
              </a:rPr>
              <a:t>bmag</a:t>
            </a:r>
            <a:r>
              <a:rPr lang="en-US" sz="2400" dirty="0">
                <a:latin typeface="Verdana"/>
                <a:ea typeface="Verdana"/>
              </a:rPr>
              <a:t> averages and errors were calculated without data for QHXH46. After optimizing undulator quads, optimization was done for quads in the beam dump line, leading to the graph in Fig. 6. This graph seemed to vary every time the program was run, with the undulator betas unaffected and dump beta maxima ranging between 200 and 250 m.</a:t>
            </a:r>
            <a:endParaRPr lang="en-US" sz="2400" dirty="0">
              <a:ea typeface="Verdana"/>
            </a:endParaRPr>
          </a:p>
        </p:txBody>
      </p:sp>
      <p:sp>
        <p:nvSpPr>
          <p:cNvPr id="13" name="TextBox 12">
            <a:extLst>
              <a:ext uri="{FF2B5EF4-FFF2-40B4-BE49-F238E27FC236}">
                <a16:creationId xmlns:a16="http://schemas.microsoft.com/office/drawing/2014/main" id="{B401D0CA-B4D8-779A-0E2D-89DA6F3EFA42}"/>
              </a:ext>
            </a:extLst>
          </p:cNvPr>
          <p:cNvSpPr txBox="1"/>
          <p:nvPr/>
        </p:nvSpPr>
        <p:spPr>
          <a:xfrm>
            <a:off x="12401894" y="23222597"/>
            <a:ext cx="816211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Verdana"/>
                <a:ea typeface="Verdana"/>
              </a:rPr>
              <a:t>The project began with quadrupoles QHXH13 to QHXH46 set to a field strength of 30 kilogauss. Manual optimization proceeded based on graph appearance and a value called "</a:t>
            </a:r>
            <a:r>
              <a:rPr lang="en-US" sz="2400" dirty="0" err="1">
                <a:latin typeface="Verdana"/>
                <a:ea typeface="Verdana"/>
              </a:rPr>
              <a:t>bmag</a:t>
            </a:r>
            <a:r>
              <a:rPr lang="en-US" sz="2400" dirty="0">
                <a:latin typeface="Verdana"/>
                <a:ea typeface="Verdana"/>
              </a:rPr>
              <a:t>". This value quantifies how far off the model is from optimal machine design values. In Fig. 1, the factor was set to 2 and automated optimization hadn't occurred yet. The best </a:t>
            </a:r>
            <a:r>
              <a:rPr lang="en-US" sz="2400" dirty="0" err="1">
                <a:latin typeface="Verdana"/>
                <a:ea typeface="Verdana"/>
              </a:rPr>
              <a:t>bmag</a:t>
            </a:r>
            <a:r>
              <a:rPr lang="en-US" sz="2400" dirty="0">
                <a:latin typeface="Verdana"/>
                <a:ea typeface="Verdana"/>
              </a:rPr>
              <a:t> value obtainable at 30 </a:t>
            </a:r>
            <a:r>
              <a:rPr lang="en-US" sz="2400" dirty="0" err="1">
                <a:latin typeface="Verdana"/>
                <a:ea typeface="Verdana"/>
              </a:rPr>
              <a:t>kG</a:t>
            </a:r>
            <a:r>
              <a:rPr lang="en-US" sz="2400" dirty="0">
                <a:latin typeface="Verdana"/>
                <a:ea typeface="Verdana"/>
              </a:rPr>
              <a:t> was 1.41 ± 0.0153 for a and 1.43 ± 0.00879 for b, with the factor set at 1.8. The large oscillation had been reduced, but was still noticeable. </a:t>
            </a:r>
            <a:r>
              <a:rPr lang="en-US" sz="2400" dirty="0" err="1">
                <a:latin typeface="Verdana"/>
                <a:ea typeface="Verdana"/>
              </a:rPr>
              <a:t>Bmag</a:t>
            </a:r>
            <a:r>
              <a:rPr lang="en-US" sz="2400" dirty="0">
                <a:latin typeface="Verdana"/>
                <a:ea typeface="Verdana"/>
              </a:rPr>
              <a:t> averages and errors were calculated without data for QHXH46, as its data point was an outlier and the magnet is also used for the beam dump.</a:t>
            </a:r>
            <a:endParaRPr lang="en-US" sz="2400" dirty="0">
              <a:ea typeface="Verdana"/>
            </a:endParaRPr>
          </a:p>
        </p:txBody>
      </p:sp>
      <p:sp>
        <p:nvSpPr>
          <p:cNvPr id="15" name="Rectangle 14">
            <a:extLst>
              <a:ext uri="{FF2B5EF4-FFF2-40B4-BE49-F238E27FC236}">
                <a16:creationId xmlns:a16="http://schemas.microsoft.com/office/drawing/2014/main" id="{C890D086-554D-224B-32DC-D06F6107B6F5}"/>
              </a:ext>
            </a:extLst>
          </p:cNvPr>
          <p:cNvSpPr/>
          <p:nvPr/>
        </p:nvSpPr>
        <p:spPr bwMode="auto">
          <a:xfrm>
            <a:off x="18720104" y="12088716"/>
            <a:ext cx="914399" cy="914399"/>
          </a:xfrm>
          <a:prstGeom prst="rect">
            <a:avLst/>
          </a:prstGeom>
          <a:noFill/>
          <a:ln w="571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16" name="Rectangle 15">
            <a:extLst>
              <a:ext uri="{FF2B5EF4-FFF2-40B4-BE49-F238E27FC236}">
                <a16:creationId xmlns:a16="http://schemas.microsoft.com/office/drawing/2014/main" id="{4ACE9613-F3B9-1C8B-E348-D1F802D3F60F}"/>
              </a:ext>
            </a:extLst>
          </p:cNvPr>
          <p:cNvSpPr/>
          <p:nvPr/>
        </p:nvSpPr>
        <p:spPr bwMode="auto">
          <a:xfrm>
            <a:off x="18505418" y="20771540"/>
            <a:ext cx="914399" cy="914399"/>
          </a:xfrm>
          <a:prstGeom prst="rect">
            <a:avLst/>
          </a:prstGeom>
          <a:noFill/>
          <a:ln w="571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17" name="Rectangle 16">
            <a:extLst>
              <a:ext uri="{FF2B5EF4-FFF2-40B4-BE49-F238E27FC236}">
                <a16:creationId xmlns:a16="http://schemas.microsoft.com/office/drawing/2014/main" id="{5C60EB0C-8DCA-19C3-6752-2D14406386B9}"/>
              </a:ext>
            </a:extLst>
          </p:cNvPr>
          <p:cNvSpPr/>
          <p:nvPr/>
        </p:nvSpPr>
        <p:spPr bwMode="auto">
          <a:xfrm>
            <a:off x="29573633" y="12971310"/>
            <a:ext cx="914399" cy="914399"/>
          </a:xfrm>
          <a:prstGeom prst="rect">
            <a:avLst/>
          </a:prstGeom>
          <a:noFill/>
          <a:ln w="571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18" name="Rectangle 17">
            <a:extLst>
              <a:ext uri="{FF2B5EF4-FFF2-40B4-BE49-F238E27FC236}">
                <a16:creationId xmlns:a16="http://schemas.microsoft.com/office/drawing/2014/main" id="{F918F7F9-B295-0D33-5B01-E9F4799CECD1}"/>
              </a:ext>
            </a:extLst>
          </p:cNvPr>
          <p:cNvSpPr/>
          <p:nvPr/>
        </p:nvSpPr>
        <p:spPr bwMode="auto">
          <a:xfrm>
            <a:off x="29573634" y="21868370"/>
            <a:ext cx="914399" cy="914399"/>
          </a:xfrm>
          <a:prstGeom prst="rect">
            <a:avLst/>
          </a:prstGeom>
          <a:noFill/>
          <a:ln w="571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pic>
        <p:nvPicPr>
          <p:cNvPr id="19" name="Picture 19" descr="Text&#10;&#10;Description automatically generated">
            <a:extLst>
              <a:ext uri="{FF2B5EF4-FFF2-40B4-BE49-F238E27FC236}">
                <a16:creationId xmlns:a16="http://schemas.microsoft.com/office/drawing/2014/main" id="{66D7AD77-8F85-B524-3F6B-96F63D8C119F}"/>
              </a:ext>
            </a:extLst>
          </p:cNvPr>
          <p:cNvPicPr>
            <a:picLocks noChangeAspect="1"/>
          </p:cNvPicPr>
          <p:nvPr/>
        </p:nvPicPr>
        <p:blipFill>
          <a:blip r:embed="rId9"/>
          <a:stretch>
            <a:fillRect/>
          </a:stretch>
        </p:blipFill>
        <p:spPr>
          <a:xfrm>
            <a:off x="23453722" y="15074849"/>
            <a:ext cx="7991060" cy="3183970"/>
          </a:xfrm>
          <a:prstGeom prst="rect">
            <a:avLst/>
          </a:prstGeom>
        </p:spPr>
      </p:pic>
      <p:sp>
        <p:nvSpPr>
          <p:cNvPr id="8" name="TextBox 7">
            <a:extLst>
              <a:ext uri="{FF2B5EF4-FFF2-40B4-BE49-F238E27FC236}">
                <a16:creationId xmlns:a16="http://schemas.microsoft.com/office/drawing/2014/main" id="{D28228C8-630C-C95D-209F-62B67E7B7A30}"/>
              </a:ext>
            </a:extLst>
          </p:cNvPr>
          <p:cNvSpPr txBox="1"/>
          <p:nvPr/>
        </p:nvSpPr>
        <p:spPr>
          <a:xfrm>
            <a:off x="12244344" y="17416198"/>
            <a:ext cx="833286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Verdana"/>
                <a:ea typeface="Verdana"/>
              </a:rPr>
              <a:t>Figure 2. Lines of code where manual optimization took place; a factor of 2 multiplying beta and its energy derivative alpha resulted in a reduced, but still noticeable, level of oscillation.</a:t>
            </a:r>
            <a:endParaRPr lang="en-US" sz="1400" i="1" dirty="0"/>
          </a:p>
        </p:txBody>
      </p:sp>
      <p:sp>
        <p:nvSpPr>
          <p:cNvPr id="14" name="TextBox 13">
            <a:extLst>
              <a:ext uri="{FF2B5EF4-FFF2-40B4-BE49-F238E27FC236}">
                <a16:creationId xmlns:a16="http://schemas.microsoft.com/office/drawing/2014/main" id="{2B1B7886-EB33-1A70-E8A1-C5EEC5E92894}"/>
              </a:ext>
            </a:extLst>
          </p:cNvPr>
          <p:cNvSpPr txBox="1"/>
          <p:nvPr/>
        </p:nvSpPr>
        <p:spPr>
          <a:xfrm>
            <a:off x="12252121" y="13465790"/>
            <a:ext cx="82725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Verdana"/>
                <a:ea typeface="Verdana"/>
              </a:rPr>
              <a:t>Figure 1. LCLS beta function with quadrupole field strengths at 30 kilogauss, and no optimization applied yet. The boxed section is the beta function in the CU_HXR undulator.</a:t>
            </a:r>
            <a:endParaRPr lang="en-US" sz="1400" i="1" dirty="0">
              <a:ea typeface="Verdana"/>
            </a:endParaRPr>
          </a:p>
        </p:txBody>
      </p:sp>
      <p:sp>
        <p:nvSpPr>
          <p:cNvPr id="20" name="TextBox 19">
            <a:extLst>
              <a:ext uri="{FF2B5EF4-FFF2-40B4-BE49-F238E27FC236}">
                <a16:creationId xmlns:a16="http://schemas.microsoft.com/office/drawing/2014/main" id="{6320B50C-84A3-8749-2D5F-87A40C6F3CF1}"/>
              </a:ext>
            </a:extLst>
          </p:cNvPr>
          <p:cNvSpPr txBox="1"/>
          <p:nvPr/>
        </p:nvSpPr>
        <p:spPr>
          <a:xfrm>
            <a:off x="12296692" y="22318649"/>
            <a:ext cx="8134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Verdana"/>
                <a:ea typeface="Verdana"/>
              </a:rPr>
              <a:t>Figure 3. The beta function after optimizations. A significant oscillation still appears in the boxed area, and further manual optimizations were still necessary at this point.</a:t>
            </a:r>
            <a:endParaRPr lang="en-US" sz="1400" i="1" dirty="0"/>
          </a:p>
        </p:txBody>
      </p:sp>
      <p:sp>
        <p:nvSpPr>
          <p:cNvPr id="21" name="TextBox 20">
            <a:extLst>
              <a:ext uri="{FF2B5EF4-FFF2-40B4-BE49-F238E27FC236}">
                <a16:creationId xmlns:a16="http://schemas.microsoft.com/office/drawing/2014/main" id="{874D0B53-30A8-9CA6-7B4A-692244EB096C}"/>
              </a:ext>
            </a:extLst>
          </p:cNvPr>
          <p:cNvSpPr txBox="1"/>
          <p:nvPr/>
        </p:nvSpPr>
        <p:spPr>
          <a:xfrm>
            <a:off x="23231724" y="14462429"/>
            <a:ext cx="82105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Verdana"/>
                <a:ea typeface="Verdana"/>
              </a:rPr>
              <a:t>Figure 4. Beta function before optimizations, with quadrupole fields increased to 40 </a:t>
            </a:r>
            <a:r>
              <a:rPr lang="en-US" sz="1400" i="1" dirty="0" err="1">
                <a:latin typeface="Verdana"/>
                <a:ea typeface="Verdana"/>
              </a:rPr>
              <a:t>kG.</a:t>
            </a:r>
            <a:endParaRPr lang="en-US" sz="1400" i="1" dirty="0" err="1">
              <a:ea typeface="Verdana"/>
            </a:endParaRPr>
          </a:p>
        </p:txBody>
      </p:sp>
      <p:sp>
        <p:nvSpPr>
          <p:cNvPr id="22" name="TextBox 21">
            <a:extLst>
              <a:ext uri="{FF2B5EF4-FFF2-40B4-BE49-F238E27FC236}">
                <a16:creationId xmlns:a16="http://schemas.microsoft.com/office/drawing/2014/main" id="{6DE618E5-58A9-CB90-4A72-0568EAD4D459}"/>
              </a:ext>
            </a:extLst>
          </p:cNvPr>
          <p:cNvSpPr txBox="1"/>
          <p:nvPr/>
        </p:nvSpPr>
        <p:spPr>
          <a:xfrm>
            <a:off x="23344225" y="18538051"/>
            <a:ext cx="79792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Verdana"/>
                <a:ea typeface="Verdana"/>
              </a:rPr>
              <a:t>Figure 5. Here, beta and alpha no longer share the same factor. Alpha is multiplied by 1, and beta by 1.4.</a:t>
            </a:r>
            <a:endParaRPr lang="en-US" sz="1400" i="1" dirty="0"/>
          </a:p>
        </p:txBody>
      </p:sp>
      <p:sp>
        <p:nvSpPr>
          <p:cNvPr id="23" name="TextBox 22">
            <a:extLst>
              <a:ext uri="{FF2B5EF4-FFF2-40B4-BE49-F238E27FC236}">
                <a16:creationId xmlns:a16="http://schemas.microsoft.com/office/drawing/2014/main" id="{893D115C-731D-7DD7-5488-D3D529B104F1}"/>
              </a:ext>
            </a:extLst>
          </p:cNvPr>
          <p:cNvSpPr txBox="1"/>
          <p:nvPr/>
        </p:nvSpPr>
        <p:spPr>
          <a:xfrm>
            <a:off x="23337757" y="23397598"/>
            <a:ext cx="76581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Verdana"/>
                <a:ea typeface="Verdana"/>
              </a:rPr>
              <a:t>Figure 6. The best optimization of undulator beta achieved during this project. The large oscillation is greatly reduced. Dump betas in this graph are at the lowest value achieved during multiple code runs.</a:t>
            </a:r>
            <a:endParaRPr lang="en-US" sz="1400" i="1" dirty="0">
              <a:ea typeface="Verdana"/>
            </a:endParaRPr>
          </a:p>
        </p:txBody>
      </p:sp>
      <p:sp>
        <p:nvSpPr>
          <p:cNvPr id="24" name="TextBox 23">
            <a:extLst>
              <a:ext uri="{FF2B5EF4-FFF2-40B4-BE49-F238E27FC236}">
                <a16:creationId xmlns:a16="http://schemas.microsoft.com/office/drawing/2014/main" id="{227E542E-A38F-0183-CEA6-1676AEF81E3B}"/>
              </a:ext>
            </a:extLst>
          </p:cNvPr>
          <p:cNvSpPr txBox="1"/>
          <p:nvPr/>
        </p:nvSpPr>
        <p:spPr>
          <a:xfrm>
            <a:off x="33647691" y="19691230"/>
            <a:ext cx="843915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Verdana"/>
                <a:ea typeface="Verdana"/>
              </a:rPr>
              <a:t>Optimal beam operation at 15 GeV would require quadrupoles QHXH13-QHXH45 to be set to a field strength of 40 </a:t>
            </a:r>
            <a:r>
              <a:rPr lang="en-US" sz="2400" dirty="0" err="1">
                <a:latin typeface="Verdana"/>
                <a:ea typeface="Verdana"/>
              </a:rPr>
              <a:t>kG.</a:t>
            </a:r>
            <a:r>
              <a:rPr lang="en-US" sz="2400" dirty="0">
                <a:latin typeface="Verdana"/>
                <a:ea typeface="Verdana"/>
              </a:rPr>
              <a:t> The beta function should be multiplied by 1.4 to limit the extra layer of oscillations and produce a higher energy laser. Meanwhile, alpha should not be multiplied by anything, to avoid disruption of the beta function in the dump. Quadrupoles QUM1, QUM2, QUM3, and QUM4 should be set to 41.19 </a:t>
            </a:r>
            <a:r>
              <a:rPr lang="en-US" sz="2400" dirty="0" err="1">
                <a:latin typeface="Verdana"/>
                <a:ea typeface="Verdana"/>
              </a:rPr>
              <a:t>kG</a:t>
            </a:r>
            <a:r>
              <a:rPr lang="en-US" sz="2400" dirty="0">
                <a:latin typeface="Verdana"/>
                <a:ea typeface="Verdana"/>
              </a:rPr>
              <a:t>, -34.43 </a:t>
            </a:r>
            <a:r>
              <a:rPr lang="en-US" sz="2400" dirty="0" err="1">
                <a:latin typeface="Verdana"/>
                <a:ea typeface="Verdana"/>
              </a:rPr>
              <a:t>kG</a:t>
            </a:r>
            <a:r>
              <a:rPr lang="en-US" sz="2400" dirty="0">
                <a:latin typeface="Verdana"/>
                <a:ea typeface="Verdana"/>
              </a:rPr>
              <a:t>, 19.30 </a:t>
            </a:r>
            <a:r>
              <a:rPr lang="en-US" sz="2400" dirty="0" err="1">
                <a:latin typeface="Verdana"/>
                <a:ea typeface="Verdana"/>
              </a:rPr>
              <a:t>kG</a:t>
            </a:r>
            <a:r>
              <a:rPr lang="en-US" sz="2400" dirty="0">
                <a:latin typeface="Verdana"/>
                <a:ea typeface="Verdana"/>
              </a:rPr>
              <a:t>, and –24.24 </a:t>
            </a:r>
            <a:r>
              <a:rPr lang="en-US" sz="2400" dirty="0" err="1">
                <a:latin typeface="Verdana"/>
                <a:ea typeface="Verdana"/>
              </a:rPr>
              <a:t>kG</a:t>
            </a:r>
            <a:r>
              <a:rPr lang="en-US" sz="2400" dirty="0">
                <a:latin typeface="Verdana"/>
                <a:ea typeface="Verdana"/>
              </a:rPr>
              <a:t> respectively. For a dump beta of at most 250m, the quadrupole settings for QHXH46, QUE1, QUE2, QDMP1, and QDMP2 are –53.92 </a:t>
            </a:r>
            <a:r>
              <a:rPr lang="en-US" sz="2400" dirty="0" err="1">
                <a:latin typeface="Verdana"/>
                <a:ea typeface="Verdana"/>
              </a:rPr>
              <a:t>kG</a:t>
            </a:r>
            <a:r>
              <a:rPr lang="en-US" sz="2400" dirty="0">
                <a:latin typeface="Verdana"/>
                <a:ea typeface="Verdana"/>
              </a:rPr>
              <a:t>, 42.47 </a:t>
            </a:r>
            <a:r>
              <a:rPr lang="en-US" sz="2400" dirty="0" err="1">
                <a:latin typeface="Verdana"/>
                <a:ea typeface="Verdana"/>
              </a:rPr>
              <a:t>kG</a:t>
            </a:r>
            <a:r>
              <a:rPr lang="en-US" sz="2400" dirty="0">
                <a:latin typeface="Verdana"/>
                <a:ea typeface="Verdana"/>
              </a:rPr>
              <a:t>, -30.32 </a:t>
            </a:r>
            <a:r>
              <a:rPr lang="en-US" sz="2400" dirty="0" err="1">
                <a:latin typeface="Verdana"/>
                <a:ea typeface="Verdana"/>
              </a:rPr>
              <a:t>kG</a:t>
            </a:r>
            <a:r>
              <a:rPr lang="en-US" sz="2400" dirty="0">
                <a:latin typeface="Verdana"/>
                <a:ea typeface="Verdana"/>
              </a:rPr>
              <a:t>, -44.68 </a:t>
            </a:r>
            <a:r>
              <a:rPr lang="en-US" sz="2400" dirty="0" err="1">
                <a:latin typeface="Verdana"/>
                <a:ea typeface="Verdana"/>
              </a:rPr>
              <a:t>kG</a:t>
            </a:r>
            <a:r>
              <a:rPr lang="en-US" sz="2400" dirty="0">
                <a:latin typeface="Verdana"/>
                <a:ea typeface="Verdana"/>
              </a:rPr>
              <a:t>, and –29.12 </a:t>
            </a:r>
            <a:r>
              <a:rPr lang="en-US" sz="2400" dirty="0" err="1">
                <a:latin typeface="Verdana"/>
                <a:ea typeface="Verdana"/>
              </a:rPr>
              <a:t>kG</a:t>
            </a:r>
            <a:r>
              <a:rPr lang="en-US" sz="2400" dirty="0">
                <a:latin typeface="Verdana"/>
                <a:ea typeface="Verdana"/>
              </a:rPr>
              <a:t> respectively. Unfortunately, QHXH46 can only reach a field of –42.46 </a:t>
            </a:r>
            <a:r>
              <a:rPr lang="en-US" sz="2400" dirty="0" err="1">
                <a:latin typeface="Verdana"/>
                <a:ea typeface="Verdana"/>
              </a:rPr>
              <a:t>kG</a:t>
            </a:r>
            <a:r>
              <a:rPr lang="en-US" sz="2400" dirty="0">
                <a:latin typeface="Verdana"/>
                <a:ea typeface="Verdana"/>
              </a:rPr>
              <a:t>, so more studies are needed for proper beam dumping.</a:t>
            </a:r>
            <a:endParaRPr lang="en-US" sz="2400" dirty="0">
              <a:ea typeface="Verdana"/>
            </a:endParaRPr>
          </a:p>
        </p:txBody>
      </p:sp>
      <p:sp>
        <p:nvSpPr>
          <p:cNvPr id="25" name="TextBox 24">
            <a:extLst>
              <a:ext uri="{FF2B5EF4-FFF2-40B4-BE49-F238E27FC236}">
                <a16:creationId xmlns:a16="http://schemas.microsoft.com/office/drawing/2014/main" id="{44896E69-8491-8221-2E0F-6145AEE110C9}"/>
              </a:ext>
            </a:extLst>
          </p:cNvPr>
          <p:cNvSpPr txBox="1"/>
          <p:nvPr/>
        </p:nvSpPr>
        <p:spPr>
          <a:xfrm>
            <a:off x="37069665" y="7795507"/>
            <a:ext cx="24454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600" b="1" dirty="0">
                <a:latin typeface="Arial"/>
                <a:ea typeface="Verdana"/>
                <a:cs typeface="Arial"/>
              </a:rPr>
              <a:t>Need</a:t>
            </a:r>
            <a:endParaRPr lang="en-US" b="1" dirty="0">
              <a:ea typeface="Verdana"/>
            </a:endParaRPr>
          </a:p>
        </p:txBody>
      </p:sp>
      <p:sp>
        <p:nvSpPr>
          <p:cNvPr id="26" name="TextBox 25">
            <a:extLst>
              <a:ext uri="{FF2B5EF4-FFF2-40B4-BE49-F238E27FC236}">
                <a16:creationId xmlns:a16="http://schemas.microsoft.com/office/drawing/2014/main" id="{B7337C08-8024-A3CC-F050-D2F24832C782}"/>
              </a:ext>
            </a:extLst>
          </p:cNvPr>
          <p:cNvSpPr txBox="1"/>
          <p:nvPr/>
        </p:nvSpPr>
        <p:spPr>
          <a:xfrm>
            <a:off x="4089119" y="17716135"/>
            <a:ext cx="419221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600" b="1" dirty="0">
                <a:latin typeface="Arial"/>
                <a:cs typeface="Arial"/>
              </a:rPr>
              <a:t>Approach</a:t>
            </a:r>
            <a:endParaRPr lang="en-US" dirty="0"/>
          </a:p>
        </p:txBody>
      </p:sp>
      <p:sp>
        <p:nvSpPr>
          <p:cNvPr id="27" name="Text Box 23">
            <a:extLst>
              <a:ext uri="{FF2B5EF4-FFF2-40B4-BE49-F238E27FC236}">
                <a16:creationId xmlns:a16="http://schemas.microsoft.com/office/drawing/2014/main" id="{08541F02-C49F-0C9E-87BF-77264CD394C2}"/>
              </a:ext>
            </a:extLst>
          </p:cNvPr>
          <p:cNvSpPr txBox="1">
            <a:spLocks noChangeArrowheads="1"/>
          </p:cNvSpPr>
          <p:nvPr/>
        </p:nvSpPr>
        <p:spPr bwMode="auto">
          <a:xfrm>
            <a:off x="24201408" y="8009627"/>
            <a:ext cx="624408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a:cs typeface="Arial"/>
              </a:rPr>
              <a:t>Quadrupole field increase and result</a:t>
            </a:r>
            <a:endParaRPr lang="en-US" altLang="en-US" sz="4600" b="1" dirty="0">
              <a:latin typeface="Arial" panose="020B0604020202020204" pitchFamily="34" charset="0"/>
              <a:cs typeface="Arial" panose="020B0604020202020204" pitchFamily="34" charset="0"/>
            </a:endParaRPr>
          </a:p>
        </p:txBody>
      </p:sp>
      <p:sp>
        <p:nvSpPr>
          <p:cNvPr id="28" name="Text Box 23">
            <a:extLst>
              <a:ext uri="{FF2B5EF4-FFF2-40B4-BE49-F238E27FC236}">
                <a16:creationId xmlns:a16="http://schemas.microsoft.com/office/drawing/2014/main" id="{A523BAB1-F3BC-0750-F668-BB3853FE7E4F}"/>
              </a:ext>
            </a:extLst>
          </p:cNvPr>
          <p:cNvSpPr txBox="1">
            <a:spLocks noChangeArrowheads="1"/>
          </p:cNvSpPr>
          <p:nvPr/>
        </p:nvSpPr>
        <p:spPr bwMode="auto">
          <a:xfrm>
            <a:off x="13918719" y="797512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a:cs typeface="Arial"/>
              </a:rPr>
              <a:t>Start of project</a:t>
            </a:r>
            <a:endParaRPr lang="en-US" altLang="en-US" sz="4600" b="1"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D2F16AE426984E8C1ABC6A2E0139D5" ma:contentTypeVersion="6" ma:contentTypeDescription="Create a new document." ma:contentTypeScope="" ma:versionID="e9cfba8530e6c82cc46d46930e91dd10">
  <xsd:schema xmlns:xsd="http://www.w3.org/2001/XMLSchema" xmlns:xs="http://www.w3.org/2001/XMLSchema" xmlns:p="http://schemas.microsoft.com/office/2006/metadata/properties" xmlns:ns2="76de5eff-e736-4470-b8e1-4f3b654099a1" xmlns:ns3="0fb5b7a4-dc44-4267-a0e1-0e3ba313a29b" targetNamespace="http://schemas.microsoft.com/office/2006/metadata/properties" ma:root="true" ma:fieldsID="bd45562025f7eb377688e36ba8fae538" ns2:_="" ns3:_="">
    <xsd:import namespace="76de5eff-e736-4470-b8e1-4f3b654099a1"/>
    <xsd:import namespace="0fb5b7a4-dc44-4267-a0e1-0e3ba313a29b"/>
    <xsd:element name="properties">
      <xsd:complexType>
        <xsd:sequence>
          <xsd:element name="documentManagement">
            <xsd:complexType>
              <xsd:all>
                <xsd:element ref="ns2:Date"/>
                <xsd:element ref="ns2:Public_x003f_" minOccurs="0"/>
                <xsd:element ref="ns2:MediaServiceMetadata" minOccurs="0"/>
                <xsd:element ref="ns2: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e5eff-e736-4470-b8e1-4f3b654099a1" elementFormDefault="qualified">
    <xsd:import namespace="http://schemas.microsoft.com/office/2006/documentManagement/types"/>
    <xsd:import namespace="http://schemas.microsoft.com/office/infopath/2007/PartnerControls"/>
    <xsd:element name="Date" ma:index="8" ma:displayName="Date" ma:format="DateOnly" ma:internalName="Date">
      <xsd:simpleType>
        <xsd:restriction base="dms:DateTime"/>
      </xsd:simpleType>
    </xsd:element>
    <xsd:element name="Public_x003f_" ma:index="9" nillable="true" ma:displayName="Public?" ma:default="0" ma:format="Dropdown" ma:internalName="Public_x003f_">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b5b7a4-dc44-4267-a0e1-0e3ba313a29b" elementFormDefault="qualified">
    <xsd:import namespace="http://schemas.microsoft.com/office/2006/documentManagement/types"/>
    <xsd:import namespace="http://schemas.microsoft.com/office/infopath/2007/PartnerControls"/>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_x003f_ xmlns="76de5eff-e736-4470-b8e1-4f3b654099a1">true</Public_x003f_>
    <Date xmlns="76de5eff-e736-4470-b8e1-4f3b654099a1">2022-09-01T07:00:00+00:00</Date>
  </documentManagement>
</p:properties>
</file>

<file path=customXml/itemProps1.xml><?xml version="1.0" encoding="utf-8"?>
<ds:datastoreItem xmlns:ds="http://schemas.openxmlformats.org/officeDocument/2006/customXml" ds:itemID="{32ACF0D4-A904-4760-ABD8-DE75F5CC0130}"/>
</file>

<file path=customXml/itemProps2.xml><?xml version="1.0" encoding="utf-8"?>
<ds:datastoreItem xmlns:ds="http://schemas.openxmlformats.org/officeDocument/2006/customXml" ds:itemID="{DED5B0B5-C319-49DD-AE65-52E19631D943}"/>
</file>

<file path=customXml/itemProps3.xml><?xml version="1.0" encoding="utf-8"?>
<ds:datastoreItem xmlns:ds="http://schemas.openxmlformats.org/officeDocument/2006/customXml" ds:itemID="{8B6E0B58-CEB2-4691-A55D-E327673B90DD}"/>
</file>

<file path=docProps/app.xml><?xml version="1.0" encoding="utf-8"?>
<Properties xmlns="http://schemas.openxmlformats.org/officeDocument/2006/extended-properties" xmlns:vt="http://schemas.openxmlformats.org/officeDocument/2006/docPropsVTypes">
  <TotalTime>57</TotalTime>
  <Words>16</Words>
  <Application>Microsoft Office PowerPoint</Application>
  <PresentationFormat>Custom</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Undulator beta matching</dc:title>
  <dc:creator>Greg Stewart</dc:creator>
  <cp:lastModifiedBy>Greg Stewart</cp:lastModifiedBy>
  <cp:revision>830</cp:revision>
  <dcterms:created xsi:type="dcterms:W3CDTF">2008-10-22T22:19:04Z</dcterms:created>
  <dcterms:modified xsi:type="dcterms:W3CDTF">2022-08-26T02:21:24Z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0x010100A4D2F16AE426984E8C1ABC6A2E0139D5</vt:lpwstr>
  </property>
</Properties>
</file>