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32918400" cx="43891200"/>
  <p:notesSz cx="6858000" cy="9144000"/>
  <p:embeddedFontLst>
    <p:embeddedFont>
      <p:font typeface="Roboto"/>
      <p:regular r:id="rId7"/>
      <p:bold r:id="rId8"/>
      <p:italic r:id="rId9"/>
      <p:boldItalic r:id="rId10"/>
    </p:embeddedFont>
    <p:embeddedFont>
      <p:font typeface="Sawarabi Mincho"/>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3824">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font" Target="fonts/Roboto-bold.fntdata"/><Relationship Id="rId13"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font" Target="fonts/Roboto-regular.fntdata"/><Relationship Id="rId12" Type="http://schemas.openxmlformats.org/officeDocument/2006/relationships/customXml" Target="../customXml/item1.xml"/><Relationship Id="rId2" Type="http://schemas.openxmlformats.org/officeDocument/2006/relationships/viewProps" Target="viewProps.xml"/><Relationship Id="rId1" Type="http://schemas.openxmlformats.org/officeDocument/2006/relationships/theme" Target="theme/theme2.xml"/><Relationship Id="rId11" Type="http://schemas.openxmlformats.org/officeDocument/2006/relationships/font" Target="fonts/SawarabiMincho-regular.fntdata"/><Relationship Id="rId6" Type="http://schemas.openxmlformats.org/officeDocument/2006/relationships/slide" Target="slides/slide1.xml"/><Relationship Id="rId5" Type="http://schemas.openxmlformats.org/officeDocument/2006/relationships/notesMaster" Target="notesMasters/notesMaster1.xml"/><Relationship Id="rId10" Type="http://schemas.openxmlformats.org/officeDocument/2006/relationships/font" Target="fonts/Roboto-boldItalic.fntdata"/><Relationship Id="rId4" Type="http://schemas.openxmlformats.org/officeDocument/2006/relationships/slideMaster" Target="slideMasters/slideMaster1.xml"/><Relationship Id="rId9" Type="http://schemas.openxmlformats.org/officeDocument/2006/relationships/font" Target="fonts/Roboto-italic.fntdata"/><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292475" y="10226675"/>
            <a:ext cx="37306250" cy="705485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2"/>
          <p:cNvSpPr txBox="1"/>
          <p:nvPr>
            <p:ph idx="1" type="subTitle"/>
          </p:nvPr>
        </p:nvSpPr>
        <p:spPr>
          <a:xfrm>
            <a:off x="6583363" y="18653125"/>
            <a:ext cx="30724475" cy="8413750"/>
          </a:xfrm>
          <a:prstGeom prst="rect">
            <a:avLst/>
          </a:prstGeom>
          <a:noFill/>
          <a:ln>
            <a:noFill/>
          </a:ln>
        </p:spPr>
        <p:txBody>
          <a:bodyPr anchorCtr="0" anchor="t" bIns="219450" lIns="438900" spcFirstLastPara="1" rIns="438900" wrap="square" tIns="219450">
            <a:noAutofit/>
          </a:bodyPr>
          <a:lstStyle>
            <a:lvl1pPr lvl="0" algn="ctr">
              <a:spcBef>
                <a:spcPts val="3080"/>
              </a:spcBef>
              <a:spcAft>
                <a:spcPts val="0"/>
              </a:spcAft>
              <a:buClr>
                <a:schemeClr val="dk1"/>
              </a:buClr>
              <a:buSzPts val="15400"/>
              <a:buFont typeface="Arial"/>
              <a:buNone/>
              <a:defRPr/>
            </a:lvl1pPr>
            <a:lvl2pPr lvl="1" algn="ctr">
              <a:spcBef>
                <a:spcPts val="2680"/>
              </a:spcBef>
              <a:spcAft>
                <a:spcPts val="0"/>
              </a:spcAft>
              <a:buClr>
                <a:schemeClr val="dk1"/>
              </a:buClr>
              <a:buSzPts val="13400"/>
              <a:buFont typeface="Arial"/>
              <a:buNone/>
              <a:defRPr/>
            </a:lvl2pPr>
            <a:lvl3pPr lvl="2" algn="ctr">
              <a:spcBef>
                <a:spcPts val="2300"/>
              </a:spcBef>
              <a:spcAft>
                <a:spcPts val="0"/>
              </a:spcAft>
              <a:buClr>
                <a:schemeClr val="dk1"/>
              </a:buClr>
              <a:buSzPts val="11500"/>
              <a:buFont typeface="Arial"/>
              <a:buNone/>
              <a:defRPr/>
            </a:lvl3pPr>
            <a:lvl4pPr lvl="3" algn="ctr">
              <a:spcBef>
                <a:spcPts val="1920"/>
              </a:spcBef>
              <a:spcAft>
                <a:spcPts val="0"/>
              </a:spcAft>
              <a:buClr>
                <a:schemeClr val="dk1"/>
              </a:buClr>
              <a:buSzPts val="9600"/>
              <a:buFont typeface="Arial"/>
              <a:buNone/>
              <a:defRPr/>
            </a:lvl4pPr>
            <a:lvl5pPr lvl="4" algn="ctr">
              <a:spcBef>
                <a:spcPts val="1920"/>
              </a:spcBef>
              <a:spcAft>
                <a:spcPts val="0"/>
              </a:spcAft>
              <a:buClr>
                <a:schemeClr val="dk1"/>
              </a:buClr>
              <a:buSzPts val="9600"/>
              <a:buFont typeface="Arial"/>
              <a:buNone/>
              <a:defRPr/>
            </a:lvl5pPr>
            <a:lvl6pPr lvl="5" algn="ctr">
              <a:spcBef>
                <a:spcPts val="1920"/>
              </a:spcBef>
              <a:spcAft>
                <a:spcPts val="0"/>
              </a:spcAft>
              <a:buClr>
                <a:schemeClr val="dk1"/>
              </a:buClr>
              <a:buSzPts val="9600"/>
              <a:buFont typeface="Arial"/>
              <a:buNone/>
              <a:defRPr/>
            </a:lvl6pPr>
            <a:lvl7pPr lvl="6" algn="ctr">
              <a:spcBef>
                <a:spcPts val="1920"/>
              </a:spcBef>
              <a:spcAft>
                <a:spcPts val="0"/>
              </a:spcAft>
              <a:buClr>
                <a:schemeClr val="dk1"/>
              </a:buClr>
              <a:buSzPts val="9600"/>
              <a:buFont typeface="Arial"/>
              <a:buNone/>
              <a:defRPr/>
            </a:lvl7pPr>
            <a:lvl8pPr lvl="7" algn="ctr">
              <a:spcBef>
                <a:spcPts val="1920"/>
              </a:spcBef>
              <a:spcAft>
                <a:spcPts val="0"/>
              </a:spcAft>
              <a:buClr>
                <a:schemeClr val="dk1"/>
              </a:buClr>
              <a:buSzPts val="9600"/>
              <a:buFont typeface="Arial"/>
              <a:buNone/>
              <a:defRPr/>
            </a:lvl8pPr>
            <a:lvl9pPr lvl="8" algn="ctr">
              <a:spcBef>
                <a:spcPts val="1920"/>
              </a:spcBef>
              <a:spcAft>
                <a:spcPts val="0"/>
              </a:spcAft>
              <a:buClr>
                <a:schemeClr val="dk1"/>
              </a:buClr>
              <a:buSzPts val="9600"/>
              <a:buFont typeface="Arial"/>
              <a:buNone/>
              <a:defRPr/>
            </a:lvl9pPr>
          </a:lstStyle>
          <a:p/>
        </p:txBody>
      </p:sp>
      <p:sp>
        <p:nvSpPr>
          <p:cNvPr id="14" name="Google Shape;14;p2"/>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1"/>
          <p:cNvSpPr txBox="1"/>
          <p:nvPr>
            <p:ph type="title"/>
          </p:nvPr>
        </p:nvSpPr>
        <p:spPr>
          <a:xfrm>
            <a:off x="3467100" y="21153438"/>
            <a:ext cx="37307838" cy="6537325"/>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11"/>
          <p:cNvSpPr txBox="1"/>
          <p:nvPr>
            <p:ph idx="1" type="body"/>
          </p:nvPr>
        </p:nvSpPr>
        <p:spPr>
          <a:xfrm>
            <a:off x="3467100" y="13952538"/>
            <a:ext cx="37307838" cy="7200900"/>
          </a:xfrm>
          <a:prstGeom prst="rect">
            <a:avLst/>
          </a:prstGeom>
          <a:noFill/>
          <a:ln>
            <a:noFill/>
          </a:ln>
        </p:spPr>
        <p:txBody>
          <a:bodyPr anchorCtr="0" anchor="b" bIns="219450" lIns="438900" spcFirstLastPara="1" rIns="438900" wrap="square" tIns="21945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1" name="Google Shape;71;p11"/>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2"/>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6" name="Google Shape;76;p12"/>
          <p:cNvSpPr txBox="1"/>
          <p:nvPr>
            <p:ph idx="1" type="body"/>
          </p:nvPr>
        </p:nvSpPr>
        <p:spPr>
          <a:xfrm>
            <a:off x="2193925" y="7680325"/>
            <a:ext cx="39503350" cy="21724937"/>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 name="Shape 17"/>
        <p:cNvGrpSpPr/>
        <p:nvPr/>
      </p:nvGrpSpPr>
      <p:grpSpPr>
        <a:xfrm>
          <a:off x="0" y="0"/>
          <a:ext cx="0" cy="0"/>
          <a:chOff x="0" y="0"/>
          <a:chExt cx="0" cy="0"/>
        </a:xfrm>
      </p:grpSpPr>
      <p:sp>
        <p:nvSpPr>
          <p:cNvPr id="18" name="Google Shape;18;p3"/>
          <p:cNvSpPr txBox="1"/>
          <p:nvPr>
            <p:ph type="title"/>
          </p:nvPr>
        </p:nvSpPr>
        <p:spPr>
          <a:xfrm rot="5400000">
            <a:off x="22715538" y="10423526"/>
            <a:ext cx="28087638" cy="9875837"/>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 name="Google Shape;19;p3"/>
          <p:cNvSpPr txBox="1"/>
          <p:nvPr>
            <p:ph idx="1" type="body"/>
          </p:nvPr>
        </p:nvSpPr>
        <p:spPr>
          <a:xfrm rot="5400000">
            <a:off x="2887663" y="623888"/>
            <a:ext cx="28087638" cy="29475113"/>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 name="Shape 23"/>
        <p:cNvGrpSpPr/>
        <p:nvPr/>
      </p:nvGrpSpPr>
      <p:grpSpPr>
        <a:xfrm>
          <a:off x="0" y="0"/>
          <a:ext cx="0" cy="0"/>
          <a:chOff x="0" y="0"/>
          <a:chExt cx="0" cy="0"/>
        </a:xfrm>
      </p:grpSpPr>
      <p:sp>
        <p:nvSpPr>
          <p:cNvPr id="24" name="Google Shape;24;p4"/>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 name="Google Shape;25;p4"/>
          <p:cNvSpPr txBox="1"/>
          <p:nvPr>
            <p:ph idx="1" type="body"/>
          </p:nvPr>
        </p:nvSpPr>
        <p:spPr>
          <a:xfrm rot="5400000">
            <a:off x="11083132" y="-1208882"/>
            <a:ext cx="21724937" cy="39503350"/>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4"/>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 name="Shape 29"/>
        <p:cNvGrpSpPr/>
        <p:nvPr/>
      </p:nvGrpSpPr>
      <p:grpSpPr>
        <a:xfrm>
          <a:off x="0" y="0"/>
          <a:ext cx="0" cy="0"/>
          <a:chOff x="0" y="0"/>
          <a:chExt cx="0" cy="0"/>
        </a:xfrm>
      </p:grpSpPr>
      <p:sp>
        <p:nvSpPr>
          <p:cNvPr id="30" name="Google Shape;30;p5"/>
          <p:cNvSpPr txBox="1"/>
          <p:nvPr>
            <p:ph type="title"/>
          </p:nvPr>
        </p:nvSpPr>
        <p:spPr>
          <a:xfrm>
            <a:off x="8602663" y="23042563"/>
            <a:ext cx="26335037" cy="2720975"/>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p:nvPr>
            <p:ph idx="2" type="pic"/>
          </p:nvPr>
        </p:nvSpPr>
        <p:spPr>
          <a:xfrm>
            <a:off x="8602663" y="2941638"/>
            <a:ext cx="26335037" cy="19750087"/>
          </a:xfrm>
          <a:prstGeom prst="rect">
            <a:avLst/>
          </a:prstGeom>
          <a:noFill/>
          <a:ln>
            <a:noFill/>
          </a:ln>
        </p:spPr>
      </p:sp>
      <p:sp>
        <p:nvSpPr>
          <p:cNvPr id="32" name="Google Shape;32;p5"/>
          <p:cNvSpPr txBox="1"/>
          <p:nvPr>
            <p:ph idx="1" type="body"/>
          </p:nvPr>
        </p:nvSpPr>
        <p:spPr>
          <a:xfrm>
            <a:off x="8602663" y="25763538"/>
            <a:ext cx="26335037" cy="3862387"/>
          </a:xfrm>
          <a:prstGeom prst="rect">
            <a:avLst/>
          </a:prstGeom>
          <a:noFill/>
          <a:ln>
            <a:noFill/>
          </a:ln>
        </p:spPr>
        <p:txBody>
          <a:bodyPr anchorCtr="0" anchor="t" bIns="219450" lIns="438900" spcFirstLastPara="1" rIns="438900" wrap="square" tIns="21945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3" name="Google Shape;33;p5"/>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2193925" y="1311275"/>
            <a:ext cx="14439900" cy="5576888"/>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6"/>
          <p:cNvSpPr txBox="1"/>
          <p:nvPr>
            <p:ph idx="1" type="body"/>
          </p:nvPr>
        </p:nvSpPr>
        <p:spPr>
          <a:xfrm>
            <a:off x="17160875" y="1311275"/>
            <a:ext cx="24536400" cy="28093988"/>
          </a:xfrm>
          <a:prstGeom prst="rect">
            <a:avLst/>
          </a:prstGeom>
          <a:noFill/>
          <a:ln>
            <a:noFill/>
          </a:ln>
        </p:spPr>
        <p:txBody>
          <a:bodyPr anchorCtr="0" anchor="t" bIns="219450" lIns="438900" spcFirstLastPara="1" rIns="438900" wrap="square" tIns="21945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9" name="Google Shape;39;p6"/>
          <p:cNvSpPr txBox="1"/>
          <p:nvPr>
            <p:ph idx="2" type="body"/>
          </p:nvPr>
        </p:nvSpPr>
        <p:spPr>
          <a:xfrm>
            <a:off x="2193925" y="6888163"/>
            <a:ext cx="14439900" cy="22517100"/>
          </a:xfrm>
          <a:prstGeom prst="rect">
            <a:avLst/>
          </a:prstGeom>
          <a:noFill/>
          <a:ln>
            <a:noFill/>
          </a:ln>
        </p:spPr>
        <p:txBody>
          <a:bodyPr anchorCtr="0" anchor="t" bIns="219450" lIns="438900" spcFirstLastPara="1" rIns="438900" wrap="square" tIns="21945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0" name="Google Shape;40;p6"/>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7"/>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8"/>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9" name="Google Shape;49;p8"/>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 type="body"/>
          </p:nvPr>
        </p:nvSpPr>
        <p:spPr>
          <a:xfrm>
            <a:off x="2193925" y="7369175"/>
            <a:ext cx="19392900" cy="3070225"/>
          </a:xfrm>
          <a:prstGeom prst="rect">
            <a:avLst/>
          </a:prstGeom>
          <a:noFill/>
          <a:ln>
            <a:noFill/>
          </a:ln>
        </p:spPr>
        <p:txBody>
          <a:bodyPr anchorCtr="0" anchor="b" bIns="219450" lIns="438900" spcFirstLastPara="1" rIns="438900" wrap="square" tIns="2194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5" name="Google Shape;55;p9"/>
          <p:cNvSpPr txBox="1"/>
          <p:nvPr>
            <p:ph idx="2" type="body"/>
          </p:nvPr>
        </p:nvSpPr>
        <p:spPr>
          <a:xfrm>
            <a:off x="2193925" y="10439400"/>
            <a:ext cx="19392900" cy="18965863"/>
          </a:xfrm>
          <a:prstGeom prst="rect">
            <a:avLst/>
          </a:prstGeom>
          <a:noFill/>
          <a:ln>
            <a:noFill/>
          </a:ln>
        </p:spPr>
        <p:txBody>
          <a:bodyPr anchorCtr="0" anchor="t" bIns="219450" lIns="438900" spcFirstLastPara="1" rIns="438900" wrap="square" tIns="21945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6" name="Google Shape;56;p9"/>
          <p:cNvSpPr txBox="1"/>
          <p:nvPr>
            <p:ph idx="3" type="body"/>
          </p:nvPr>
        </p:nvSpPr>
        <p:spPr>
          <a:xfrm>
            <a:off x="22296438" y="7369175"/>
            <a:ext cx="19400837" cy="3070225"/>
          </a:xfrm>
          <a:prstGeom prst="rect">
            <a:avLst/>
          </a:prstGeom>
          <a:noFill/>
          <a:ln>
            <a:noFill/>
          </a:ln>
        </p:spPr>
        <p:txBody>
          <a:bodyPr anchorCtr="0" anchor="b" bIns="219450" lIns="438900" spcFirstLastPara="1" rIns="438900" wrap="square" tIns="2194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7" name="Google Shape;57;p9"/>
          <p:cNvSpPr txBox="1"/>
          <p:nvPr>
            <p:ph idx="4" type="body"/>
          </p:nvPr>
        </p:nvSpPr>
        <p:spPr>
          <a:xfrm>
            <a:off x="22296438" y="10439400"/>
            <a:ext cx="19400837" cy="18965863"/>
          </a:xfrm>
          <a:prstGeom prst="rect">
            <a:avLst/>
          </a:prstGeom>
          <a:noFill/>
          <a:ln>
            <a:noFill/>
          </a:ln>
        </p:spPr>
        <p:txBody>
          <a:bodyPr anchorCtr="0" anchor="t" bIns="219450" lIns="438900" spcFirstLastPara="1" rIns="438900" wrap="square" tIns="21945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8" name="Google Shape;58;p9"/>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1" name="Shape 61"/>
        <p:cNvGrpSpPr/>
        <p:nvPr/>
      </p:nvGrpSpPr>
      <p:grpSpPr>
        <a:xfrm>
          <a:off x="0" y="0"/>
          <a:ext cx="0" cy="0"/>
          <a:chOff x="0" y="0"/>
          <a:chExt cx="0" cy="0"/>
        </a:xfrm>
      </p:grpSpPr>
      <p:sp>
        <p:nvSpPr>
          <p:cNvPr id="62" name="Google Shape;62;p10"/>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10"/>
          <p:cNvSpPr txBox="1"/>
          <p:nvPr>
            <p:ph idx="1" type="body"/>
          </p:nvPr>
        </p:nvSpPr>
        <p:spPr>
          <a:xfrm>
            <a:off x="2193925" y="7680325"/>
            <a:ext cx="19675475" cy="21724938"/>
          </a:xfrm>
          <a:prstGeom prst="rect">
            <a:avLst/>
          </a:prstGeom>
          <a:noFill/>
          <a:ln>
            <a:noFill/>
          </a:ln>
        </p:spPr>
        <p:txBody>
          <a:bodyPr anchorCtr="0" anchor="t" bIns="219450" lIns="438900" spcFirstLastPara="1" rIns="438900" wrap="square" tIns="21945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4" name="Google Shape;64;p10"/>
          <p:cNvSpPr txBox="1"/>
          <p:nvPr>
            <p:ph idx="2" type="body"/>
          </p:nvPr>
        </p:nvSpPr>
        <p:spPr>
          <a:xfrm>
            <a:off x="22021800" y="7680325"/>
            <a:ext cx="19675475" cy="21724938"/>
          </a:xfrm>
          <a:prstGeom prst="rect">
            <a:avLst/>
          </a:prstGeom>
          <a:noFill/>
          <a:ln>
            <a:noFill/>
          </a:ln>
        </p:spPr>
        <p:txBody>
          <a:bodyPr anchorCtr="0" anchor="t" bIns="219450" lIns="438900" spcFirstLastPara="1" rIns="438900" wrap="square" tIns="21945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5" name="Google Shape;65;p10"/>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3925" y="1317625"/>
            <a:ext cx="39503350"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11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2193925" y="7680325"/>
            <a:ext cx="39503350" cy="21724937"/>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Arial"/>
                <a:ea typeface="Arial"/>
                <a:cs typeface="Arial"/>
                <a:sym typeface="Arial"/>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Arial"/>
                <a:ea typeface="Arial"/>
                <a:cs typeface="Arial"/>
                <a:sym typeface="Arial"/>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Arial"/>
                <a:ea typeface="Arial"/>
                <a:cs typeface="Arial"/>
                <a:sym typeface="Arial"/>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2193925" y="29976762"/>
            <a:ext cx="10242550" cy="2286000"/>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9pPr>
          </a:lstStyle>
          <a:p/>
        </p:txBody>
      </p:sp>
      <p:sp>
        <p:nvSpPr>
          <p:cNvPr id="9" name="Google Shape;9;p1"/>
          <p:cNvSpPr txBox="1"/>
          <p:nvPr>
            <p:ph idx="11" type="ftr"/>
          </p:nvPr>
        </p:nvSpPr>
        <p:spPr>
          <a:xfrm>
            <a:off x="14995525" y="29976762"/>
            <a:ext cx="13900150" cy="2286000"/>
          </a:xfrm>
          <a:prstGeom prst="rect">
            <a:avLst/>
          </a:prstGeom>
          <a:noFill/>
          <a:ln>
            <a:noFill/>
          </a:ln>
        </p:spPr>
        <p:txBody>
          <a:bodyPr anchorCtr="0" anchor="t" bIns="219450" lIns="438900" spcFirstLastPara="1" rIns="438900" wrap="square" tIns="219450">
            <a:noAutofit/>
          </a:bodyPr>
          <a:lstStyle>
            <a:lvl1pPr lvl="0"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1pPr>
            <a:lvl2pPr lvl="1"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2pPr>
            <a:lvl3pPr lvl="2"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3pPr>
            <a:lvl4pPr lvl="3"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4pPr>
            <a:lvl5pPr lvl="4"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5pPr>
            <a:lvl6pPr lvl="5"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6pPr>
            <a:lvl7pPr lvl="6"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7pPr>
            <a:lvl8pPr lvl="7"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8pPr>
            <a:lvl9pPr lvl="8" marR="0" rtl="0" algn="l">
              <a:lnSpc>
                <a:spcPct val="100000"/>
              </a:lnSpc>
              <a:spcBef>
                <a:spcPts val="0"/>
              </a:spcBef>
              <a:spcAft>
                <a:spcPts val="0"/>
              </a:spcAft>
              <a:buSzPts val="1400"/>
              <a:buNone/>
              <a:defRPr b="0" i="0" sz="4800" u="none" cap="none" strike="noStrike">
                <a:solidFill>
                  <a:schemeClr val="dk1"/>
                </a:solidFill>
                <a:latin typeface="Verdana"/>
                <a:ea typeface="Verdana"/>
                <a:cs typeface="Verdana"/>
                <a:sym typeface="Verdana"/>
              </a:defRPr>
            </a:lvl9pPr>
          </a:lstStyle>
          <a:p/>
        </p:txBody>
      </p:sp>
      <p:sp>
        <p:nvSpPr>
          <p:cNvPr id="10" name="Google Shape;10;p1"/>
          <p:cNvSpPr txBox="1"/>
          <p:nvPr>
            <p:ph idx="12" type="sldNum"/>
          </p:nvPr>
        </p:nvSpPr>
        <p:spPr>
          <a:xfrm>
            <a:off x="31454725" y="29976762"/>
            <a:ext cx="10242550" cy="2286000"/>
          </a:xfrm>
          <a:prstGeom prst="rect">
            <a:avLst/>
          </a:prstGeom>
          <a:noFill/>
          <a:ln>
            <a:noFill/>
          </a:ln>
        </p:spPr>
        <p:txBody>
          <a:bodyPr anchorCtr="0" anchor="t" bIns="219450" lIns="438900" spcFirstLastPara="1" rIns="438900" wrap="square" tIns="219450">
            <a:noAutofit/>
          </a:bodyPr>
          <a:lstStyle>
            <a:lvl1pPr indent="0" lvl="0"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700"/>
              <a:buFont typeface="Arial"/>
              <a:buNone/>
              <a:defRPr b="0" i="0" sz="67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11" Type="http://schemas.openxmlformats.org/officeDocument/2006/relationships/image" Target="../media/image6.png"/><Relationship Id="rId10" Type="http://schemas.openxmlformats.org/officeDocument/2006/relationships/hyperlink" Target="https://www.mathworks.com/company/newsletters/articles/developing-matlab-apps-using-the-model-view-controller-pattern.html" TargetMode="External"/><Relationship Id="rId9" Type="http://schemas.openxmlformats.org/officeDocument/2006/relationships/hyperlink" Target="https://aosd.slac.stanford.edu/wiki/index.php/E-Loss" TargetMode="External"/><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hyperlink" Target="https://confluence.slac.stanford.edu/pages/viewpage.action?pageId=32252826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red_banner_landscape.jpg" id="84" name="Google Shape;84;p13"/>
          <p:cNvPicPr preferRelativeResize="0"/>
          <p:nvPr/>
        </p:nvPicPr>
        <p:blipFill rotWithShape="1">
          <a:blip r:embed="rId3">
            <a:alphaModFix/>
          </a:blip>
          <a:srcRect b="0" l="0" r="0" t="0"/>
          <a:stretch/>
        </p:blipFill>
        <p:spPr>
          <a:xfrm>
            <a:off x="0" y="0"/>
            <a:ext cx="43891200" cy="6303962"/>
          </a:xfrm>
          <a:prstGeom prst="rect">
            <a:avLst/>
          </a:prstGeom>
          <a:noFill/>
          <a:ln>
            <a:noFill/>
          </a:ln>
        </p:spPr>
      </p:pic>
      <p:sp>
        <p:nvSpPr>
          <p:cNvPr id="85" name="Google Shape;85;p13"/>
          <p:cNvSpPr/>
          <p:nvPr/>
        </p:nvSpPr>
        <p:spPr>
          <a:xfrm>
            <a:off x="1143000" y="17470450"/>
            <a:ext cx="9296400" cy="69381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The primary tool in developing this GUI is Matlab. However the environment for Matlab is on Linux, specifically CentOS. Development of this GUI was also through Simulacrum, which simulates the accelerator so users don’t have to interact with the actual accelerator when developing and testing their programs and equipment.</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b="0" i="0" lang="en-US" sz="8600" u="none" cap="none" strike="noStrike">
                <a:solidFill>
                  <a:schemeClr val="dk1"/>
                </a:solidFill>
                <a:latin typeface="Arial"/>
                <a:ea typeface="Arial"/>
                <a:cs typeface="Arial"/>
                <a:sym typeface="Arial"/>
              </a:rPr>
              <a:t> </a:t>
            </a:r>
            <a:endParaRPr/>
          </a:p>
        </p:txBody>
      </p:sp>
      <p:sp>
        <p:nvSpPr>
          <p:cNvPr id="86" name="Google Shape;86;p13"/>
          <p:cNvSpPr/>
          <p:nvPr/>
        </p:nvSpPr>
        <p:spPr>
          <a:xfrm>
            <a:off x="1143000" y="7543800"/>
            <a:ext cx="9296400" cy="86868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With their new release of Matlab 2020, MathWorks has decided to shift their UI tools away from Matlab GUIDE and towards their new product Matlab App Designer. With this new focus, many of SLAC’s GUIs (Graphical User Interface) have been left </a:t>
            </a:r>
            <a:r>
              <a:rPr lang="en-US" sz="3600">
                <a:solidFill>
                  <a:schemeClr val="dk1"/>
                </a:solidFill>
                <a:latin typeface="Sawarabi Mincho"/>
                <a:ea typeface="Sawarabi Mincho"/>
                <a:cs typeface="Sawarabi Mincho"/>
                <a:sym typeface="Sawarabi Mincho"/>
              </a:rPr>
              <a:t>obsolete</a:t>
            </a:r>
            <a:r>
              <a:rPr lang="en-US" sz="3600">
                <a:solidFill>
                  <a:schemeClr val="dk1"/>
                </a:solidFill>
                <a:latin typeface="Sawarabi Mincho"/>
                <a:ea typeface="Sawarabi Mincho"/>
                <a:cs typeface="Sawarabi Mincho"/>
                <a:sym typeface="Sawarabi Mincho"/>
              </a:rPr>
              <a:t> and must be updated before GUIDE support completely stops. One of these GUIs was assigned to me for my 10 week LCLS internship, more specifically the Energy Loss GUI.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i="0" lang="en-US" sz="8600" u="none" cap="none" strike="noStrike">
                <a:solidFill>
                  <a:schemeClr val="dk1"/>
                </a:solidFill>
                <a:latin typeface="Sawarabi Mincho"/>
                <a:ea typeface="Sawarabi Mincho"/>
                <a:cs typeface="Sawarabi Mincho"/>
                <a:sym typeface="Sawarabi Mincho"/>
              </a:rPr>
              <a:t> </a:t>
            </a:r>
            <a:endParaRPr>
              <a:latin typeface="Sawarabi Mincho"/>
              <a:ea typeface="Sawarabi Mincho"/>
              <a:cs typeface="Sawarabi Mincho"/>
              <a:sym typeface="Sawarabi Mincho"/>
            </a:endParaRPr>
          </a:p>
        </p:txBody>
      </p:sp>
      <p:sp>
        <p:nvSpPr>
          <p:cNvPr id="87" name="Google Shape;87;p13"/>
          <p:cNvSpPr/>
          <p:nvPr/>
        </p:nvSpPr>
        <p:spPr>
          <a:xfrm>
            <a:off x="11887200" y="7543800"/>
            <a:ext cx="9296400" cy="240792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The Energy Loss GUI is used on LCLS I for both the soft x-rays and the hard x-rays. However, there are plans to expand this GUI for LCLS II.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What the E-Loss GUI specifically does is help us measure the pulse intensity of the x-rays that are created. This is done by using gas detectors, however one problem is that the gas detectors need to be properly calibrated in order to get an accurate reading of pulse intensity. Now, in order to calibrate these gas detectors, we take an energy loss scan because the amount of energy lost is proportional to the amount of photons produced.</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l">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l">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b="0" i="0" lang="en-US" sz="8600" u="none" cap="none" strike="noStrike">
                <a:solidFill>
                  <a:schemeClr val="dk1"/>
                </a:solidFill>
                <a:latin typeface="Arial"/>
                <a:ea typeface="Arial"/>
                <a:cs typeface="Arial"/>
                <a:sym typeface="Arial"/>
              </a:rPr>
              <a:t> </a:t>
            </a:r>
            <a:endParaRPr/>
          </a:p>
        </p:txBody>
      </p:sp>
      <p:sp>
        <p:nvSpPr>
          <p:cNvPr id="88" name="Google Shape;88;p13"/>
          <p:cNvSpPr/>
          <p:nvPr/>
        </p:nvSpPr>
        <p:spPr>
          <a:xfrm>
            <a:off x="22631400" y="7543800"/>
            <a:ext cx="9296400" cy="240792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The Model View Controller </a:t>
            </a:r>
            <a:r>
              <a:rPr lang="en-US" sz="3600">
                <a:solidFill>
                  <a:schemeClr val="dk1"/>
                </a:solidFill>
                <a:latin typeface="Sawarabi Mincho"/>
                <a:ea typeface="Sawarabi Mincho"/>
                <a:cs typeface="Sawarabi Mincho"/>
                <a:sym typeface="Sawarabi Mincho"/>
              </a:rPr>
              <a:t>Architecture, is a type of programming architecture that follows the principle of separation of concerns. The way this architecture is implemented is by splitting each GUI into two parts, a model and an mlapp. This allows the model to function as the model, while the mlapp functions as both the view and controller.</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The reason why SLAC has decided to use the MVC approach is because it drastically reduces the runtime needed to compute data. This is because Matlab App Designer is designed to be very light weight and not computationally intensive at all. We learned this in a meeting a few months before my internship with a meeting with Matlab. Which means that during my time as an intern, my job was to help figure out the implementation of this architecture. Which was successfully accomplished by looking at documentation, copy pasting code, and basic testing.</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8600">
              <a:solidFill>
                <a:schemeClr val="dk1"/>
              </a:solidFill>
            </a:endParaRPr>
          </a:p>
          <a:p>
            <a:pPr indent="0" lvl="0" marL="0" marR="0" rtl="0" algn="ctr">
              <a:lnSpc>
                <a:spcPct val="100000"/>
              </a:lnSpc>
              <a:spcBef>
                <a:spcPts val="0"/>
              </a:spcBef>
              <a:spcAft>
                <a:spcPts val="0"/>
              </a:spcAft>
              <a:buClr>
                <a:schemeClr val="dk1"/>
              </a:buClr>
              <a:buSzPts val="8600"/>
              <a:buFont typeface="Arial"/>
              <a:buNone/>
            </a:pPr>
            <a:r>
              <a:t/>
            </a:r>
            <a:endParaRPr sz="8600">
              <a:solidFill>
                <a:schemeClr val="dk1"/>
              </a:solidFill>
            </a:endParaRPr>
          </a:p>
          <a:p>
            <a:pPr indent="0" lvl="0" marL="0" marR="0" rtl="0" algn="ctr">
              <a:lnSpc>
                <a:spcPct val="100000"/>
              </a:lnSpc>
              <a:spcBef>
                <a:spcPts val="0"/>
              </a:spcBef>
              <a:spcAft>
                <a:spcPts val="0"/>
              </a:spcAft>
              <a:buClr>
                <a:schemeClr val="dk1"/>
              </a:buClr>
              <a:buSzPts val="8600"/>
              <a:buFont typeface="Arial"/>
              <a:buNone/>
            </a:pPr>
            <a:r>
              <a:t/>
            </a:r>
            <a:endParaRPr sz="8600">
              <a:solidFill>
                <a:schemeClr val="dk1"/>
              </a:solidFill>
            </a:endParaRPr>
          </a:p>
          <a:p>
            <a:pPr indent="0" lvl="0" marL="0" marR="0" rtl="0" algn="ctr">
              <a:lnSpc>
                <a:spcPct val="100000"/>
              </a:lnSpc>
              <a:spcBef>
                <a:spcPts val="0"/>
              </a:spcBef>
              <a:spcAft>
                <a:spcPts val="0"/>
              </a:spcAft>
              <a:buClr>
                <a:schemeClr val="dk1"/>
              </a:buClr>
              <a:buSzPts val="8600"/>
              <a:buFont typeface="Arial"/>
              <a:buNone/>
            </a:pPr>
            <a:r>
              <a:rPr b="0" i="0" lang="en-US" sz="8600" u="none" cap="none" strike="noStrike">
                <a:solidFill>
                  <a:schemeClr val="dk1"/>
                </a:solidFill>
                <a:latin typeface="Arial"/>
                <a:ea typeface="Arial"/>
                <a:cs typeface="Arial"/>
                <a:sym typeface="Arial"/>
              </a:rPr>
              <a:t> </a:t>
            </a:r>
            <a:endParaRPr/>
          </a:p>
        </p:txBody>
      </p:sp>
      <p:sp>
        <p:nvSpPr>
          <p:cNvPr id="89" name="Google Shape;89;p13"/>
          <p:cNvSpPr/>
          <p:nvPr/>
        </p:nvSpPr>
        <p:spPr>
          <a:xfrm>
            <a:off x="33133325" y="7543800"/>
            <a:ext cx="9296400" cy="96861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rPr b="0" i="0" lang="en-US" sz="8600" u="none" cap="none" strike="noStrike">
                <a:solidFill>
                  <a:schemeClr val="dk1"/>
                </a:solidFill>
                <a:latin typeface="Arial"/>
                <a:ea typeface="Arial"/>
                <a:cs typeface="Arial"/>
                <a:sym typeface="Arial"/>
              </a:rPr>
              <a:t> </a:t>
            </a:r>
            <a:endParaRPr>
              <a:solidFill>
                <a:schemeClr val="dk1"/>
              </a:solidFill>
            </a:endParaRPr>
          </a:p>
        </p:txBody>
      </p:sp>
      <p:sp>
        <p:nvSpPr>
          <p:cNvPr id="90" name="Google Shape;90;p13"/>
          <p:cNvSpPr/>
          <p:nvPr/>
        </p:nvSpPr>
        <p:spPr>
          <a:xfrm>
            <a:off x="33299400" y="19469175"/>
            <a:ext cx="9296400" cy="72009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The implementation of MVC into SLAC will allow us to make better GUIs for the ACR, which will make the control of the beam a lot easier. Specifically, the E-Loss GUI is ran practically every day and will be used in the ACR after it is has been fully tested.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i="0" lang="en-US" sz="3600" u="none" cap="none" strike="noStrike">
                <a:solidFill>
                  <a:schemeClr val="dk1"/>
                </a:solidFill>
                <a:latin typeface="Sawarabi Mincho"/>
                <a:ea typeface="Sawarabi Mincho"/>
                <a:cs typeface="Sawarabi Mincho"/>
                <a:sym typeface="Sawarabi Mincho"/>
              </a:rPr>
              <a:t> </a:t>
            </a:r>
            <a:endParaRPr sz="3600">
              <a:latin typeface="Sawarabi Mincho"/>
              <a:ea typeface="Sawarabi Mincho"/>
              <a:cs typeface="Sawarabi Mincho"/>
              <a:sym typeface="Sawarabi Mincho"/>
            </a:endParaRPr>
          </a:p>
        </p:txBody>
      </p:sp>
      <p:sp>
        <p:nvSpPr>
          <p:cNvPr id="91" name="Google Shape;91;p13"/>
          <p:cNvSpPr/>
          <p:nvPr/>
        </p:nvSpPr>
        <p:spPr>
          <a:xfrm>
            <a:off x="33299400" y="27203400"/>
            <a:ext cx="9296400" cy="4419600"/>
          </a:xfrm>
          <a:prstGeom prst="roundRect">
            <a:avLst>
              <a:gd fmla="val 380"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600"/>
              <a:buFont typeface="Arial"/>
              <a:buNone/>
            </a:pPr>
            <a:r>
              <a:t/>
            </a:r>
            <a:endParaRPr sz="4300">
              <a:solidFill>
                <a:schemeClr val="dk1"/>
              </a:solidFill>
            </a:endParaRPr>
          </a:p>
          <a:p>
            <a:pPr indent="0" lvl="0" marL="0" marR="0" rtl="0" algn="ctr">
              <a:lnSpc>
                <a:spcPct val="100000"/>
              </a:lnSpc>
              <a:spcBef>
                <a:spcPts val="0"/>
              </a:spcBef>
              <a:spcAft>
                <a:spcPts val="0"/>
              </a:spcAft>
              <a:buClr>
                <a:schemeClr val="dk1"/>
              </a:buClr>
              <a:buSzPts val="8600"/>
              <a:buFont typeface="Arial"/>
              <a:buNone/>
            </a:pPr>
            <a:r>
              <a:rPr lang="en-US" sz="3600">
                <a:solidFill>
                  <a:schemeClr val="dk1"/>
                </a:solidFill>
                <a:latin typeface="Sawarabi Mincho"/>
                <a:ea typeface="Sawarabi Mincho"/>
                <a:cs typeface="Sawarabi Mincho"/>
                <a:sym typeface="Sawarabi Mincho"/>
              </a:rPr>
              <a:t>I would like to thank Jake Rudolph for teaching me how to implement MVC, along with William Colocho and Eric Tse for explaining to me how the E-Loss GUI works </a:t>
            </a:r>
            <a:r>
              <a:rPr i="0" lang="en-US" sz="3600" u="none" cap="none" strike="noStrike">
                <a:solidFill>
                  <a:schemeClr val="dk1"/>
                </a:solidFill>
                <a:latin typeface="Sawarabi Mincho"/>
                <a:ea typeface="Sawarabi Mincho"/>
                <a:cs typeface="Sawarabi Mincho"/>
                <a:sym typeface="Sawarabi Mincho"/>
              </a:rPr>
              <a:t> </a:t>
            </a:r>
            <a:endParaRPr sz="3600">
              <a:latin typeface="Sawarabi Mincho"/>
              <a:ea typeface="Sawarabi Mincho"/>
              <a:cs typeface="Sawarabi Mincho"/>
              <a:sym typeface="Sawarabi Mincho"/>
            </a:endParaRPr>
          </a:p>
        </p:txBody>
      </p:sp>
      <p:cxnSp>
        <p:nvCxnSpPr>
          <p:cNvPr id="92" name="Google Shape;92;p13"/>
          <p:cNvCxnSpPr/>
          <p:nvPr/>
        </p:nvCxnSpPr>
        <p:spPr>
          <a:xfrm>
            <a:off x="1143000" y="8534400"/>
            <a:ext cx="9296400" cy="0"/>
          </a:xfrm>
          <a:prstGeom prst="straightConnector1">
            <a:avLst/>
          </a:prstGeom>
          <a:noFill/>
          <a:ln cap="flat" cmpd="sng" w="25400">
            <a:solidFill>
              <a:schemeClr val="dk1"/>
            </a:solidFill>
            <a:prstDash val="solid"/>
            <a:miter lim="800000"/>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cxnSp>
        <p:nvCxnSpPr>
          <p:cNvPr id="93" name="Google Shape;93;p13"/>
          <p:cNvCxnSpPr/>
          <p:nvPr/>
        </p:nvCxnSpPr>
        <p:spPr>
          <a:xfrm>
            <a:off x="33299400" y="20383450"/>
            <a:ext cx="9296400" cy="0"/>
          </a:xfrm>
          <a:prstGeom prst="straightConnector1">
            <a:avLst/>
          </a:prstGeom>
          <a:noFill/>
          <a:ln cap="flat" cmpd="sng" w="25400">
            <a:solidFill>
              <a:schemeClr val="dk1"/>
            </a:solidFill>
            <a:prstDash val="solid"/>
            <a:miter lim="800000"/>
            <a:headEnd len="med" w="med" type="none"/>
            <a:tailEnd len="med" w="med" type="none"/>
          </a:ln>
        </p:spPr>
      </p:cxnSp>
      <p:cxnSp>
        <p:nvCxnSpPr>
          <p:cNvPr id="94" name="Google Shape;94;p13"/>
          <p:cNvCxnSpPr/>
          <p:nvPr/>
        </p:nvCxnSpPr>
        <p:spPr>
          <a:xfrm>
            <a:off x="33299400" y="28194000"/>
            <a:ext cx="9296400" cy="0"/>
          </a:xfrm>
          <a:prstGeom prst="straightConnector1">
            <a:avLst/>
          </a:prstGeom>
          <a:noFill/>
          <a:ln cap="flat" cmpd="sng" w="25400">
            <a:solidFill>
              <a:schemeClr val="dk1"/>
            </a:solidFill>
            <a:prstDash val="solid"/>
            <a:miter lim="800000"/>
            <a:headEnd len="med" w="med" type="none"/>
            <a:tailEnd len="med" w="med" type="none"/>
          </a:ln>
        </p:spPr>
      </p:cxnSp>
      <p:sp>
        <p:nvSpPr>
          <p:cNvPr id="95" name="Google Shape;95;p13"/>
          <p:cNvSpPr txBox="1"/>
          <p:nvPr/>
        </p:nvSpPr>
        <p:spPr>
          <a:xfrm>
            <a:off x="10210800" y="1447800"/>
            <a:ext cx="23088600" cy="3670200"/>
          </a:xfrm>
          <a:prstGeom prst="rect">
            <a:avLst/>
          </a:prstGeom>
          <a:noFill/>
          <a:ln>
            <a:noFill/>
          </a:ln>
        </p:spPr>
        <p:txBody>
          <a:bodyPr anchorCtr="0" anchor="t" bIns="45700" lIns="91425" spcFirstLastPara="1" rIns="91425" wrap="square" tIns="45700">
            <a:noAutofit/>
          </a:bodyPr>
          <a:lstStyle/>
          <a:p>
            <a:pPr indent="0" lvl="0" marL="0" marR="0" rtl="0" algn="ctr">
              <a:lnSpc>
                <a:spcPct val="45000"/>
              </a:lnSpc>
              <a:spcBef>
                <a:spcPts val="0"/>
              </a:spcBef>
              <a:spcAft>
                <a:spcPts val="0"/>
              </a:spcAft>
              <a:buClr>
                <a:schemeClr val="lt1"/>
              </a:buClr>
              <a:buSzPts val="13000"/>
              <a:buFont typeface="Arial"/>
              <a:buNone/>
            </a:pPr>
            <a:r>
              <a:rPr b="1" lang="en-US" sz="13000">
                <a:solidFill>
                  <a:schemeClr val="lt1"/>
                </a:solidFill>
                <a:latin typeface="Roboto"/>
                <a:ea typeface="Roboto"/>
                <a:cs typeface="Roboto"/>
                <a:sym typeface="Roboto"/>
              </a:rPr>
              <a:t>Development of the Energy </a:t>
            </a:r>
            <a:endParaRPr b="1" sz="13000">
              <a:solidFill>
                <a:schemeClr val="lt1"/>
              </a:solidFill>
              <a:latin typeface="Roboto"/>
              <a:ea typeface="Roboto"/>
              <a:cs typeface="Roboto"/>
              <a:sym typeface="Roboto"/>
            </a:endParaRPr>
          </a:p>
          <a:p>
            <a:pPr indent="0" lvl="0" marL="0" marR="0" rtl="0" algn="ctr">
              <a:lnSpc>
                <a:spcPct val="45000"/>
              </a:lnSpc>
              <a:spcBef>
                <a:spcPts val="0"/>
              </a:spcBef>
              <a:spcAft>
                <a:spcPts val="0"/>
              </a:spcAft>
              <a:buClr>
                <a:schemeClr val="lt1"/>
              </a:buClr>
              <a:buSzPts val="13000"/>
              <a:buFont typeface="Arial"/>
              <a:buNone/>
            </a:pPr>
            <a:r>
              <a:t/>
            </a:r>
            <a:endParaRPr b="1" sz="13000">
              <a:solidFill>
                <a:schemeClr val="lt1"/>
              </a:solidFill>
              <a:latin typeface="Roboto"/>
              <a:ea typeface="Roboto"/>
              <a:cs typeface="Roboto"/>
              <a:sym typeface="Roboto"/>
            </a:endParaRPr>
          </a:p>
          <a:p>
            <a:pPr indent="0" lvl="0" marL="0" marR="0" rtl="0" algn="ctr">
              <a:lnSpc>
                <a:spcPct val="45000"/>
              </a:lnSpc>
              <a:spcBef>
                <a:spcPts val="0"/>
              </a:spcBef>
              <a:spcAft>
                <a:spcPts val="0"/>
              </a:spcAft>
              <a:buClr>
                <a:schemeClr val="lt1"/>
              </a:buClr>
              <a:buSzPts val="13000"/>
              <a:buFont typeface="Arial"/>
              <a:buNone/>
            </a:pPr>
            <a:r>
              <a:rPr b="1" lang="en-US" sz="13000">
                <a:solidFill>
                  <a:schemeClr val="lt1"/>
                </a:solidFill>
                <a:latin typeface="Roboto"/>
                <a:ea typeface="Roboto"/>
                <a:cs typeface="Roboto"/>
                <a:sym typeface="Roboto"/>
              </a:rPr>
              <a:t>Loss GUI</a:t>
            </a:r>
            <a:endParaRPr sz="13000">
              <a:latin typeface="Roboto"/>
              <a:ea typeface="Roboto"/>
              <a:cs typeface="Roboto"/>
              <a:sym typeface="Roboto"/>
            </a:endParaRPr>
          </a:p>
        </p:txBody>
      </p:sp>
      <p:sp>
        <p:nvSpPr>
          <p:cNvPr id="96" name="Google Shape;96;p13"/>
          <p:cNvSpPr txBox="1"/>
          <p:nvPr/>
        </p:nvSpPr>
        <p:spPr>
          <a:xfrm>
            <a:off x="12039600" y="4602162"/>
            <a:ext cx="19888200" cy="104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6200"/>
              <a:buFont typeface="Arial"/>
              <a:buNone/>
            </a:pPr>
            <a:r>
              <a:rPr lang="en-US" sz="6200">
                <a:solidFill>
                  <a:schemeClr val="lt1"/>
                </a:solidFill>
                <a:latin typeface="Roboto"/>
                <a:ea typeface="Roboto"/>
                <a:cs typeface="Roboto"/>
                <a:sym typeface="Roboto"/>
              </a:rPr>
              <a:t>Nathan Chang</a:t>
            </a:r>
            <a:endParaRPr>
              <a:latin typeface="Roboto"/>
              <a:ea typeface="Roboto"/>
              <a:cs typeface="Roboto"/>
              <a:sym typeface="Roboto"/>
            </a:endParaRPr>
          </a:p>
        </p:txBody>
      </p:sp>
      <p:sp>
        <p:nvSpPr>
          <p:cNvPr id="97" name="Google Shape;97;p13"/>
          <p:cNvSpPr txBox="1"/>
          <p:nvPr/>
        </p:nvSpPr>
        <p:spPr>
          <a:xfrm>
            <a:off x="3048000" y="7620000"/>
            <a:ext cx="51054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Roboto"/>
                <a:ea typeface="Roboto"/>
                <a:cs typeface="Roboto"/>
                <a:sym typeface="Roboto"/>
              </a:rPr>
              <a:t>Introduction</a:t>
            </a:r>
            <a:endParaRPr>
              <a:latin typeface="Roboto"/>
              <a:ea typeface="Roboto"/>
              <a:cs typeface="Roboto"/>
              <a:sym typeface="Roboto"/>
            </a:endParaRPr>
          </a:p>
        </p:txBody>
      </p:sp>
      <p:sp>
        <p:nvSpPr>
          <p:cNvPr id="98" name="Google Shape;98;p13"/>
          <p:cNvSpPr txBox="1"/>
          <p:nvPr/>
        </p:nvSpPr>
        <p:spPr>
          <a:xfrm>
            <a:off x="35433000" y="19539504"/>
            <a:ext cx="51054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Roboto"/>
                <a:ea typeface="Roboto"/>
                <a:cs typeface="Roboto"/>
                <a:sym typeface="Roboto"/>
              </a:rPr>
              <a:t>Conclusions</a:t>
            </a:r>
            <a:endParaRPr>
              <a:latin typeface="Roboto"/>
              <a:ea typeface="Roboto"/>
              <a:cs typeface="Roboto"/>
              <a:sym typeface="Roboto"/>
            </a:endParaRPr>
          </a:p>
        </p:txBody>
      </p:sp>
      <p:sp>
        <p:nvSpPr>
          <p:cNvPr id="99" name="Google Shape;99;p13"/>
          <p:cNvSpPr txBox="1"/>
          <p:nvPr/>
        </p:nvSpPr>
        <p:spPr>
          <a:xfrm>
            <a:off x="34975800" y="27279600"/>
            <a:ext cx="6324600" cy="800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4600"/>
              <a:buFont typeface="Arial"/>
              <a:buNone/>
            </a:pPr>
            <a:r>
              <a:rPr b="1" i="0" lang="en-US" sz="4600" u="none" cap="none" strike="noStrike">
                <a:solidFill>
                  <a:schemeClr val="dk1"/>
                </a:solidFill>
                <a:latin typeface="Roboto"/>
                <a:ea typeface="Roboto"/>
                <a:cs typeface="Roboto"/>
                <a:sym typeface="Roboto"/>
              </a:rPr>
              <a:t>Acknowledgments</a:t>
            </a:r>
            <a:endParaRPr>
              <a:latin typeface="Roboto"/>
              <a:ea typeface="Roboto"/>
              <a:cs typeface="Roboto"/>
              <a:sym typeface="Roboto"/>
            </a:endParaRPr>
          </a:p>
        </p:txBody>
      </p:sp>
      <p:pic>
        <p:nvPicPr>
          <p:cNvPr descr="logo_forlandscape.png" id="100" name="Google Shape;100;p13"/>
          <p:cNvPicPr preferRelativeResize="0"/>
          <p:nvPr/>
        </p:nvPicPr>
        <p:blipFill rotWithShape="1">
          <a:blip r:embed="rId4">
            <a:alphaModFix/>
          </a:blip>
          <a:srcRect b="0" l="0" r="0" t="0"/>
          <a:stretch/>
        </p:blipFill>
        <p:spPr>
          <a:xfrm>
            <a:off x="762000" y="2514600"/>
            <a:ext cx="8558212" cy="1414462"/>
          </a:xfrm>
          <a:prstGeom prst="rect">
            <a:avLst/>
          </a:prstGeom>
          <a:noFill/>
          <a:ln>
            <a:noFill/>
          </a:ln>
        </p:spPr>
      </p:pic>
      <p:cxnSp>
        <p:nvCxnSpPr>
          <p:cNvPr id="101" name="Google Shape;101;p13"/>
          <p:cNvCxnSpPr/>
          <p:nvPr/>
        </p:nvCxnSpPr>
        <p:spPr>
          <a:xfrm>
            <a:off x="1143000" y="18698300"/>
            <a:ext cx="9296400" cy="0"/>
          </a:xfrm>
          <a:prstGeom prst="straightConnector1">
            <a:avLst/>
          </a:prstGeom>
          <a:noFill/>
          <a:ln cap="flat" cmpd="sng" w="25400">
            <a:solidFill>
              <a:schemeClr val="dk1"/>
            </a:solidFill>
            <a:prstDash val="solid"/>
            <a:miter lim="800000"/>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sp>
        <p:nvSpPr>
          <p:cNvPr id="102" name="Google Shape;102;p13"/>
          <p:cNvSpPr txBox="1"/>
          <p:nvPr/>
        </p:nvSpPr>
        <p:spPr>
          <a:xfrm>
            <a:off x="2695250" y="17623800"/>
            <a:ext cx="70863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latin typeface="Roboto"/>
                <a:ea typeface="Roboto"/>
                <a:cs typeface="Roboto"/>
                <a:sym typeface="Roboto"/>
              </a:rPr>
              <a:t>Materials and Methods</a:t>
            </a:r>
            <a:endParaRPr b="1" sz="4600">
              <a:latin typeface="Roboto"/>
              <a:ea typeface="Roboto"/>
              <a:cs typeface="Roboto"/>
              <a:sym typeface="Roboto"/>
            </a:endParaRPr>
          </a:p>
        </p:txBody>
      </p:sp>
      <p:cxnSp>
        <p:nvCxnSpPr>
          <p:cNvPr id="103" name="Google Shape;103;p13"/>
          <p:cNvCxnSpPr/>
          <p:nvPr/>
        </p:nvCxnSpPr>
        <p:spPr>
          <a:xfrm>
            <a:off x="11887200" y="8534400"/>
            <a:ext cx="9296400" cy="0"/>
          </a:xfrm>
          <a:prstGeom prst="straightConnector1">
            <a:avLst/>
          </a:prstGeom>
          <a:noFill/>
          <a:ln cap="flat" cmpd="sng" w="25400">
            <a:solidFill>
              <a:schemeClr val="dk1"/>
            </a:solidFill>
            <a:prstDash val="solid"/>
            <a:miter lim="800000"/>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sp>
        <p:nvSpPr>
          <p:cNvPr id="104" name="Google Shape;104;p13"/>
          <p:cNvSpPr txBox="1"/>
          <p:nvPr/>
        </p:nvSpPr>
        <p:spPr>
          <a:xfrm>
            <a:off x="14172775" y="7573800"/>
            <a:ext cx="51054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latin typeface="Roboto"/>
                <a:ea typeface="Roboto"/>
                <a:cs typeface="Roboto"/>
                <a:sym typeface="Roboto"/>
              </a:rPr>
              <a:t>Energy Loss GUI</a:t>
            </a:r>
            <a:endParaRPr b="1" sz="4600">
              <a:latin typeface="Roboto"/>
              <a:ea typeface="Roboto"/>
              <a:cs typeface="Roboto"/>
              <a:sym typeface="Roboto"/>
            </a:endParaRPr>
          </a:p>
        </p:txBody>
      </p:sp>
      <p:pic>
        <p:nvPicPr>
          <p:cNvPr id="105" name="Google Shape;105;p13"/>
          <p:cNvPicPr preferRelativeResize="0"/>
          <p:nvPr/>
        </p:nvPicPr>
        <p:blipFill>
          <a:blip r:embed="rId5">
            <a:alphaModFix/>
          </a:blip>
          <a:stretch>
            <a:fillRect/>
          </a:stretch>
        </p:blipFill>
        <p:spPr>
          <a:xfrm>
            <a:off x="11887200" y="24904000"/>
            <a:ext cx="9296400" cy="7003288"/>
          </a:xfrm>
          <a:prstGeom prst="rect">
            <a:avLst/>
          </a:prstGeom>
          <a:noFill/>
          <a:ln cap="flat" cmpd="sng" w="25400">
            <a:solidFill>
              <a:schemeClr val="dk1"/>
            </a:solidFill>
            <a:prstDash val="solid"/>
            <a:miter lim="8000"/>
            <a:headEnd len="sm" w="sm" type="none"/>
            <a:tailEnd len="sm" w="sm" type="none"/>
          </a:ln>
        </p:spPr>
      </p:pic>
      <p:pic>
        <p:nvPicPr>
          <p:cNvPr id="106" name="Google Shape;106;p13"/>
          <p:cNvPicPr preferRelativeResize="0"/>
          <p:nvPr/>
        </p:nvPicPr>
        <p:blipFill>
          <a:blip r:embed="rId6">
            <a:alphaModFix/>
          </a:blip>
          <a:stretch>
            <a:fillRect/>
          </a:stretch>
        </p:blipFill>
        <p:spPr>
          <a:xfrm>
            <a:off x="11887200" y="11096325"/>
            <a:ext cx="9296399" cy="7200900"/>
          </a:xfrm>
          <a:prstGeom prst="rect">
            <a:avLst/>
          </a:prstGeom>
          <a:noFill/>
          <a:ln cap="flat" cmpd="sng" w="25400">
            <a:solidFill>
              <a:schemeClr val="dk1"/>
            </a:solidFill>
            <a:prstDash val="solid"/>
            <a:miter lim="8000"/>
            <a:headEnd len="sm" w="sm" type="none"/>
            <a:tailEnd len="sm" w="sm" type="none"/>
          </a:ln>
        </p:spPr>
      </p:pic>
      <p:cxnSp>
        <p:nvCxnSpPr>
          <p:cNvPr id="107" name="Google Shape;107;p13"/>
          <p:cNvCxnSpPr/>
          <p:nvPr/>
        </p:nvCxnSpPr>
        <p:spPr>
          <a:xfrm>
            <a:off x="22631400" y="8534400"/>
            <a:ext cx="9296400" cy="0"/>
          </a:xfrm>
          <a:prstGeom prst="straightConnector1">
            <a:avLst/>
          </a:prstGeom>
          <a:noFill/>
          <a:ln cap="flat" cmpd="sng" w="25400">
            <a:solidFill>
              <a:schemeClr val="dk1"/>
            </a:solidFill>
            <a:prstDash val="solid"/>
            <a:miter lim="800000"/>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sp>
        <p:nvSpPr>
          <p:cNvPr id="108" name="Google Shape;108;p13"/>
          <p:cNvSpPr txBox="1"/>
          <p:nvPr/>
        </p:nvSpPr>
        <p:spPr>
          <a:xfrm>
            <a:off x="24289000" y="7573800"/>
            <a:ext cx="73287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latin typeface="Roboto"/>
                <a:ea typeface="Roboto"/>
                <a:cs typeface="Roboto"/>
                <a:sym typeface="Roboto"/>
              </a:rPr>
              <a:t>Model View Controller</a:t>
            </a:r>
            <a:endParaRPr b="1" sz="4600">
              <a:latin typeface="Roboto"/>
              <a:ea typeface="Roboto"/>
              <a:cs typeface="Roboto"/>
              <a:sym typeface="Roboto"/>
            </a:endParaRPr>
          </a:p>
        </p:txBody>
      </p:sp>
      <p:pic>
        <p:nvPicPr>
          <p:cNvPr id="109" name="Google Shape;109;p13"/>
          <p:cNvPicPr preferRelativeResize="0"/>
          <p:nvPr/>
        </p:nvPicPr>
        <p:blipFill>
          <a:blip r:embed="rId7">
            <a:alphaModFix/>
          </a:blip>
          <a:stretch>
            <a:fillRect/>
          </a:stretch>
        </p:blipFill>
        <p:spPr>
          <a:xfrm>
            <a:off x="22691975" y="13892775"/>
            <a:ext cx="9175251" cy="6435550"/>
          </a:xfrm>
          <a:prstGeom prst="rect">
            <a:avLst/>
          </a:prstGeom>
          <a:noFill/>
          <a:ln cap="flat" cmpd="sng" w="25400">
            <a:solidFill>
              <a:schemeClr val="dk1"/>
            </a:solidFill>
            <a:prstDash val="solid"/>
            <a:miter lim="8000"/>
            <a:headEnd len="sm" w="sm" type="none"/>
            <a:tailEnd len="sm" w="sm" type="none"/>
          </a:ln>
        </p:spPr>
      </p:pic>
      <p:sp>
        <p:nvSpPr>
          <p:cNvPr id="110" name="Google Shape;110;p13"/>
          <p:cNvSpPr/>
          <p:nvPr/>
        </p:nvSpPr>
        <p:spPr>
          <a:xfrm>
            <a:off x="952500" y="25289675"/>
            <a:ext cx="9296400" cy="6938100"/>
          </a:xfrm>
          <a:prstGeom prst="roundRect">
            <a:avLst>
              <a:gd fmla="val 534" name="adj"/>
            </a:avLst>
          </a:prstGeom>
          <a:noFill/>
          <a:ln cap="flat" cmpd="sng" w="254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600"/>
              <a:buFont typeface="Arial"/>
              <a:buNone/>
            </a:pPr>
            <a:r>
              <a:t/>
            </a:r>
            <a:endParaRPr/>
          </a:p>
          <a:p>
            <a:pPr indent="0" lvl="0" marL="0" marR="0" rtl="0" algn="ctr">
              <a:lnSpc>
                <a:spcPct val="100000"/>
              </a:lnSpc>
              <a:spcBef>
                <a:spcPts val="0"/>
              </a:spcBef>
              <a:spcAft>
                <a:spcPts val="0"/>
              </a:spcAft>
              <a:buClr>
                <a:schemeClr val="dk1"/>
              </a:buClr>
              <a:buSzPts val="8600"/>
              <a:buFont typeface="Arial"/>
              <a:buNone/>
            </a:pPr>
            <a:r>
              <a:t/>
            </a:r>
            <a:endParaRPr/>
          </a:p>
          <a:p>
            <a:pPr indent="0" lvl="0" marL="0" marR="0" rtl="0" algn="ctr">
              <a:lnSpc>
                <a:spcPct val="100000"/>
              </a:lnSpc>
              <a:spcBef>
                <a:spcPts val="0"/>
              </a:spcBef>
              <a:spcAft>
                <a:spcPts val="0"/>
              </a:spcAft>
              <a:buClr>
                <a:schemeClr val="dk1"/>
              </a:buClr>
              <a:buSzPts val="8600"/>
              <a:buFont typeface="Arial"/>
              <a:buNone/>
            </a:pPr>
            <a:r>
              <a:t/>
            </a:r>
            <a:endParaRPr/>
          </a:p>
          <a:p>
            <a:pPr indent="0" lvl="0" marL="0" marR="0" rtl="0" algn="ctr">
              <a:lnSpc>
                <a:spcPct val="100000"/>
              </a:lnSpc>
              <a:spcBef>
                <a:spcPts val="0"/>
              </a:spcBef>
              <a:spcAft>
                <a:spcPts val="0"/>
              </a:spcAft>
              <a:buClr>
                <a:schemeClr val="dk1"/>
              </a:buClr>
              <a:buSzPts val="8600"/>
              <a:buFont typeface="Arial"/>
              <a:buNone/>
            </a:pPr>
            <a:r>
              <a:t/>
            </a:r>
            <a:endParaRPr/>
          </a:p>
          <a:p>
            <a:pPr indent="0" lvl="0" marL="0" marR="0" rtl="0" algn="ctr">
              <a:lnSpc>
                <a:spcPct val="100000"/>
              </a:lnSpc>
              <a:spcBef>
                <a:spcPts val="0"/>
              </a:spcBef>
              <a:spcAft>
                <a:spcPts val="0"/>
              </a:spcAft>
              <a:buClr>
                <a:schemeClr val="dk1"/>
              </a:buClr>
              <a:buSzPts val="8600"/>
              <a:buFont typeface="Arial"/>
              <a:buNone/>
            </a:pPr>
            <a:r>
              <a:t/>
            </a:r>
            <a:endParaRPr/>
          </a:p>
          <a:p>
            <a:pPr indent="0" lvl="0" marL="0" marR="0" rtl="0" algn="ctr">
              <a:lnSpc>
                <a:spcPct val="100000"/>
              </a:lnSpc>
              <a:spcBef>
                <a:spcPts val="0"/>
              </a:spcBef>
              <a:spcAft>
                <a:spcPts val="0"/>
              </a:spcAft>
              <a:buClr>
                <a:schemeClr val="dk1"/>
              </a:buClr>
              <a:buSzPts val="8600"/>
              <a:buFont typeface="Arial"/>
              <a:buNone/>
            </a:pPr>
            <a:r>
              <a:rPr lang="en-US" sz="3600" u="sng">
                <a:solidFill>
                  <a:schemeClr val="hlink"/>
                </a:solidFill>
                <a:latin typeface="Sawarabi Mincho"/>
                <a:ea typeface="Sawarabi Mincho"/>
                <a:cs typeface="Sawarabi Mincho"/>
                <a:sym typeface="Sawarabi Mincho"/>
                <a:hlinkClick r:id="rId8"/>
              </a:rPr>
              <a:t>What is Simulacrum? (Bmad, Tao, Services, and PVs) - Superconducting RF - SLAC Confluence (stanford.edu)</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u="sng">
                <a:solidFill>
                  <a:schemeClr val="hlink"/>
                </a:solidFill>
                <a:latin typeface="Sawarabi Mincho"/>
                <a:ea typeface="Sawarabi Mincho"/>
                <a:cs typeface="Sawarabi Mincho"/>
                <a:sym typeface="Sawarabi Mincho"/>
                <a:hlinkClick r:id="rId9"/>
              </a:rPr>
              <a:t>E-Loss - MCC Wiki (stanford.edu)</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lang="en-US" sz="3600" u="sng">
                <a:solidFill>
                  <a:schemeClr val="hlink"/>
                </a:solidFill>
                <a:latin typeface="Sawarabi Mincho"/>
                <a:ea typeface="Sawarabi Mincho"/>
                <a:cs typeface="Sawarabi Mincho"/>
                <a:sym typeface="Sawarabi Mincho"/>
                <a:hlinkClick r:id="rId10"/>
              </a:rPr>
              <a:t>Developing MATLAB Apps Using the Model-View-Controller Pattern - MATLAB &amp; Simulink (mathworks.com)</a:t>
            </a:r>
            <a:endParaRPr sz="3600">
              <a:solidFill>
                <a:schemeClr val="dk1"/>
              </a:solidFill>
              <a:latin typeface="Sawarabi Mincho"/>
              <a:ea typeface="Sawarabi Mincho"/>
              <a:cs typeface="Sawarabi Mincho"/>
              <a:sym typeface="Sawarabi Mincho"/>
            </a:endParaRPr>
          </a:p>
          <a:p>
            <a:pPr indent="0" lvl="0" marL="0" marR="0" rtl="0" algn="ctr">
              <a:lnSpc>
                <a:spcPct val="100000"/>
              </a:lnSpc>
              <a:spcBef>
                <a:spcPts val="0"/>
              </a:spcBef>
              <a:spcAft>
                <a:spcPts val="0"/>
              </a:spcAft>
              <a:buClr>
                <a:schemeClr val="dk1"/>
              </a:buClr>
              <a:buSzPts val="8600"/>
              <a:buFont typeface="Arial"/>
              <a:buNone/>
            </a:pPr>
            <a:r>
              <a:rPr i="0" lang="en-US" sz="3600" u="none" cap="none" strike="noStrike">
                <a:solidFill>
                  <a:schemeClr val="dk1"/>
                </a:solidFill>
                <a:latin typeface="Sawarabi Mincho"/>
                <a:ea typeface="Sawarabi Mincho"/>
                <a:cs typeface="Sawarabi Mincho"/>
                <a:sym typeface="Sawarabi Mincho"/>
              </a:rPr>
              <a:t> </a:t>
            </a:r>
            <a:endParaRPr sz="3600">
              <a:latin typeface="Sawarabi Mincho"/>
              <a:ea typeface="Sawarabi Mincho"/>
              <a:cs typeface="Sawarabi Mincho"/>
              <a:sym typeface="Sawarabi Mincho"/>
            </a:endParaRPr>
          </a:p>
        </p:txBody>
      </p:sp>
      <p:cxnSp>
        <p:nvCxnSpPr>
          <p:cNvPr id="111" name="Google Shape;111;p13"/>
          <p:cNvCxnSpPr/>
          <p:nvPr/>
        </p:nvCxnSpPr>
        <p:spPr>
          <a:xfrm>
            <a:off x="952500" y="26392125"/>
            <a:ext cx="9296400" cy="0"/>
          </a:xfrm>
          <a:prstGeom prst="straightConnector1">
            <a:avLst/>
          </a:prstGeom>
          <a:noFill/>
          <a:ln cap="flat" cmpd="sng" w="25400">
            <a:solidFill>
              <a:schemeClr val="dk1"/>
            </a:solidFill>
            <a:prstDash val="solid"/>
            <a:miter lim="800000"/>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sp>
        <p:nvSpPr>
          <p:cNvPr id="112" name="Google Shape;112;p13"/>
          <p:cNvSpPr txBox="1"/>
          <p:nvPr/>
        </p:nvSpPr>
        <p:spPr>
          <a:xfrm>
            <a:off x="3295650" y="25468725"/>
            <a:ext cx="4610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latin typeface="Roboto"/>
                <a:ea typeface="Roboto"/>
                <a:cs typeface="Roboto"/>
                <a:sym typeface="Roboto"/>
              </a:rPr>
              <a:t>Literature Cited</a:t>
            </a:r>
            <a:endParaRPr b="1" sz="4800">
              <a:latin typeface="Roboto"/>
              <a:ea typeface="Roboto"/>
              <a:cs typeface="Roboto"/>
              <a:sym typeface="Roboto"/>
            </a:endParaRPr>
          </a:p>
        </p:txBody>
      </p:sp>
      <p:pic>
        <p:nvPicPr>
          <p:cNvPr id="113" name="Google Shape;113;p13"/>
          <p:cNvPicPr preferRelativeResize="0"/>
          <p:nvPr/>
        </p:nvPicPr>
        <p:blipFill>
          <a:blip r:embed="rId11">
            <a:alphaModFix/>
          </a:blip>
          <a:stretch>
            <a:fillRect/>
          </a:stretch>
        </p:blipFill>
        <p:spPr>
          <a:xfrm>
            <a:off x="32254225" y="8543175"/>
            <a:ext cx="11054606" cy="8686799"/>
          </a:xfrm>
          <a:prstGeom prst="rect">
            <a:avLst/>
          </a:prstGeom>
          <a:noFill/>
          <a:ln>
            <a:noFill/>
          </a:ln>
        </p:spPr>
      </p:pic>
      <p:cxnSp>
        <p:nvCxnSpPr>
          <p:cNvPr id="114" name="Google Shape;114;p13"/>
          <p:cNvCxnSpPr/>
          <p:nvPr/>
        </p:nvCxnSpPr>
        <p:spPr>
          <a:xfrm>
            <a:off x="33133325" y="8506363"/>
            <a:ext cx="9296400" cy="0"/>
          </a:xfrm>
          <a:prstGeom prst="straightConnector1">
            <a:avLst/>
          </a:prstGeom>
          <a:noFill/>
          <a:ln cap="flat" cmpd="sng" w="25400">
            <a:solidFill>
              <a:schemeClr val="dk1"/>
            </a:solidFill>
            <a:prstDash val="solid"/>
            <a:miter lim="800000"/>
            <a:headEnd len="med" w="med" type="none"/>
            <a:tailEnd len="med" w="med" type="none"/>
          </a:ln>
          <a:effectLst>
            <a:outerShdw blurRad="57150" rotWithShape="0" algn="bl" dir="5400000" dist="19050">
              <a:srgbClr val="000000">
                <a:alpha val="50000"/>
              </a:srgbClr>
            </a:outerShdw>
            <a:reflection blurRad="0" dir="5400000" dist="38100" endA="0" endPos="30000" fadeDir="5400012" kx="0" rotWithShape="0" algn="bl" stPos="0" sy="-100000" ky="0"/>
          </a:effectLst>
        </p:spPr>
      </p:cxnSp>
      <p:sp>
        <p:nvSpPr>
          <p:cNvPr id="115" name="Google Shape;115;p13"/>
          <p:cNvSpPr txBox="1"/>
          <p:nvPr/>
        </p:nvSpPr>
        <p:spPr>
          <a:xfrm>
            <a:off x="35722175" y="7543800"/>
            <a:ext cx="5887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600">
                <a:latin typeface="Roboto"/>
                <a:ea typeface="Roboto"/>
                <a:cs typeface="Roboto"/>
                <a:sym typeface="Roboto"/>
              </a:rPr>
              <a:t>Completed GUI </a:t>
            </a:r>
            <a:endParaRPr b="1" sz="46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D2F16AE426984E8C1ABC6A2E0139D5" ma:contentTypeVersion="6" ma:contentTypeDescription="Create a new document." ma:contentTypeScope="" ma:versionID="e9cfba8530e6c82cc46d46930e91dd10">
  <xsd:schema xmlns:xsd="http://www.w3.org/2001/XMLSchema" xmlns:xs="http://www.w3.org/2001/XMLSchema" xmlns:p="http://schemas.microsoft.com/office/2006/metadata/properties" xmlns:ns2="76de5eff-e736-4470-b8e1-4f3b654099a1" xmlns:ns3="0fb5b7a4-dc44-4267-a0e1-0e3ba313a29b" targetNamespace="http://schemas.microsoft.com/office/2006/metadata/properties" ma:root="true" ma:fieldsID="bd45562025f7eb377688e36ba8fae538" ns2:_="" ns3:_="">
    <xsd:import namespace="76de5eff-e736-4470-b8e1-4f3b654099a1"/>
    <xsd:import namespace="0fb5b7a4-dc44-4267-a0e1-0e3ba313a29b"/>
    <xsd:element name="properties">
      <xsd:complexType>
        <xsd:sequence>
          <xsd:element name="documentManagement">
            <xsd:complexType>
              <xsd:all>
                <xsd:element ref="ns2:Date"/>
                <xsd:element ref="ns2:Public_x003f_" minOccurs="0"/>
                <xsd:element ref="ns2:MediaServiceMetadata" minOccurs="0"/>
                <xsd:element ref="ns2: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e5eff-e736-4470-b8e1-4f3b654099a1" elementFormDefault="qualified">
    <xsd:import namespace="http://schemas.microsoft.com/office/2006/documentManagement/types"/>
    <xsd:import namespace="http://schemas.microsoft.com/office/infopath/2007/PartnerControls"/>
    <xsd:element name="Date" ma:index="8" ma:displayName="Date" ma:format="DateOnly" ma:internalName="Date">
      <xsd:simpleType>
        <xsd:restriction base="dms:DateTime"/>
      </xsd:simpleType>
    </xsd:element>
    <xsd:element name="Public_x003f_" ma:index="9" nillable="true" ma:displayName="Public?" ma:default="0" ma:format="Dropdown" ma:internalName="Public_x003f_">
      <xsd:simpleType>
        <xsd:restriction base="dms:Boolea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b5b7a4-dc44-4267-a0e1-0e3ba313a29b"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_x003f_ xmlns="76de5eff-e736-4470-b8e1-4f3b654099a1">false</Public_x003f_>
    <Date xmlns="76de5eff-e736-4470-b8e1-4f3b654099a1">2022-09-01T07:00:00+00:00</Date>
  </documentManagement>
</p:properties>
</file>

<file path=customXml/itemProps1.xml><?xml version="1.0" encoding="utf-8"?>
<ds:datastoreItem xmlns:ds="http://schemas.openxmlformats.org/officeDocument/2006/customXml" ds:itemID="{1E5073AB-3770-44A8-8FEA-BD208ACB174E}"/>
</file>

<file path=customXml/itemProps2.xml><?xml version="1.0" encoding="utf-8"?>
<ds:datastoreItem xmlns:ds="http://schemas.openxmlformats.org/officeDocument/2006/customXml" ds:itemID="{D79B2745-075A-43EA-82FE-65FE85CDC4DE}"/>
</file>

<file path=customXml/itemProps3.xml><?xml version="1.0" encoding="utf-8"?>
<ds:datastoreItem xmlns:ds="http://schemas.openxmlformats.org/officeDocument/2006/customXml" ds:itemID="{E440888B-A8FE-471B-93C0-A8AECD5C7E9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E-Loss GUI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0x010100A4D2F16AE426984E8C1ABC6A2E0139D5</vt:lpwstr>
  </property>
</Properties>
</file>