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C1983C-FD7F-83DA-4335-CCC2522F44B2}" name="Shojaei, Amir" initials="SA" userId="S::ashojaei@slac.stanford.edu::87c5b9cb-add5-4847-b505-59fd553dfa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6EC211-F1BB-86B0-B427-28D39D75ED68}" v="29" dt="2022-08-04T21:28:09.956"/>
    <p1510:client id="{A3355B6A-FB85-FBEC-C8C5-874095C8D480}" v="30" dt="2022-08-03T21:12:57.932"/>
    <p1510:client id="{F5584B7B-4EB9-47CF-AC5E-264C5BC67782}" v="6" dt="2022-08-03T22:16:32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1950" y="4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FF66D-F9AC-4994-8CE5-FFAE1E8AF8F7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BB3FC-7893-4C2D-81C3-DFBCC3A7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BB3FC-7893-4C2D-81C3-DFBCC3A728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6F5D52-7FAC-0816-BEE7-805FD1959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C934D3-77C0-DFD9-3D02-F348A5C2B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D6C45B-04B7-5071-454F-A0BF9797B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0051F-418B-46C4-B282-96DE88772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5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F2C7DA-F9EB-A6AF-2B2B-09651D7BF7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33A68F-C09C-DFE0-EBB7-4CF3199D1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9680D4-977E-5433-BECA-787C4C035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4F4E0-B92F-4D41-83DF-62D223754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84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DF058D-FAD0-07E7-BF6F-D1D08452B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26B5EA-87FA-DD2F-EC72-3CA2934C2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AAB59B-D488-321F-5C91-E96DEFD45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D12DB-4032-4335-90E8-2B9CCFF3A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71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BF7BD1-3635-6B70-B8C8-5F6BDD794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D24A27-803E-04AA-7120-4F81DE548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26CE05-F731-1B0F-8BE6-3DC296002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B0BF5-5D86-4F57-B3FA-E46D61D54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7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063920-9421-4A55-34F5-0FE06AF4F6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8D781D-AED4-4681-431E-BFE6C0727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6CB2EF-7ACC-4129-131A-8196515A6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07FF3-6E3A-433A-83B6-DB09633AA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74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27F63-708A-EA18-6713-88BE64C61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D97A17-BB1A-CAD3-77F0-A95A31860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A817D-C6AB-2BD8-7E65-4F65392F0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23B93-41DA-492A-B3F5-F1149DA0F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2AF07F-06ED-7F76-6FC0-44A1F87CC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C91477B-239C-05F8-6716-3145D30F9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6F98FC-04F6-9E66-FF7C-D62F023B4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35AA4-8B0D-4081-87FC-D522929D0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84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42F866-A3FA-B55F-C8D7-305290B1A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4172BF-945F-1092-F15F-CA4E3EECC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70A401-52EF-B603-C4EC-CC6A9E50C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95D7A-BC9A-4F75-88AA-B26A68D61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85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95137F-7F4F-1331-CE3E-9889A2B23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67DA49-E908-8AF8-7947-7C68A8745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5BC5D4-9D5F-A426-F814-B5F1F5421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C431B-3F70-4934-B053-0945D3780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3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7405D-3633-193C-F05C-A18799248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5719DC-E11F-D06E-3852-69EE0A2722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798C64-29D8-C88F-FA44-F65E1D6B7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01B02-668D-4506-8D10-883634860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17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57584-1C17-B7DD-9012-4DA7B35F6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ED60B-19D7-85A4-E7F1-C363BDA96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E4A11F-4B60-5936-2A18-D8350ACCE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51593-CD38-4265-8930-FCCB88701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36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FEE151-F321-06A1-41DE-B17F08D57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03758C-7197-6DC4-76EE-80578861E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A02416-5150-FE2E-09A3-D78E2C2696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>
              <a:defRPr sz="67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345B28-C7A1-D19E-EDB2-34673DA7D9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>
              <a:defRPr sz="67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16368A-250C-A68C-8FD4-64F68FE993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>
              <a:defRPr sz="6700">
                <a:latin typeface="Arial" panose="020B0604020202020204" pitchFamily="34" charset="0"/>
              </a:defRPr>
            </a:lvl1pPr>
          </a:lstStyle>
          <a:p>
            <a:fld id="{393B54F8-F1DA-4A52-BB00-8FDE50AAEC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red_banner_landscape.jpg">
            <a:extLst>
              <a:ext uri="{FF2B5EF4-FFF2-40B4-BE49-F238E27FC236}">
                <a16:creationId xmlns:a16="http://schemas.microsoft.com/office/drawing/2014/main" id="{619029A8-105A-D276-0E58-E0A1B59F8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630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AutoShape 6">
            <a:extLst>
              <a:ext uri="{FF2B5EF4-FFF2-40B4-BE49-F238E27FC236}">
                <a16:creationId xmlns:a16="http://schemas.microsoft.com/office/drawing/2014/main" id="{C7094C27-E4F9-8B31-D888-1B75F9E4F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62" y="7581933"/>
            <a:ext cx="11810136" cy="8180156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3" name="AutoShape 7">
            <a:extLst>
              <a:ext uri="{FF2B5EF4-FFF2-40B4-BE49-F238E27FC236}">
                <a16:creationId xmlns:a16="http://schemas.microsoft.com/office/drawing/2014/main" id="{A8AD549A-3CE1-AA03-169E-6FE0ACEB5F6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828879" y="16178011"/>
            <a:ext cx="11097165" cy="19324968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5" name="AutoShape 9">
            <a:extLst>
              <a:ext uri="{FF2B5EF4-FFF2-40B4-BE49-F238E27FC236}">
                <a16:creationId xmlns:a16="http://schemas.microsoft.com/office/drawing/2014/main" id="{9005851F-1FE5-1707-E100-8A534BD9C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371" y="20122422"/>
            <a:ext cx="11893081" cy="11266656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6" name="AutoShape 10">
            <a:extLst>
              <a:ext uri="{FF2B5EF4-FFF2-40B4-BE49-F238E27FC236}">
                <a16:creationId xmlns:a16="http://schemas.microsoft.com/office/drawing/2014/main" id="{83CB2E2D-4ECE-D2DB-A9F4-9BC475435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7740" y="20452556"/>
            <a:ext cx="9649037" cy="6568999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7" name="AutoShape 11">
            <a:extLst>
              <a:ext uri="{FF2B5EF4-FFF2-40B4-BE49-F238E27FC236}">
                <a16:creationId xmlns:a16="http://schemas.microsoft.com/office/drawing/2014/main" id="{2B522312-D54C-0323-4A5E-ABEE0538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072" y="27203400"/>
            <a:ext cx="9693728" cy="4419600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8" name="Line 17">
            <a:extLst>
              <a:ext uri="{FF2B5EF4-FFF2-40B4-BE49-F238E27FC236}">
                <a16:creationId xmlns:a16="http://schemas.microsoft.com/office/drawing/2014/main" id="{5ACF3476-917A-7734-EA82-F4A81538C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8534400"/>
            <a:ext cx="929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8">
            <a:extLst>
              <a:ext uri="{FF2B5EF4-FFF2-40B4-BE49-F238E27FC236}">
                <a16:creationId xmlns:a16="http://schemas.microsoft.com/office/drawing/2014/main" id="{95899F8A-4ABF-EE1D-B00B-D24E31191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00736" y="21475183"/>
            <a:ext cx="929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9">
            <a:extLst>
              <a:ext uri="{FF2B5EF4-FFF2-40B4-BE49-F238E27FC236}">
                <a16:creationId xmlns:a16="http://schemas.microsoft.com/office/drawing/2014/main" id="{78B7D800-08DF-EC3A-6A9C-C336529A5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99400" y="28194000"/>
            <a:ext cx="929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E76093DB-FC7E-33E2-4DFD-DD11E6E85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151" y="1289001"/>
            <a:ext cx="25633538" cy="43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algn="ctr" defTabSz="4389438">
              <a:defRPr/>
            </a:pPr>
            <a:r>
              <a:rPr lang="en-US" sz="8000" b="1">
                <a:solidFill>
                  <a:schemeClr val="bg1"/>
                </a:solidFill>
                <a:latin typeface="Verdana"/>
                <a:ea typeface="Verdana"/>
              </a:rPr>
              <a:t> Failure Reporting and Corrective Action System (FRACAS) for RAM Program</a:t>
            </a:r>
            <a:endParaRPr lang="en-US" sz="8000">
              <a:solidFill>
                <a:schemeClr val="bg1"/>
              </a:solidFill>
              <a:ea typeface="Verdana"/>
            </a:endParaRPr>
          </a:p>
          <a:p>
            <a:pPr algn="ctr" defTabSz="4389438">
              <a:lnSpc>
                <a:spcPct val="45000"/>
              </a:lnSpc>
              <a:spcBef>
                <a:spcPct val="50000"/>
              </a:spcBef>
              <a:defRPr/>
            </a:pPr>
            <a:br>
              <a:rPr lang="en-US" sz="8000"/>
            </a:br>
            <a:endParaRPr lang="en-US" sz="8000"/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3956A4F6-7F93-9BFD-61FB-E46D9542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864" y="4303947"/>
            <a:ext cx="289698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algn="ctr" defTabSz="43894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Verdana"/>
                <a:ea typeface="Verdana"/>
                <a:cs typeface="Arial"/>
              </a:rPr>
              <a:t>Lucia Rogers (Mech Engineering, Missouri University of Science and Tech)</a:t>
            </a:r>
          </a:p>
          <a:p>
            <a:pPr algn="ctr" defTabSz="43894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Verdana"/>
                <a:ea typeface="Verdana"/>
                <a:cs typeface="Arial"/>
              </a:rPr>
              <a:t>Mentor: Amir Shojaei (LSR Eng. and Timing Systems) </a:t>
            </a:r>
          </a:p>
        </p:txBody>
      </p:sp>
      <p:sp>
        <p:nvSpPr>
          <p:cNvPr id="2063" name="Text Box 22">
            <a:extLst>
              <a:ext uri="{FF2B5EF4-FFF2-40B4-BE49-F238E27FC236}">
                <a16:creationId xmlns:a16="http://schemas.microsoft.com/office/drawing/2014/main" id="{4007E32A-B1F7-B912-23F4-8F95DB704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0"/>
            <a:ext cx="51054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600" b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064" name="Text Box 23">
            <a:extLst>
              <a:ext uri="{FF2B5EF4-FFF2-40B4-BE49-F238E27FC236}">
                <a16:creationId xmlns:a16="http://schemas.microsoft.com/office/drawing/2014/main" id="{CFA319EE-D269-17A3-2B7F-B4F9AF603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4900" y="20621108"/>
            <a:ext cx="5105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600" b="1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065" name="Text Box 24">
            <a:extLst>
              <a:ext uri="{FF2B5EF4-FFF2-40B4-BE49-F238E27FC236}">
                <a16:creationId xmlns:a16="http://schemas.microsoft.com/office/drawing/2014/main" id="{0585310E-E25E-FBB3-A0B3-10E22DB54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5800" y="27279600"/>
            <a:ext cx="6324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600" b="1"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</p:txBody>
      </p:sp>
      <p:pic>
        <p:nvPicPr>
          <p:cNvPr id="2066" name="Picture 17" descr="logo_forlandscape.png">
            <a:extLst>
              <a:ext uri="{FF2B5EF4-FFF2-40B4-BE49-F238E27FC236}">
                <a16:creationId xmlns:a16="http://schemas.microsoft.com/office/drawing/2014/main" id="{9B295999-7EDC-752D-2545-10B9C1568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8558213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9DD056-625D-A1C9-5B83-E9D81B6FC56C}"/>
              </a:ext>
            </a:extLst>
          </p:cNvPr>
          <p:cNvSpPr txBox="1"/>
          <p:nvPr/>
        </p:nvSpPr>
        <p:spPr>
          <a:xfrm>
            <a:off x="1118281" y="8771518"/>
            <a:ext cx="10781470" cy="7478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latin typeface="Verdana"/>
                <a:ea typeface="Verdana"/>
              </a:rPr>
              <a:t>LCLS Laser engineering is launching a Reliability, Availability, and Maintainability (RAM) program. Failure reporting is a key tool in a successful RAM program.</a:t>
            </a:r>
          </a:p>
          <a:p>
            <a:endParaRPr lang="en-US" sz="4000" dirty="0">
              <a:latin typeface="Verdana"/>
              <a:ea typeface="Verdana"/>
            </a:endParaRPr>
          </a:p>
          <a:p>
            <a:r>
              <a:rPr lang="en-US" sz="4000" dirty="0">
                <a:latin typeface="Verdana"/>
                <a:ea typeface="Verdana"/>
              </a:rPr>
              <a:t>My internship this summer was focused on developing a test case protype for a failure reporting and corrective action system software for laser operations. </a:t>
            </a:r>
          </a:p>
          <a:p>
            <a:endParaRPr lang="en-US" sz="4000" dirty="0">
              <a:latin typeface="Verdana"/>
              <a:ea typeface="Verdana"/>
            </a:endParaRPr>
          </a:p>
          <a:p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FAB090-5A3F-A1DA-AD89-F8805BA313D4}"/>
              </a:ext>
            </a:extLst>
          </p:cNvPr>
          <p:cNvSpPr txBox="1"/>
          <p:nvPr/>
        </p:nvSpPr>
        <p:spPr>
          <a:xfrm>
            <a:off x="20859749" y="16599479"/>
            <a:ext cx="2743200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DDF970-6A84-787F-FB4D-1949B3C6904F}"/>
              </a:ext>
            </a:extLst>
          </p:cNvPr>
          <p:cNvSpPr txBox="1"/>
          <p:nvPr/>
        </p:nvSpPr>
        <p:spPr>
          <a:xfrm>
            <a:off x="21002625" y="16742355"/>
            <a:ext cx="2743200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16041-1165-E9A8-5B1C-1391835E8D60}"/>
              </a:ext>
            </a:extLst>
          </p:cNvPr>
          <p:cNvSpPr txBox="1"/>
          <p:nvPr/>
        </p:nvSpPr>
        <p:spPr>
          <a:xfrm>
            <a:off x="33259675" y="21766759"/>
            <a:ext cx="9375849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latin typeface="Verdana"/>
                <a:ea typeface="Verdana"/>
              </a:rPr>
              <a:t>LCLS Laser engineering is launching a RAM program. RAM requires rapid failure entry. We developed a homegrown FRACAS tool to identify the major challenges and lessons to be learned as we establish the official XFRACAS program.</a:t>
            </a:r>
            <a:endParaRPr lang="en-US" sz="4000" dirty="0">
              <a:ea typeface="Verdan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61992E-6EC9-8738-3427-EF132625AA72}"/>
              </a:ext>
            </a:extLst>
          </p:cNvPr>
          <p:cNvSpPr txBox="1"/>
          <p:nvPr/>
        </p:nvSpPr>
        <p:spPr>
          <a:xfrm>
            <a:off x="33196391" y="28195566"/>
            <a:ext cx="927365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Verdana"/>
                <a:ea typeface="Verdana"/>
              </a:rPr>
              <a:t>Special thanks to my mentor Amir Shojaei, my manager Mikael Martinez, Steven Yang, Nina Lui, fellow staff  engineers, and everyone else whose contributions made my LCLS intern experience possible. </a:t>
            </a:r>
            <a:endParaRPr lang="en-US" sz="3600" dirty="0">
              <a:ea typeface="Verdana"/>
            </a:endParaRP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343EB133-E662-074A-3A05-C2F5A5D59F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707896" y="2042183"/>
            <a:ext cx="8180155" cy="19339432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1" name="Picture 11" descr="Table&#10;&#10;Description automatically generated">
            <a:extLst>
              <a:ext uri="{FF2B5EF4-FFF2-40B4-BE49-F238E27FC236}">
                <a16:creationId xmlns:a16="http://schemas.microsoft.com/office/drawing/2014/main" id="{234E4EF2-045A-D961-6C9C-876208551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27413" y="8846704"/>
            <a:ext cx="14633200" cy="653838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429D8AF-00F2-59A3-0CFE-EEB1608705A5}"/>
              </a:ext>
            </a:extLst>
          </p:cNvPr>
          <p:cNvSpPr txBox="1"/>
          <p:nvPr/>
        </p:nvSpPr>
        <p:spPr>
          <a:xfrm flipH="1">
            <a:off x="709613" y="16430499"/>
            <a:ext cx="11216840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latin typeface="Verdana"/>
                <a:ea typeface="Verdana"/>
              </a:rPr>
              <a:t>FRACAS Process: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Verdana"/>
                <a:ea typeface="Verdana"/>
              </a:rPr>
              <a:t>Non-Conformance Report entry</a:t>
            </a:r>
            <a:endParaRPr lang="en-US" sz="4000" dirty="0">
              <a:ea typeface="Verdana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Verdana"/>
                <a:ea typeface="Verdana"/>
              </a:rPr>
              <a:t>Data Entry/Problem Assessment</a:t>
            </a:r>
            <a:endParaRPr lang="en-US" sz="4000" dirty="0">
              <a:ea typeface="Verdana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Verdana"/>
                <a:ea typeface="Verdana"/>
              </a:rPr>
              <a:t>Corrective Action Preventive Action</a:t>
            </a:r>
            <a:endParaRPr lang="en-US" sz="4000" dirty="0">
              <a:ea typeface="Verdana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Verdana"/>
                <a:ea typeface="Verdana"/>
              </a:rPr>
              <a:t>Data Analysis and Feedback to Ops</a:t>
            </a:r>
            <a:endParaRPr lang="en-US" sz="4000" dirty="0">
              <a:ea typeface="Verdana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ED5B07-58E5-3FA9-9C55-63881B531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487" y="9783877"/>
            <a:ext cx="11144418" cy="23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48F8BC-BD94-4AAA-184B-9A9245D49C5D}"/>
              </a:ext>
            </a:extLst>
          </p:cNvPr>
          <p:cNvSpPr txBox="1"/>
          <p:nvPr/>
        </p:nvSpPr>
        <p:spPr>
          <a:xfrm>
            <a:off x="15864055" y="9803856"/>
            <a:ext cx="9050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SLACK: #laser-ncr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69145E-4638-6772-0E40-5FF97FD0A1BE}"/>
              </a:ext>
            </a:extLst>
          </p:cNvPr>
          <p:cNvSpPr txBox="1"/>
          <p:nvPr/>
        </p:nvSpPr>
        <p:spPr>
          <a:xfrm>
            <a:off x="24434563" y="7780777"/>
            <a:ext cx="187414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 b="1" i="0" u="none" strike="noStrike">
                <a:solidFill>
                  <a:srgbClr val="990000"/>
                </a:solidFill>
                <a:effectLst/>
                <a:latin typeface="Arial" panose="020B0604020202020204" pitchFamily="34" charset="0"/>
              </a:rPr>
              <a:t>STEP 2: </a:t>
            </a:r>
            <a:r>
              <a:rPr lang="en-US" sz="5400" b="1">
                <a:solidFill>
                  <a:srgbClr val="990000"/>
                </a:solidFill>
                <a:latin typeface="Arial" panose="020B0604020202020204" pitchFamily="34" charset="0"/>
              </a:rPr>
              <a:t>Data Entry/Problem Assessment</a:t>
            </a:r>
            <a:endParaRPr lang="en-US" sz="5400" b="0">
              <a:effectLst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650CE0E-BFF3-4805-2AC7-5C8E234A49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34563" y="8786243"/>
            <a:ext cx="4248150" cy="6772275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92594279-7CA5-BAF5-A82C-ED2EFC6934DB}"/>
              </a:ext>
            </a:extLst>
          </p:cNvPr>
          <p:cNvSpPr txBox="1"/>
          <p:nvPr/>
        </p:nvSpPr>
        <p:spPr>
          <a:xfrm>
            <a:off x="12883149" y="20390717"/>
            <a:ext cx="189460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 b="1" i="0" u="none" strike="noStrike" dirty="0">
                <a:solidFill>
                  <a:srgbClr val="990000"/>
                </a:solidFill>
                <a:effectLst/>
                <a:latin typeface="Arial" panose="020B0604020202020204" pitchFamily="34" charset="0"/>
              </a:rPr>
              <a:t>STEP </a:t>
            </a:r>
            <a:r>
              <a:rPr lang="en-US" sz="5400" b="1" dirty="0">
                <a:solidFill>
                  <a:srgbClr val="990000"/>
                </a:solidFill>
                <a:latin typeface="Arial" panose="020B0604020202020204" pitchFamily="34" charset="0"/>
              </a:rPr>
              <a:t>4: Data Analysis and Feedback to Ops</a:t>
            </a:r>
            <a:endParaRPr lang="en-US" sz="5400" b="0" dirty="0">
              <a:effectLst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5D8A8FB-A4E6-FFC4-1172-8F1C0D467A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39594" y="21314046"/>
            <a:ext cx="17103329" cy="990331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3B7D9083-A3AD-57AD-D356-EAA628A1948E}"/>
              </a:ext>
            </a:extLst>
          </p:cNvPr>
          <p:cNvSpPr txBox="1"/>
          <p:nvPr/>
        </p:nvSpPr>
        <p:spPr>
          <a:xfrm>
            <a:off x="12646796" y="7706393"/>
            <a:ext cx="108314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 b="1" i="0" u="none" strike="noStrike" dirty="0">
                <a:solidFill>
                  <a:srgbClr val="990000"/>
                </a:solidFill>
                <a:effectLst/>
                <a:latin typeface="Arial" panose="020B0604020202020204" pitchFamily="34" charset="0"/>
              </a:rPr>
              <a:t>STEP 1: </a:t>
            </a:r>
            <a:r>
              <a:rPr lang="en-US" sz="5400" b="1" dirty="0">
                <a:solidFill>
                  <a:srgbClr val="990000"/>
                </a:solidFill>
                <a:latin typeface="Arial" panose="020B0604020202020204" pitchFamily="34" charset="0"/>
              </a:rPr>
              <a:t>Non-Conformance Report  Entry </a:t>
            </a:r>
            <a:endParaRPr lang="en-US" sz="5400" b="0" dirty="0">
              <a:effectLst/>
            </a:endParaRPr>
          </a:p>
        </p:txBody>
      </p:sp>
      <p:sp>
        <p:nvSpPr>
          <p:cNvPr id="51" name="AutoShape 7">
            <a:extLst>
              <a:ext uri="{FF2B5EF4-FFF2-40B4-BE49-F238E27FC236}">
                <a16:creationId xmlns:a16="http://schemas.microsoft.com/office/drawing/2014/main" id="{FDA3C6BA-235B-F7E2-B3D7-E357D50FCB5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1912134" y="8294592"/>
            <a:ext cx="3854800" cy="19339433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74FA5F-7087-1FF8-9C04-385B852022A0}"/>
              </a:ext>
            </a:extLst>
          </p:cNvPr>
          <p:cNvSpPr txBox="1"/>
          <p:nvPr/>
        </p:nvSpPr>
        <p:spPr>
          <a:xfrm>
            <a:off x="24108157" y="16240650"/>
            <a:ext cx="187414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 b="1" i="0" u="none" strike="noStrike" dirty="0">
                <a:solidFill>
                  <a:srgbClr val="990000"/>
                </a:solidFill>
                <a:effectLst/>
                <a:latin typeface="Arial" panose="020B0604020202020204" pitchFamily="34" charset="0"/>
              </a:rPr>
              <a:t>STEP 3: </a:t>
            </a:r>
            <a:r>
              <a:rPr lang="en-US" sz="5400" b="1" dirty="0">
                <a:solidFill>
                  <a:srgbClr val="990000"/>
                </a:solidFill>
                <a:latin typeface="Arial" panose="020B0604020202020204" pitchFamily="34" charset="0"/>
              </a:rPr>
              <a:t>Corrective Action Preventive Action (CAPA)</a:t>
            </a:r>
            <a:endParaRPr lang="en-US" sz="5400" b="0" dirty="0">
              <a:effectLst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919043C-2016-A9CE-FEFC-A94B9FA8E8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14802" y="17169736"/>
            <a:ext cx="18427476" cy="2540128"/>
          </a:xfrm>
          <a:prstGeom prst="rect">
            <a:avLst/>
          </a:prstGeom>
        </p:spPr>
      </p:pic>
      <p:sp>
        <p:nvSpPr>
          <p:cNvPr id="56" name="AutoShape 4">
            <a:extLst>
              <a:ext uri="{FF2B5EF4-FFF2-40B4-BE49-F238E27FC236}">
                <a16:creationId xmlns:a16="http://schemas.microsoft.com/office/drawing/2014/main" id="{82ECD797-A4DF-4858-6CBE-B972BE518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0" y="16036908"/>
            <a:ext cx="11810137" cy="3854801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2378226-1C43-58C5-FBA9-7674EF1239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714977" y="12172380"/>
            <a:ext cx="11138783" cy="5816310"/>
          </a:xfrm>
          <a:prstGeom prst="rect">
            <a:avLst/>
          </a:prstGeom>
        </p:spPr>
      </p:pic>
      <p:sp>
        <p:nvSpPr>
          <p:cNvPr id="59" name="AutoShape 4">
            <a:extLst>
              <a:ext uri="{FF2B5EF4-FFF2-40B4-BE49-F238E27FC236}">
                <a16:creationId xmlns:a16="http://schemas.microsoft.com/office/drawing/2014/main" id="{8A4F1041-4F27-6821-BCE0-175FC4708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7854" y="7606799"/>
            <a:ext cx="11257336" cy="12255112"/>
          </a:xfrm>
          <a:prstGeom prst="roundRect">
            <a:avLst>
              <a:gd name="adj" fmla="val 175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389438" eaLnBrk="0" hangingPunct="0"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8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A71B47-8924-5E3C-321A-07A9BD9D1BA2}"/>
              </a:ext>
            </a:extLst>
          </p:cNvPr>
          <p:cNvSpPr txBox="1"/>
          <p:nvPr/>
        </p:nvSpPr>
        <p:spPr>
          <a:xfrm flipH="1">
            <a:off x="762000" y="21078170"/>
            <a:ext cx="11114912" cy="99411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latin typeface="Verdana"/>
                <a:ea typeface="Verdana"/>
              </a:rPr>
              <a:t>Three key FRACAS take aways from my summer internship</a:t>
            </a:r>
          </a:p>
          <a:p>
            <a:endParaRPr lang="en-US" sz="4000" dirty="0">
              <a:ea typeface="Verdana"/>
            </a:endParaRPr>
          </a:p>
          <a:p>
            <a:pPr marL="742950" indent="-742950">
              <a:buAutoNum type="arabicPeriod"/>
            </a:pPr>
            <a:r>
              <a:rPr lang="en-US" sz="4000" dirty="0">
                <a:ea typeface="Verdana"/>
              </a:rPr>
              <a:t>Finding the balance between reporting issues in a detailed manner, and not interrupting laser ops</a:t>
            </a:r>
          </a:p>
          <a:p>
            <a:pPr marL="742950" indent="-742950">
              <a:buAutoNum type="arabicPeriod"/>
            </a:pPr>
            <a:endParaRPr lang="en-US" sz="4000" dirty="0">
              <a:ea typeface="Verdana"/>
            </a:endParaRPr>
          </a:p>
          <a:p>
            <a:pPr marL="742950" indent="-742950">
              <a:buAutoNum type="arabicPeriod"/>
            </a:pPr>
            <a:r>
              <a:rPr lang="en-US" sz="4000" dirty="0">
                <a:latin typeface="Verdana"/>
                <a:ea typeface="Verdana"/>
              </a:rPr>
              <a:t>Being proactive and taking precautionary measures instead of running a system to failure</a:t>
            </a:r>
            <a:endParaRPr lang="en-US" sz="4000" dirty="0">
              <a:ea typeface="Verdana"/>
            </a:endParaRPr>
          </a:p>
          <a:p>
            <a:pPr marL="742950" indent="-742950">
              <a:buAutoNum type="arabicPeriod"/>
            </a:pPr>
            <a:endParaRPr lang="en-US" sz="4000" dirty="0">
              <a:latin typeface="Verdana"/>
              <a:ea typeface="Verdana"/>
            </a:endParaRPr>
          </a:p>
          <a:p>
            <a:pPr marL="742950" indent="-742950">
              <a:buAutoNum type="arabicPeriod"/>
            </a:pPr>
            <a:r>
              <a:rPr lang="en-US" sz="4000" dirty="0">
                <a:latin typeface="Verdana"/>
                <a:ea typeface="Verdana"/>
              </a:rPr>
              <a:t>Robust collaboration with Laser Ops is essential for success in the FRACAS program</a:t>
            </a:r>
            <a:endParaRPr lang="en-US" sz="4000">
              <a:ea typeface="Verdana"/>
            </a:endParaRPr>
          </a:p>
          <a:p>
            <a:pPr marL="742950" indent="-742950">
              <a:buFontTx/>
              <a:buAutoNum type="arabicPeriod"/>
            </a:pPr>
            <a:endParaRPr lang="en-US" sz="4000" dirty="0">
              <a:ea typeface="Verdana"/>
            </a:endParaRPr>
          </a:p>
          <a:p>
            <a:endParaRPr lang="en-US" sz="4000" dirty="0">
              <a:ea typeface="Verdana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AB992C2-0548-441C-4B76-7F078B04E2FD}"/>
              </a:ext>
            </a:extLst>
          </p:cNvPr>
          <p:cNvSpPr/>
          <p:nvPr/>
        </p:nvSpPr>
        <p:spPr bwMode="auto">
          <a:xfrm>
            <a:off x="22686010" y="7532257"/>
            <a:ext cx="2422545" cy="1294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C8AD1244-77BD-2EDC-7B49-F7B6DAEE21CA}"/>
              </a:ext>
            </a:extLst>
          </p:cNvPr>
          <p:cNvSpPr/>
          <p:nvPr/>
        </p:nvSpPr>
        <p:spPr bwMode="auto">
          <a:xfrm rot="5400000">
            <a:off x="41559384" y="14880656"/>
            <a:ext cx="2667246" cy="1294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862507-21E9-C50A-E6D6-9F6EB8855B8B}"/>
              </a:ext>
            </a:extLst>
          </p:cNvPr>
          <p:cNvSpPr/>
          <p:nvPr/>
        </p:nvSpPr>
        <p:spPr bwMode="auto">
          <a:xfrm rot="5400000">
            <a:off x="29585012" y="20130248"/>
            <a:ext cx="3002709" cy="1294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2DC188B9-2AF2-BD5F-401A-70900B4C5DE3}"/>
              </a:ext>
            </a:extLst>
          </p:cNvPr>
          <p:cNvSpPr/>
          <p:nvPr/>
        </p:nvSpPr>
        <p:spPr bwMode="auto">
          <a:xfrm rot="16200000">
            <a:off x="12483853" y="18980553"/>
            <a:ext cx="2512919" cy="1294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2F16AE426984E8C1ABC6A2E0139D5" ma:contentTypeVersion="6" ma:contentTypeDescription="Create a new document." ma:contentTypeScope="" ma:versionID="e9cfba8530e6c82cc46d46930e91dd10">
  <xsd:schema xmlns:xsd="http://www.w3.org/2001/XMLSchema" xmlns:xs="http://www.w3.org/2001/XMLSchema" xmlns:p="http://schemas.microsoft.com/office/2006/metadata/properties" xmlns:ns2="76de5eff-e736-4470-b8e1-4f3b654099a1" xmlns:ns3="0fb5b7a4-dc44-4267-a0e1-0e3ba313a29b" targetNamespace="http://schemas.microsoft.com/office/2006/metadata/properties" ma:root="true" ma:fieldsID="bd45562025f7eb377688e36ba8fae538" ns2:_="" ns3:_="">
    <xsd:import namespace="76de5eff-e736-4470-b8e1-4f3b654099a1"/>
    <xsd:import namespace="0fb5b7a4-dc44-4267-a0e1-0e3ba313a29b"/>
    <xsd:element name="properties">
      <xsd:complexType>
        <xsd:sequence>
          <xsd:element name="documentManagement">
            <xsd:complexType>
              <xsd:all>
                <xsd:element ref="ns2:Date"/>
                <xsd:element ref="ns2:Public_x003f_" minOccurs="0"/>
                <xsd:element ref="ns2:MediaServiceMetadata" minOccurs="0"/>
                <xsd:element ref="ns2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e5eff-e736-4470-b8e1-4f3b654099a1" elementFormDefault="qualified">
    <xsd:import namespace="http://schemas.microsoft.com/office/2006/documentManagement/types"/>
    <xsd:import namespace="http://schemas.microsoft.com/office/infopath/2007/PartnerControls"/>
    <xsd:element name="Date" ma:index="8" ma:displayName="Date" ma:format="DateOnly" ma:internalName="Date">
      <xsd:simpleType>
        <xsd:restriction base="dms:DateTime"/>
      </xsd:simpleType>
    </xsd:element>
    <xsd:element name="Public_x003f_" ma:index="9" nillable="true" ma:displayName="Public?" ma:default="0" ma:format="Dropdown" ma:internalName="Public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5b7a4-dc44-4267-a0e1-0e3ba313a29b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_x003f_ xmlns="76de5eff-e736-4470-b8e1-4f3b654099a1">true</Public_x003f_>
    <Date xmlns="76de5eff-e736-4470-b8e1-4f3b654099a1">2022-09-01T07:00:00+00:00</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E03A3-714D-4B4E-8BA4-7182E834F5DF}"/>
</file>

<file path=customXml/itemProps2.xml><?xml version="1.0" encoding="utf-8"?>
<ds:datastoreItem xmlns:ds="http://schemas.openxmlformats.org/officeDocument/2006/customXml" ds:itemID="{215F91B3-ABFD-4F13-96EB-C534B6850D3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0908CB5-DAEF-4E06-BC89-6EF441824C04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97f88981-8db0-46c4-9322-d0891435feab"/>
    <ds:schemaRef ds:uri="http://schemas.microsoft.com/office/infopath/2007/PartnerControls"/>
    <ds:schemaRef ds:uri="http://schemas.microsoft.com/office/2006/metadata/properties"/>
    <ds:schemaRef ds:uri="76de5eff-e736-4470-b8e1-4f3b654099a1"/>
  </ds:schemaRefs>
</ds:datastoreItem>
</file>

<file path=customXml/itemProps4.xml><?xml version="1.0" encoding="utf-8"?>
<ds:datastoreItem xmlns:ds="http://schemas.openxmlformats.org/officeDocument/2006/customXml" ds:itemID="{1A2A150C-C77C-4E50-A5DA-91EB5484EE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289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Reporting and Corrective Action System (FRACAS) for RAM Program</dc:title>
  <dc:creator>Greg Stewart</dc:creator>
  <cp:lastModifiedBy>Shojaei, Amir</cp:lastModifiedBy>
  <cp:revision>20</cp:revision>
  <dcterms:created xsi:type="dcterms:W3CDTF">2008-10-22T22:19:04Z</dcterms:created>
  <dcterms:modified xsi:type="dcterms:W3CDTF">2022-08-08T14:41:30Z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2021-08-02T00:00:00Z</vt:lpwstr>
  </property>
  <property fmtid="{D5CDD505-2E9C-101B-9397-08002B2CF9AE}" pid="3" name="Public?">
    <vt:lpwstr>1</vt:lpwstr>
  </property>
  <property fmtid="{D5CDD505-2E9C-101B-9397-08002B2CF9AE}" pid="4" name="ContentTypeId">
    <vt:lpwstr>0x010100A4D2F16AE426984E8C1ABC6A2E0139D5</vt:lpwstr>
  </property>
</Properties>
</file>