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2"/>
  </p:normalViewPr>
  <p:slideViewPr>
    <p:cSldViewPr>
      <p:cViewPr>
        <p:scale>
          <a:sx n="26" d="100"/>
          <a:sy n="26" d="100"/>
        </p:scale>
        <p:origin x="184" y="14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90F7D5-4AD3-7B9B-AA7B-E9CA6D53B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80BE80-2157-73A8-873C-F63F0F41C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CE2518-3AD8-21C0-C5E1-BBD4F61B5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B90B2-C9F2-D440-BCE2-3FAB8B557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47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4CD06A-49ED-0942-8FB8-EC6D09B82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2CC4DD-6863-1355-6429-D3D25C70D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0CACC3-0D14-C129-A1E9-ED0146E5D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8E6A3-3E6A-774B-A176-A34EE24AE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48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519AF5-EFD1-D011-7391-68A7CE076B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6361BC-B787-1C22-1CF8-6C255A33D8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24282E-F063-85F2-8DBF-04D78CE46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CD64E-9167-2740-AF74-6F83AE62C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7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878692-0C4F-064F-5FDF-6F67A2D3D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F935F-2E2E-DAAE-621F-11E9FFEA5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260572-C880-92C5-F3D9-3440E4578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7769B-C45A-F645-A348-A3A4EFEA1D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01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B8AB22-168E-B326-F864-1BBFE71EB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413C52-3E59-6529-B438-5E81880F5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DC8951-D652-80E8-D3D2-852DBAB2B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49C35-DE60-434B-9D7F-D768B9168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45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FD38F-CA58-C0D7-DCA2-271913919A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0EA9C2-510A-6B79-946C-92F2B31A5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6FE3C-F22D-5D30-7D9E-07088B895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58A21-2975-0C4F-B403-37C51F587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31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EFB411-8DB7-7572-5550-2662ECA84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097C7D-D82B-285A-6426-F603A67A5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562C9D-7EF1-5231-BDA2-B2379832F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F9B46-DF22-A94C-88E6-86E9C9AB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13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A5374F-2464-D570-656A-093A9FFFA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85F4E6-2CFE-8D01-9998-EB073B3F9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B73D65-FCB2-15C7-1EDC-D33D45871D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63AA1-871A-494D-A09F-E60BFEC04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21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659772-B5E5-6349-0CD9-82AAA14EA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B407EB-D034-A7DB-C4AA-CB4F487BE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42A029-2FED-A7A8-B81D-65522787C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7BDBB-2E7B-8E42-85A4-CB3053A92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18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38095-5948-8443-CA37-9111184AA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730F1-80DD-2F8E-C040-5D1E5C647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EA2E7-AA5E-A6DE-BAA6-67F9EAC00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3FE4B-C05D-B047-AFD8-3D263C23D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5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E3C220-A696-3578-899B-C3E2E067E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63FFB2-BAB9-0563-4850-6A112A69D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4915B-EFB3-865A-E32F-1B2025833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4BD1F-A628-BE45-9437-33F65A2FE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0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1984B02-0525-FB08-143B-BAFA1A2B8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6B704E-F4F4-CA40-C0CA-90B725555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0D8952-CF16-DA67-0601-1474CF231A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39E8F8-D7AD-0FBE-05C0-455293A6A6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3"/>
            <a:ext cx="13900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E8705D-28D5-869D-1653-49CB8F212A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>
                <a:latin typeface="Arial" panose="020B0604020202020204" pitchFamily="34" charset="0"/>
              </a:defRPr>
            </a:lvl1pPr>
          </a:lstStyle>
          <a:p>
            <a:fld id="{50B74AE9-C07F-6347-A277-5BC9583767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white_banner_landscape.jpg">
            <a:extLst>
              <a:ext uri="{FF2B5EF4-FFF2-40B4-BE49-F238E27FC236}">
                <a16:creationId xmlns:a16="http://schemas.microsoft.com/office/drawing/2014/main" id="{D9D95967-9A14-C5BD-3D25-6382EFFE3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912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4">
            <a:extLst>
              <a:ext uri="{FF2B5EF4-FFF2-40B4-BE49-F238E27FC236}">
                <a16:creationId xmlns:a16="http://schemas.microsoft.com/office/drawing/2014/main" id="{D3F3608D-1354-2131-6F73-D8D931AB5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373600"/>
            <a:ext cx="9296400" cy="14249400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2" name="AutoShape 6">
            <a:extLst>
              <a:ext uri="{FF2B5EF4-FFF2-40B4-BE49-F238E27FC236}">
                <a16:creationId xmlns:a16="http://schemas.microsoft.com/office/drawing/2014/main" id="{9F482DF6-B695-C138-B925-25FA882A8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7543800"/>
            <a:ext cx="9296400" cy="8686800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3" name="AutoShape 7">
            <a:extLst>
              <a:ext uri="{FF2B5EF4-FFF2-40B4-BE49-F238E27FC236}">
                <a16:creationId xmlns:a16="http://schemas.microsoft.com/office/drawing/2014/main" id="{62E64FB6-1B57-91F4-159F-C3E2FD679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0" y="7543800"/>
            <a:ext cx="9296400" cy="24079200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4" name="AutoShape 8">
            <a:extLst>
              <a:ext uri="{FF2B5EF4-FFF2-40B4-BE49-F238E27FC236}">
                <a16:creationId xmlns:a16="http://schemas.microsoft.com/office/drawing/2014/main" id="{74F5DAC0-7DEE-1B45-D899-6E600E317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1400" y="7543800"/>
            <a:ext cx="9296400" cy="24079200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5" name="AutoShape 9">
            <a:extLst>
              <a:ext uri="{FF2B5EF4-FFF2-40B4-BE49-F238E27FC236}">
                <a16:creationId xmlns:a16="http://schemas.microsoft.com/office/drawing/2014/main" id="{58347B81-F67F-4C6C-0F07-B24109FE3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400" y="7543800"/>
            <a:ext cx="9296400" cy="9753600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6" name="AutoShape 10">
            <a:extLst>
              <a:ext uri="{FF2B5EF4-FFF2-40B4-BE49-F238E27FC236}">
                <a16:creationId xmlns:a16="http://schemas.microsoft.com/office/drawing/2014/main" id="{B1C3B3A6-7D4B-6FC5-51E6-5DC54592F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400" y="18440400"/>
            <a:ext cx="9296400" cy="7772400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7" name="AutoShape 11">
            <a:extLst>
              <a:ext uri="{FF2B5EF4-FFF2-40B4-BE49-F238E27FC236}">
                <a16:creationId xmlns:a16="http://schemas.microsoft.com/office/drawing/2014/main" id="{BD3BA802-F258-DC30-1FB4-CAE174F11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400" y="27203400"/>
            <a:ext cx="9296400" cy="4419600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8" name="Line 17">
            <a:extLst>
              <a:ext uri="{FF2B5EF4-FFF2-40B4-BE49-F238E27FC236}">
                <a16:creationId xmlns:a16="http://schemas.microsoft.com/office/drawing/2014/main" id="{997B5A35-4025-B55D-1C2E-72EBA89C2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8534400"/>
            <a:ext cx="929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18">
            <a:extLst>
              <a:ext uri="{FF2B5EF4-FFF2-40B4-BE49-F238E27FC236}">
                <a16:creationId xmlns:a16="http://schemas.microsoft.com/office/drawing/2014/main" id="{6408CB58-39B6-EC36-AE67-3668ADBD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99400" y="19431000"/>
            <a:ext cx="929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9">
            <a:extLst>
              <a:ext uri="{FF2B5EF4-FFF2-40B4-BE49-F238E27FC236}">
                <a16:creationId xmlns:a16="http://schemas.microsoft.com/office/drawing/2014/main" id="{CD859E9B-F215-108C-52BB-0ADE8B32F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99400" y="28194000"/>
            <a:ext cx="929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4B262FEA-6D68-43FC-066B-FE0A2367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1447800"/>
            <a:ext cx="23393400" cy="304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389438"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13000" b="1" dirty="0">
                <a:solidFill>
                  <a:srgbClr val="A4001D"/>
                </a:solidFill>
                <a:latin typeface="+mj-lt"/>
              </a:rPr>
              <a:t>Gain Correction for</a:t>
            </a:r>
          </a:p>
          <a:p>
            <a:pPr algn="ctr" defTabSz="4389438"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13000" b="1" dirty="0">
                <a:solidFill>
                  <a:srgbClr val="A4001D"/>
                </a:solidFill>
                <a:latin typeface="+mj-lt"/>
              </a:rPr>
              <a:t>ePix10k </a:t>
            </a: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F7BFE8A2-2D7A-9B63-6152-DD9A8DA80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9600" y="4602163"/>
            <a:ext cx="19888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389438">
              <a:spcBef>
                <a:spcPct val="50000"/>
              </a:spcBef>
              <a:defRPr/>
            </a:pPr>
            <a:r>
              <a:rPr lang="en-US" sz="6200" dirty="0">
                <a:solidFill>
                  <a:srgbClr val="A4001D"/>
                </a:solidFill>
                <a:latin typeface="+mj-lt"/>
              </a:rPr>
              <a:t>Joseph </a:t>
            </a:r>
            <a:r>
              <a:rPr lang="en-US" sz="6200" dirty="0" err="1">
                <a:solidFill>
                  <a:srgbClr val="A4001D"/>
                </a:solidFill>
                <a:latin typeface="+mj-lt"/>
              </a:rPr>
              <a:t>Pon</a:t>
            </a:r>
            <a:endParaRPr lang="en-US" sz="6200" dirty="0">
              <a:solidFill>
                <a:srgbClr val="A4001D"/>
              </a:solidFill>
              <a:latin typeface="+mj-lt"/>
            </a:endParaRPr>
          </a:p>
        </p:txBody>
      </p:sp>
      <p:sp>
        <p:nvSpPr>
          <p:cNvPr id="2063" name="Text Box 22">
            <a:extLst>
              <a:ext uri="{FF2B5EF4-FFF2-40B4-BE49-F238E27FC236}">
                <a16:creationId xmlns:a16="http://schemas.microsoft.com/office/drawing/2014/main" id="{C7EB0AF4-8901-D961-69C6-C6EF9D58E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00"/>
            <a:ext cx="5105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600" b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064" name="Text Box 23">
            <a:extLst>
              <a:ext uri="{FF2B5EF4-FFF2-40B4-BE49-F238E27FC236}">
                <a16:creationId xmlns:a16="http://schemas.microsoft.com/office/drawing/2014/main" id="{B823F75D-F0AF-AEC9-C07D-D50E656CE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0" y="18516600"/>
            <a:ext cx="5105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600" b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065" name="Text Box 24">
            <a:extLst>
              <a:ext uri="{FF2B5EF4-FFF2-40B4-BE49-F238E27FC236}">
                <a16:creationId xmlns:a16="http://schemas.microsoft.com/office/drawing/2014/main" id="{2A6E38D2-A3BC-3262-1B2D-9DBF91A0A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5800" y="27279600"/>
            <a:ext cx="6324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600" b="1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pic>
        <p:nvPicPr>
          <p:cNvPr id="2066" name="Picture 19" descr="red_logo_forlandscape.png">
            <a:extLst>
              <a:ext uri="{FF2B5EF4-FFF2-40B4-BE49-F238E27FC236}">
                <a16:creationId xmlns:a16="http://schemas.microsoft.com/office/drawing/2014/main" id="{F36DDF1C-AE00-E32C-63DB-5345F9C4D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8558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0D6C4-B75A-56AE-751D-820465C6457D}"/>
              </a:ext>
            </a:extLst>
          </p:cNvPr>
          <p:cNvSpPr txBox="1"/>
          <p:nvPr/>
        </p:nvSpPr>
        <p:spPr>
          <a:xfrm>
            <a:off x="1461711" y="8840212"/>
            <a:ext cx="90538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ePix10k: a large area </a:t>
            </a:r>
          </a:p>
          <a:p>
            <a:r>
              <a:rPr lang="en-US" dirty="0"/>
              <a:t>detector developed for X-ray</a:t>
            </a:r>
          </a:p>
          <a:p>
            <a:r>
              <a:rPr lang="en-US" dirty="0"/>
              <a:t>free electron laser</a:t>
            </a:r>
          </a:p>
          <a:p>
            <a:r>
              <a:rPr lang="en-US" dirty="0"/>
              <a:t>applications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68B48-137F-A73A-25E0-F0ECF047B666}"/>
              </a:ext>
            </a:extLst>
          </p:cNvPr>
          <p:cNvSpPr txBox="1"/>
          <p:nvPr/>
        </p:nvSpPr>
        <p:spPr>
          <a:xfrm>
            <a:off x="1470991" y="12761843"/>
            <a:ext cx="69637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Purpose: analyze the</a:t>
            </a:r>
          </a:p>
          <a:p>
            <a:r>
              <a:rPr lang="en-US" dirty="0"/>
              <a:t>linearity and overall </a:t>
            </a:r>
          </a:p>
          <a:p>
            <a:r>
              <a:rPr lang="en-US" dirty="0"/>
              <a:t>detector performance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53E4B1-0A21-90F8-9C75-5BCFDE111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034000"/>
            <a:ext cx="7772400" cy="5829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18AD0B-9153-93A8-3176-C9A014D48078}"/>
              </a:ext>
            </a:extLst>
          </p:cNvPr>
          <p:cNvSpPr txBox="1"/>
          <p:nvPr/>
        </p:nvSpPr>
        <p:spPr>
          <a:xfrm>
            <a:off x="1143000" y="23909446"/>
            <a:ext cx="946079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Operating the laser in XCS</a:t>
            </a:r>
          </a:p>
          <a:p>
            <a:endParaRPr lang="en-US" dirty="0"/>
          </a:p>
          <a:p>
            <a:r>
              <a:rPr lang="en-US" dirty="0"/>
              <a:t>For this experiment we are </a:t>
            </a:r>
          </a:p>
          <a:p>
            <a:r>
              <a:rPr lang="en-US" dirty="0"/>
              <a:t>using the detector to analyze</a:t>
            </a:r>
          </a:p>
          <a:p>
            <a:r>
              <a:rPr lang="en-US" dirty="0"/>
              <a:t>the X-ray diffuse scattering</a:t>
            </a:r>
          </a:p>
          <a:p>
            <a:r>
              <a:rPr lang="en-US" dirty="0"/>
              <a:t>from a recirculating thin</a:t>
            </a:r>
          </a:p>
          <a:p>
            <a:r>
              <a:rPr lang="en-US" dirty="0"/>
              <a:t>water jet.</a:t>
            </a:r>
          </a:p>
          <a:p>
            <a:endParaRPr lang="en-US" dirty="0"/>
          </a:p>
          <a:p>
            <a:r>
              <a:rPr lang="en-US" dirty="0"/>
              <a:t>water jet: the control variable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58CBBB-6066-75D5-0F32-55093A199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706" y="7620000"/>
            <a:ext cx="5553750" cy="52760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C6D2AD-201A-C55B-6503-7B7FCA4EF2BE}"/>
              </a:ext>
            </a:extLst>
          </p:cNvPr>
          <p:cNvSpPr txBox="1"/>
          <p:nvPr/>
        </p:nvSpPr>
        <p:spPr>
          <a:xfrm>
            <a:off x="12067105" y="12900125"/>
            <a:ext cx="87429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gain mode we </a:t>
            </a:r>
          </a:p>
          <a:p>
            <a:r>
              <a:rPr lang="en-US" dirty="0"/>
              <a:t>obtained ten’s of thousands</a:t>
            </a:r>
          </a:p>
          <a:p>
            <a:r>
              <a:rPr lang="en-US" dirty="0"/>
              <a:t>of shots, and binned the</a:t>
            </a:r>
          </a:p>
          <a:p>
            <a:r>
              <a:rPr lang="en-US" dirty="0"/>
              <a:t>data based on the intensity</a:t>
            </a:r>
          </a:p>
          <a:p>
            <a:r>
              <a:rPr lang="en-US" dirty="0"/>
              <a:t>level of the laser.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2387CD-F3F2-DF4A-0C60-297304639FF2}"/>
              </a:ext>
            </a:extLst>
          </p:cNvPr>
          <p:cNvSpPr txBox="1"/>
          <p:nvPr/>
        </p:nvSpPr>
        <p:spPr>
          <a:xfrm>
            <a:off x="12121319" y="26792743"/>
            <a:ext cx="914263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Linearity of medium gain</a:t>
            </a:r>
          </a:p>
          <a:p>
            <a:r>
              <a:rPr lang="en-US" dirty="0"/>
              <a:t>begins to drop at higher </a:t>
            </a:r>
          </a:p>
          <a:p>
            <a:r>
              <a:rPr lang="en-US" dirty="0"/>
              <a:t>intensity levels. In theory,</a:t>
            </a:r>
          </a:p>
          <a:p>
            <a:r>
              <a:rPr lang="en-US" dirty="0"/>
              <a:t>it should be a straight line</a:t>
            </a:r>
          </a:p>
          <a:p>
            <a:r>
              <a:rPr lang="en-US" dirty="0"/>
              <a:t>up to the point of saturation.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D0E7301-B185-CFFD-1F22-BECE6200B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218" y="16898977"/>
            <a:ext cx="5796742" cy="99275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EBFE6A-A649-464E-347A-4E984E8C10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3" b="56855"/>
          <a:stretch/>
        </p:blipFill>
        <p:spPr>
          <a:xfrm>
            <a:off x="23016814" y="7604811"/>
            <a:ext cx="7524170" cy="50443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D88F72-A5A7-779D-9C4F-E1F22CBBB7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4" r="15458"/>
          <a:stretch/>
        </p:blipFill>
        <p:spPr>
          <a:xfrm>
            <a:off x="22969918" y="12507346"/>
            <a:ext cx="7617961" cy="51063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F2F7002-AAFA-C8F6-ABE9-17BF91B270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359" y="20416561"/>
            <a:ext cx="6590344" cy="431159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1F3F146-D2FF-43B8-B0DB-DAD39C213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00" y="8038646"/>
            <a:ext cx="4563151" cy="40397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8D4976C-2093-F028-30B4-C774F3EB3C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271" y="8038647"/>
            <a:ext cx="4347151" cy="396357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6AD87CD-804E-2A9F-992D-52BAA96F2281}"/>
              </a:ext>
            </a:extLst>
          </p:cNvPr>
          <p:cNvSpPr txBox="1"/>
          <p:nvPr/>
        </p:nvSpPr>
        <p:spPr>
          <a:xfrm>
            <a:off x="34018000" y="12187536"/>
            <a:ext cx="327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Average Pedestal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F316E8-54E0-8522-4783-9EFFFF6DE2C8}"/>
              </a:ext>
            </a:extLst>
          </p:cNvPr>
          <p:cNvSpPr txBox="1"/>
          <p:nvPr/>
        </p:nvSpPr>
        <p:spPr>
          <a:xfrm>
            <a:off x="38667950" y="12190293"/>
            <a:ext cx="31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Standard Deviation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59C9D7-ABBE-58BE-1ABE-B0172F0C3094}"/>
              </a:ext>
            </a:extLst>
          </p:cNvPr>
          <p:cNvSpPr txBox="1"/>
          <p:nvPr/>
        </p:nvSpPr>
        <p:spPr>
          <a:xfrm>
            <a:off x="33375600" y="12798380"/>
            <a:ext cx="93137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Pedestal is taken from</a:t>
            </a:r>
          </a:p>
          <a:p>
            <a:r>
              <a:rPr lang="en-US" dirty="0"/>
              <a:t>Unexposed shots and used to</a:t>
            </a:r>
          </a:p>
          <a:p>
            <a:r>
              <a:rPr lang="en-US" dirty="0"/>
              <a:t>zero out the detector</a:t>
            </a:r>
          </a:p>
          <a:p>
            <a:r>
              <a:rPr lang="en-US" dirty="0"/>
              <a:t>readings. The standard</a:t>
            </a:r>
          </a:p>
          <a:p>
            <a:r>
              <a:rPr lang="en-US" dirty="0"/>
              <a:t>deviation can show us the</a:t>
            </a:r>
          </a:p>
          <a:p>
            <a:r>
              <a:rPr lang="en-US" dirty="0"/>
              <a:t>imprecision of the detector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E2C813-070C-AFCC-AF65-B386BEE3D10B}"/>
              </a:ext>
            </a:extLst>
          </p:cNvPr>
          <p:cNvSpPr txBox="1"/>
          <p:nvPr/>
        </p:nvSpPr>
        <p:spPr>
          <a:xfrm>
            <a:off x="22631400" y="18108237"/>
            <a:ext cx="93330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polynomial equations to</a:t>
            </a:r>
          </a:p>
          <a:p>
            <a:r>
              <a:rPr lang="en-US" dirty="0"/>
              <a:t>create an algorithm in order</a:t>
            </a:r>
          </a:p>
          <a:p>
            <a:r>
              <a:rPr lang="en-US" dirty="0"/>
              <a:t>to straighten out the plot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47AC2B7-30C8-5011-3282-4D4B4AFC00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184" y="24403118"/>
            <a:ext cx="6658831" cy="4311593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4AD8206-574B-F908-2E51-D4CC3DC7C8C8}"/>
              </a:ext>
            </a:extLst>
          </p:cNvPr>
          <p:cNvSpPr txBox="1"/>
          <p:nvPr/>
        </p:nvSpPr>
        <p:spPr>
          <a:xfrm>
            <a:off x="26060531" y="17322695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 gain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5AB229-946F-7657-A122-B3C254321907}"/>
              </a:ext>
            </a:extLst>
          </p:cNvPr>
          <p:cNvSpPr txBox="1"/>
          <p:nvPr/>
        </p:nvSpPr>
        <p:spPr>
          <a:xfrm>
            <a:off x="25325163" y="28483878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Medium gain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CD0619-2E49-298E-83B2-F7CC634198DD}"/>
              </a:ext>
            </a:extLst>
          </p:cNvPr>
          <p:cNvSpPr txBox="1"/>
          <p:nvPr/>
        </p:nvSpPr>
        <p:spPr>
          <a:xfrm>
            <a:off x="22711750" y="29123551"/>
            <a:ext cx="8805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medium gain produces </a:t>
            </a:r>
          </a:p>
          <a:p>
            <a:r>
              <a:rPr lang="en-US" dirty="0"/>
              <a:t>less data for the correction</a:t>
            </a:r>
          </a:p>
          <a:p>
            <a:r>
              <a:rPr lang="en-US" dirty="0"/>
              <a:t>due to saturation.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A80393-C275-4CE8-D424-ABF5AE9D8A70}"/>
              </a:ext>
            </a:extLst>
          </p:cNvPr>
          <p:cNvSpPr txBox="1"/>
          <p:nvPr/>
        </p:nvSpPr>
        <p:spPr>
          <a:xfrm>
            <a:off x="33375600" y="19471390"/>
            <a:ext cx="89450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ePix10k detector has a</a:t>
            </a:r>
          </a:p>
          <a:p>
            <a:r>
              <a:rPr lang="en-US" dirty="0"/>
              <a:t>depth of 14 bits, but due to </a:t>
            </a:r>
          </a:p>
          <a:p>
            <a:r>
              <a:rPr lang="en-US" dirty="0"/>
              <a:t>saturation and the pedestal,</a:t>
            </a:r>
          </a:p>
          <a:p>
            <a:r>
              <a:rPr lang="en-US" dirty="0"/>
              <a:t>the detector cannot utilize </a:t>
            </a:r>
          </a:p>
          <a:p>
            <a:r>
              <a:rPr lang="en-US" dirty="0"/>
              <a:t>the full 14 bit range.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6B1D0F-3276-D42F-F6DD-2275BE911E7A}"/>
              </a:ext>
            </a:extLst>
          </p:cNvPr>
          <p:cNvSpPr txBox="1"/>
          <p:nvPr/>
        </p:nvSpPr>
        <p:spPr>
          <a:xfrm>
            <a:off x="33375600" y="23343152"/>
            <a:ext cx="91714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inconsistencies of the</a:t>
            </a:r>
          </a:p>
          <a:p>
            <a:r>
              <a:rPr lang="en-US" dirty="0"/>
              <a:t>detector can ruin future</a:t>
            </a:r>
          </a:p>
          <a:p>
            <a:r>
              <a:rPr lang="en-US" dirty="0"/>
              <a:t>experiments if not taken into</a:t>
            </a:r>
          </a:p>
          <a:p>
            <a:r>
              <a:rPr lang="en-US" dirty="0"/>
              <a:t>account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61A44F-DDE8-4A82-4930-AEA46B95AD31}"/>
              </a:ext>
            </a:extLst>
          </p:cNvPr>
          <p:cNvSpPr txBox="1"/>
          <p:nvPr/>
        </p:nvSpPr>
        <p:spPr>
          <a:xfrm>
            <a:off x="33604200" y="28392756"/>
            <a:ext cx="45568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LCLS program</a:t>
            </a:r>
          </a:p>
          <a:p>
            <a:endParaRPr lang="en-US" dirty="0"/>
          </a:p>
          <a:p>
            <a:r>
              <a:rPr lang="en-US" dirty="0"/>
              <a:t>Tim van </a:t>
            </a:r>
            <a:r>
              <a:rPr lang="en-US" dirty="0" err="1"/>
              <a:t>Driel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2F16AE426984E8C1ABC6A2E0139D5" ma:contentTypeVersion="6" ma:contentTypeDescription="Create a new document." ma:contentTypeScope="" ma:versionID="e9cfba8530e6c82cc46d46930e91dd10">
  <xsd:schema xmlns:xsd="http://www.w3.org/2001/XMLSchema" xmlns:xs="http://www.w3.org/2001/XMLSchema" xmlns:p="http://schemas.microsoft.com/office/2006/metadata/properties" xmlns:ns2="76de5eff-e736-4470-b8e1-4f3b654099a1" xmlns:ns3="0fb5b7a4-dc44-4267-a0e1-0e3ba313a29b" targetNamespace="http://schemas.microsoft.com/office/2006/metadata/properties" ma:root="true" ma:fieldsID="bd45562025f7eb377688e36ba8fae538" ns2:_="" ns3:_="">
    <xsd:import namespace="76de5eff-e736-4470-b8e1-4f3b654099a1"/>
    <xsd:import namespace="0fb5b7a4-dc44-4267-a0e1-0e3ba313a29b"/>
    <xsd:element name="properties">
      <xsd:complexType>
        <xsd:sequence>
          <xsd:element name="documentManagement">
            <xsd:complexType>
              <xsd:all>
                <xsd:element ref="ns2:Date"/>
                <xsd:element ref="ns2:Public_x003f_" minOccurs="0"/>
                <xsd:element ref="ns2:MediaServiceMetadata" minOccurs="0"/>
                <xsd:element ref="ns2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e5eff-e736-4470-b8e1-4f3b654099a1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Date" ma:format="DateOnly" ma:internalName="Date">
      <xsd:simpleType>
        <xsd:restriction base="dms:DateTime"/>
      </xsd:simpleType>
    </xsd:element>
    <xsd:element name="Public_x003f_" ma:index="9" nillable="true" ma:displayName="Public?" ma:default="0" ma:format="Dropdown" ma:internalName="Public_x003f_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5b7a4-dc44-4267-a0e1-0e3ba313a29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_x003f_ xmlns="76de5eff-e736-4470-b8e1-4f3b654099a1">true</Public_x003f_>
    <Date xmlns="76de5eff-e736-4470-b8e1-4f3b654099a1">2022-09-01T07:00:00+00:00</Date>
  </documentManagement>
</p:properties>
</file>

<file path=customXml/itemProps1.xml><?xml version="1.0" encoding="utf-8"?>
<ds:datastoreItem xmlns:ds="http://schemas.openxmlformats.org/officeDocument/2006/customXml" ds:itemID="{08316ADD-C3D3-475A-A200-3F2536E8C53F}"/>
</file>

<file path=customXml/itemProps2.xml><?xml version="1.0" encoding="utf-8"?>
<ds:datastoreItem xmlns:ds="http://schemas.openxmlformats.org/officeDocument/2006/customXml" ds:itemID="{9440EABD-5A3D-4C84-AF0D-1220411FC74C}"/>
</file>

<file path=customXml/itemProps3.xml><?xml version="1.0" encoding="utf-8"?>
<ds:datastoreItem xmlns:ds="http://schemas.openxmlformats.org/officeDocument/2006/customXml" ds:itemID="{231558B6-F221-4E55-B88B-7038DE1DBA79}"/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231</Words>
  <Application>Microsoft Macintosh PowerPoint</Application>
  <PresentationFormat>Custom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Verdana</vt:lpstr>
      <vt:lpstr>Arial</vt:lpstr>
      <vt:lpstr>Calibri</vt:lpstr>
      <vt:lpstr>Default Design</vt:lpstr>
      <vt:lpstr>PowerPoint Presentation</vt:lpstr>
    </vt:vector>
  </TitlesOfParts>
  <Company>Stanford Linear Accelerator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 Correction for ePix10k </dc:title>
  <dc:creator>Greg Stewart</dc:creator>
  <cp:lastModifiedBy>Joey Pon</cp:lastModifiedBy>
  <cp:revision>18</cp:revision>
  <dcterms:created xsi:type="dcterms:W3CDTF">2008-10-22T22:19:04Z</dcterms:created>
  <dcterms:modified xsi:type="dcterms:W3CDTF">2022-08-29T18:57:41Z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0x010100A4D2F16AE426984E8C1ABC6A2E0139D5</vt:lpwstr>
  </property>
</Properties>
</file>