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65" r:id="rId12"/>
    <p:sldId id="264" r:id="rId13"/>
    <p:sldId id="267" r:id="rId14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67"/>
  </p:normalViewPr>
  <p:slideViewPr>
    <p:cSldViewPr>
      <p:cViewPr>
        <p:scale>
          <a:sx n="24" d="100"/>
          <a:sy n="24" d="100"/>
        </p:scale>
        <p:origin x="1464" y="18"/>
      </p:cViewPr>
      <p:guideLst>
        <p:guide orient="horz" pos="10368"/>
        <p:guide pos="1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69039-CC99-4C71-8611-3F37905C2EAC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EFF26-C9DE-43F3-9FDE-7F7B827B8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EFF26-C9DE-43F3-9FDE-7F7B827B81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0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D45F2-F5BF-437D-90C0-144E000BF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827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781E-E413-4A93-AD98-9AAFCF1CA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90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ACE81-CFE4-4C88-B3A7-9BC0F6DC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6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5DD96-AFB8-4128-A822-51888B134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78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BBDE9-A35C-4C2D-A94B-D00E60033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41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0EE3E-70BA-43EC-86F0-035FDA5A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9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C42F5-A3F1-430E-8A29-0204428DEC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76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B7BED-2F8E-4C11-BA1A-6A2B12CE6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99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C67AD-124A-46FA-A0C5-212DE5980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52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392F8-D9C8-4D89-8B99-CCB054EC1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37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9610E-3FED-469A-A8D4-A15B9AEBF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07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3"/>
            <a:ext cx="10242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>
              <a:defRPr sz="6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3"/>
            <a:ext cx="139001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>
              <a:defRPr sz="6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3"/>
            <a:ext cx="10242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>
              <a:defRPr sz="6700">
                <a:latin typeface="Arial" panose="020B0604020202020204" pitchFamily="34" charset="0"/>
              </a:defRPr>
            </a:lvl1pPr>
          </a:lstStyle>
          <a:p>
            <a:fld id="{A900F0C9-7377-401D-828E-BC6994F502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2pPr>
      <a:lvl3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3pPr>
      <a:lvl4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4pPr>
      <a:lvl5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</a:defRPr>
      </a:lvl9pPr>
    </p:titleStyle>
    <p:bodyStyle>
      <a:lvl1pPr marL="1646238" indent="-1646238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eaLnBrk="0" fontAlgn="base" hangingPunct="0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</a:defRPr>
      </a:lvl2pPr>
      <a:lvl3pPr marL="5486400" indent="-1096963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</a:defRPr>
      </a:lvl3pPr>
      <a:lvl4pPr marL="7680325" indent="-1096963" algn="l" defTabSz="4389438" rtl="0" eaLnBrk="0" fontAlgn="base" hangingPunct="0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4pPr>
      <a:lvl5pPr marL="9875838" indent="-1096963" algn="l" defTabSz="4389438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70.png"/><Relationship Id="rId26" Type="http://schemas.openxmlformats.org/officeDocument/2006/relationships/slide" Target="slide13.xml"/><Relationship Id="rId39" Type="http://schemas.openxmlformats.org/officeDocument/2006/relationships/image" Target="../media/image140.png"/><Relationship Id="rId21" Type="http://schemas.openxmlformats.org/officeDocument/2006/relationships/image" Target="../media/image80.png"/><Relationship Id="rId34" Type="http://schemas.openxmlformats.org/officeDocument/2006/relationships/image" Target="../media/image13.png"/><Relationship Id="rId7" Type="http://schemas.openxmlformats.org/officeDocument/2006/relationships/image" Target="../media/image210.png"/><Relationship Id="rId12" Type="http://schemas.openxmlformats.org/officeDocument/2006/relationships/image" Target="../media/image50.png"/><Relationship Id="rId17" Type="http://schemas.openxmlformats.org/officeDocument/2006/relationships/slide" Target="slide7.xml"/><Relationship Id="rId25" Type="http://schemas.openxmlformats.org/officeDocument/2006/relationships/image" Target="../media/image10.png"/><Relationship Id="rId33" Type="http://schemas.openxmlformats.org/officeDocument/2006/relationships/image" Target="../media/image120.png"/><Relationship Id="rId38" Type="http://schemas.openxmlformats.org/officeDocument/2006/relationships/slide" Target="slide11.xml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slide" Target="slide8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24" Type="http://schemas.openxmlformats.org/officeDocument/2006/relationships/image" Target="../media/image90.png"/><Relationship Id="rId32" Type="http://schemas.openxmlformats.org/officeDocument/2006/relationships/slide" Target="slide9.xml"/><Relationship Id="rId37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60.png"/><Relationship Id="rId23" Type="http://schemas.openxmlformats.org/officeDocument/2006/relationships/slide" Target="slide12.xml"/><Relationship Id="rId28" Type="http://schemas.openxmlformats.org/officeDocument/2006/relationships/image" Target="../media/image11.png"/><Relationship Id="rId36" Type="http://schemas.openxmlformats.org/officeDocument/2006/relationships/image" Target="../media/image130.png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4.png"/><Relationship Id="rId14" Type="http://schemas.openxmlformats.org/officeDocument/2006/relationships/slide" Target="slide6.xml"/><Relationship Id="rId22" Type="http://schemas.openxmlformats.org/officeDocument/2006/relationships/image" Target="../media/image9.png"/><Relationship Id="rId27" Type="http://schemas.openxmlformats.org/officeDocument/2006/relationships/image" Target="../media/image100.png"/><Relationship Id="rId30" Type="http://schemas.openxmlformats.org/officeDocument/2006/relationships/image" Target="../media/image110.png"/><Relationship Id="rId35" Type="http://schemas.openxmlformats.org/officeDocument/2006/relationships/slide" Target="slide10.xml"/><Relationship Id="rId8" Type="http://schemas.openxmlformats.org/officeDocument/2006/relationships/image" Target="../media/image3.jpeg"/><Relationship Id="rId3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4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380352EF-0CF8-2042-85DA-B2390DD465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5740269"/>
                  </p:ext>
                </p:extLst>
              </p:nvPr>
            </p:nvGraphicFramePr>
            <p:xfrm>
              <a:off x="655320" y="24231600"/>
              <a:ext cx="9784080" cy="7338060"/>
            </p:xfrm>
            <a:graphic>
              <a:graphicData uri="http://schemas.microsoft.com/office/powerpoint/2016/slidezoom">
                <pslz:sldZm>
                  <pslz:sldZmObj sldId="259" cId="1340514850">
                    <pslz:zmPr id="{A8564B33-725E-1547-BD2D-21FC6458E6FE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4080" cy="73380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80352EF-0CF8-2042-85DA-B2390DD465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320" y="24231600"/>
                <a:ext cx="9784080" cy="733806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BDEFCCBA-93AD-904D-9111-D838230A93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541209"/>
                  </p:ext>
                </p:extLst>
              </p:nvPr>
            </p:nvGraphicFramePr>
            <p:xfrm>
              <a:off x="655320" y="14859000"/>
              <a:ext cx="9784080" cy="7338060"/>
            </p:xfrm>
            <a:graphic>
              <a:graphicData uri="http://schemas.microsoft.com/office/powerpoint/2016/slidezoom">
                <pslz:sldZm>
                  <pslz:sldZmObj sldId="258" cId="2549561366">
                    <pslz:zmPr id="{0B407029-513F-0342-BEF9-A606ECBF9B28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4080" cy="73380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DEFCCBA-93AD-904D-9111-D838230A93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320" y="14859000"/>
                <a:ext cx="9784080" cy="733806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2050" name="Picture 18" descr="white_banner_landscape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381000"/>
            <a:ext cx="43891200" cy="434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9436758" y="40988"/>
            <a:ext cx="2157664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389438">
              <a:spcBef>
                <a:spcPts val="6480"/>
              </a:spcBef>
              <a:defRPr/>
            </a:pPr>
            <a:r>
              <a:rPr lang="en-US" sz="8800" b="1" dirty="0">
                <a:solidFill>
                  <a:srgbClr val="A4001D"/>
                </a:solidFill>
                <a:latin typeface="+mj-lt"/>
              </a:rPr>
              <a:t>Data Analysis of Soot Inception Using X-Ray Scattering Techniques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11125200" y="2949163"/>
            <a:ext cx="198882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389438">
              <a:spcBef>
                <a:spcPct val="50000"/>
              </a:spcBef>
              <a:defRPr/>
            </a:pPr>
            <a:r>
              <a:rPr lang="en-US" sz="6200" dirty="0">
                <a:solidFill>
                  <a:srgbClr val="A4001D"/>
                </a:solidFill>
                <a:latin typeface="+mj-lt"/>
              </a:rPr>
              <a:t>Jonathan Silberstein</a:t>
            </a:r>
          </a:p>
        </p:txBody>
      </p:sp>
      <p:pic>
        <p:nvPicPr>
          <p:cNvPr id="2066" name="Picture 19" descr="red_logo_forlandscap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65" y="1380898"/>
            <a:ext cx="85582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4"/>
          <p:cNvSpPr>
            <a:spLocks noChangeArrowheads="1"/>
          </p:cNvSpPr>
          <p:nvPr/>
        </p:nvSpPr>
        <p:spPr bwMode="auto">
          <a:xfrm>
            <a:off x="457200" y="14252576"/>
            <a:ext cx="10058400" cy="8759824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3" name="AutoShape 7"/>
          <p:cNvSpPr>
            <a:spLocks noChangeArrowheads="1"/>
          </p:cNvSpPr>
          <p:nvPr/>
        </p:nvSpPr>
        <p:spPr bwMode="auto">
          <a:xfrm>
            <a:off x="11125200" y="5112783"/>
            <a:ext cx="10210800" cy="27151565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4" name="AutoShape 8"/>
          <p:cNvSpPr>
            <a:spLocks noChangeArrowheads="1"/>
          </p:cNvSpPr>
          <p:nvPr/>
        </p:nvSpPr>
        <p:spPr bwMode="auto">
          <a:xfrm>
            <a:off x="21793200" y="5112784"/>
            <a:ext cx="10210800" cy="26967416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5" name="AutoShape 9"/>
          <p:cNvSpPr>
            <a:spLocks noChangeArrowheads="1"/>
          </p:cNvSpPr>
          <p:nvPr/>
        </p:nvSpPr>
        <p:spPr bwMode="auto">
          <a:xfrm>
            <a:off x="32674560" y="5112784"/>
            <a:ext cx="10546080" cy="8603216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6" name="AutoShape 10"/>
          <p:cNvSpPr>
            <a:spLocks noChangeArrowheads="1"/>
          </p:cNvSpPr>
          <p:nvPr/>
        </p:nvSpPr>
        <p:spPr bwMode="auto">
          <a:xfrm>
            <a:off x="32652789" y="14401800"/>
            <a:ext cx="10607040" cy="9144000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7" name="AutoShape 11"/>
          <p:cNvSpPr>
            <a:spLocks noChangeArrowheads="1"/>
          </p:cNvSpPr>
          <p:nvPr/>
        </p:nvSpPr>
        <p:spPr bwMode="auto">
          <a:xfrm>
            <a:off x="32613600" y="24231600"/>
            <a:ext cx="10607040" cy="7848600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457200" y="23545800"/>
            <a:ext cx="10058400" cy="8761412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52" name="AutoShape 6"/>
          <p:cNvSpPr>
            <a:spLocks noChangeArrowheads="1"/>
          </p:cNvSpPr>
          <p:nvPr/>
        </p:nvSpPr>
        <p:spPr bwMode="auto">
          <a:xfrm>
            <a:off x="457200" y="5107284"/>
            <a:ext cx="10058400" cy="8532515"/>
          </a:xfrm>
          <a:prstGeom prst="roundRect">
            <a:avLst>
              <a:gd name="adj" fmla="val 175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86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BCD0D8-ABA5-6C40-B73A-6DF49850A122}"/>
              </a:ext>
            </a:extLst>
          </p:cNvPr>
          <p:cNvSpPr/>
          <p:nvPr/>
        </p:nvSpPr>
        <p:spPr>
          <a:xfrm>
            <a:off x="29651396" y="7022175"/>
            <a:ext cx="103828" cy="98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C7CC4E5-2AC8-164B-8859-B9D5D1710770}"/>
              </a:ext>
            </a:extLst>
          </p:cNvPr>
          <p:cNvSpPr/>
          <p:nvPr/>
        </p:nvSpPr>
        <p:spPr>
          <a:xfrm>
            <a:off x="29610198" y="7127668"/>
            <a:ext cx="45719" cy="1051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24635FAC-2F9A-E244-BC2C-5FF372B264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385056"/>
                  </p:ext>
                </p:extLst>
              </p:nvPr>
            </p:nvGraphicFramePr>
            <p:xfrm>
              <a:off x="11201400" y="5416609"/>
              <a:ext cx="10058400" cy="7543800"/>
            </p:xfrm>
            <a:graphic>
              <a:graphicData uri="http://schemas.microsoft.com/office/powerpoint/2016/slidezoom">
                <pslz:sldZm>
                  <pslz:sldZmObj sldId="260" cId="1956255856">
                    <pslz:zmPr id="{4973582A-0454-9B46-B52B-5B7133395AE8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58400" cy="7543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4635FAC-2F9A-E244-BC2C-5FF372B264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01400" y="5416609"/>
                <a:ext cx="10058400" cy="7543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Slide Zoom 37">
                <a:extLst>
                  <a:ext uri="{FF2B5EF4-FFF2-40B4-BE49-F238E27FC236}">
                    <a16:creationId xmlns:a16="http://schemas.microsoft.com/office/drawing/2014/main" id="{FAD0CF5E-A690-D54B-B3DF-B334359073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1922816"/>
                  </p:ext>
                </p:extLst>
              </p:nvPr>
            </p:nvGraphicFramePr>
            <p:xfrm>
              <a:off x="11201400" y="14401800"/>
              <a:ext cx="10058400" cy="7543800"/>
            </p:xfrm>
            <a:graphic>
              <a:graphicData uri="http://schemas.microsoft.com/office/powerpoint/2016/slidezoom">
                <pslz:sldZm>
                  <pslz:sldZmObj sldId="261" cId="1857844192">
                    <pslz:zmPr id="{61F6968A-C621-204F-BA39-31836FEB19D2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58400" cy="7543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Slide Zoom 3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AD0CF5E-A690-D54B-B3DF-B334359073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01400" y="14401800"/>
                <a:ext cx="10058400" cy="7543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7" name="Slide Zoom 66">
                <a:extLst>
                  <a:ext uri="{FF2B5EF4-FFF2-40B4-BE49-F238E27FC236}">
                    <a16:creationId xmlns:a16="http://schemas.microsoft.com/office/drawing/2014/main" id="{BC702654-2990-834B-A21C-1E89146FEE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9206693"/>
                  </p:ext>
                </p:extLst>
              </p:nvPr>
            </p:nvGraphicFramePr>
            <p:xfrm>
              <a:off x="11201400" y="22996705"/>
              <a:ext cx="10058400" cy="7543800"/>
            </p:xfrm>
            <a:graphic>
              <a:graphicData uri="http://schemas.microsoft.com/office/powerpoint/2016/slidezoom">
                <pslz:sldZm>
                  <pslz:sldZmObj sldId="262" cId="468316014">
                    <pslz:zmPr id="{762D9007-7EEB-FF41-B214-79B75A67AFC0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58400" cy="7543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7" name="Slide Zoom 6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BC702654-2990-834B-A21C-1E89146FE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01400" y="22996705"/>
                <a:ext cx="10058400" cy="7543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3" name="Slide Zoom 72">
                <a:extLst>
                  <a:ext uri="{FF2B5EF4-FFF2-40B4-BE49-F238E27FC236}">
                    <a16:creationId xmlns:a16="http://schemas.microsoft.com/office/drawing/2014/main" id="{9D9BCFB2-9570-354D-A5D1-C752E7B3DFB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1827047"/>
                  </p:ext>
                </p:extLst>
              </p:nvPr>
            </p:nvGraphicFramePr>
            <p:xfrm>
              <a:off x="22073616" y="5568696"/>
              <a:ext cx="9784080" cy="7338060"/>
            </p:xfrm>
            <a:graphic>
              <a:graphicData uri="http://schemas.microsoft.com/office/powerpoint/2016/slidezoom">
                <pslz:sldZm>
                  <pslz:sldZmObj sldId="263" cId="2322488653">
                    <pslz:zmPr id="{34146A15-D5D2-6D47-A405-BC836586A308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4080" cy="73380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3" name="Slide Zoom 7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D9BCFB2-9570-354D-A5D1-C752E7B3DF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73616" y="5568696"/>
                <a:ext cx="9784080" cy="733806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Slide Zoom 74">
                <a:extLst>
                  <a:ext uri="{FF2B5EF4-FFF2-40B4-BE49-F238E27FC236}">
                    <a16:creationId xmlns:a16="http://schemas.microsoft.com/office/drawing/2014/main" id="{E294C6C8-A008-3947-A34F-C14600FC31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2960468"/>
                  </p:ext>
                </p:extLst>
              </p:nvPr>
            </p:nvGraphicFramePr>
            <p:xfrm>
              <a:off x="33162240" y="14653260"/>
              <a:ext cx="10058400" cy="7543800"/>
            </p:xfrm>
            <a:graphic>
              <a:graphicData uri="http://schemas.microsoft.com/office/powerpoint/2016/slidezoom">
                <pslz:sldZm>
                  <pslz:sldZmObj sldId="264" cId="1826007138">
                    <pslz:zmPr id="{43C84282-4D06-8042-B66B-5E1650DCDE0D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58400" cy="7543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Slide Zoom 7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294C6C8-A008-3947-A34F-C14600FC31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162240" y="14653260"/>
                <a:ext cx="10058400" cy="7543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Slide Zoom 76">
                <a:extLst>
                  <a:ext uri="{FF2B5EF4-FFF2-40B4-BE49-F238E27FC236}">
                    <a16:creationId xmlns:a16="http://schemas.microsoft.com/office/drawing/2014/main" id="{148A594E-F991-8D4C-A31C-5D24881F82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0757446"/>
                  </p:ext>
                </p:extLst>
              </p:nvPr>
            </p:nvGraphicFramePr>
            <p:xfrm>
              <a:off x="32766000" y="24536400"/>
              <a:ext cx="10058400" cy="7543800"/>
            </p:xfrm>
            <a:graphic>
              <a:graphicData uri="http://schemas.microsoft.com/office/powerpoint/2016/slidezoom">
                <pslz:sldZm>
                  <pslz:sldZmObj sldId="267" cId="4197884674">
                    <pslz:zmPr id="{7AF2862B-23A4-4E4B-82D9-B71B4811C035}" returnToParent="0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058400" cy="75438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Slide Zoom 76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148A594E-F991-8D4C-A31C-5D24881F82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766000" y="24536400"/>
                <a:ext cx="10058400" cy="75438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Slide Zoom 78">
                <a:extLst>
                  <a:ext uri="{FF2B5EF4-FFF2-40B4-BE49-F238E27FC236}">
                    <a16:creationId xmlns:a16="http://schemas.microsoft.com/office/drawing/2014/main" id="{7021E901-28AA-3A45-97F4-237C81A9F6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6400082"/>
                  </p:ext>
                </p:extLst>
              </p:nvPr>
            </p:nvGraphicFramePr>
            <p:xfrm>
              <a:off x="655320" y="5539740"/>
              <a:ext cx="9784080" cy="7338060"/>
            </p:xfrm>
            <a:graphic>
              <a:graphicData uri="http://schemas.microsoft.com/office/powerpoint/2016/slidezoom">
                <pslz:sldZm>
                  <pslz:sldZmObj sldId="257" cId="2694765176">
                    <pslz:zmPr id="{539DD5CC-7EC2-0240-A51C-943C2EC44D08}" returnToParent="0" transitionDur="100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4080" cy="73380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Slide Zoom 78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7021E901-28AA-3A45-97F4-237C81A9F6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5320" y="5539740"/>
                <a:ext cx="9784080" cy="733806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1" name="Slide Zoom 80">
                <a:extLst>
                  <a:ext uri="{FF2B5EF4-FFF2-40B4-BE49-F238E27FC236}">
                    <a16:creationId xmlns:a16="http://schemas.microsoft.com/office/drawing/2014/main" id="{3E5E99FD-0AAC-6945-8AE9-F2D57665B9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5223333"/>
                  </p:ext>
                </p:extLst>
              </p:nvPr>
            </p:nvGraphicFramePr>
            <p:xfrm>
              <a:off x="22073616" y="14135354"/>
              <a:ext cx="9784080" cy="7338060"/>
            </p:xfrm>
            <a:graphic>
              <a:graphicData uri="http://schemas.microsoft.com/office/powerpoint/2016/slidezoom">
                <pslz:sldZm>
                  <pslz:sldZmObj sldId="268" cId="1045940695">
                    <pslz:zmPr id="{0CA957B6-5EDB-F240-9F31-882D9E0112E6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4080" cy="73380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1" name="Slide Zoom 80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E5E99FD-0AAC-6945-8AE9-F2D57665B9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073616" y="14135354"/>
                <a:ext cx="9784080" cy="733806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D5FF124-EB4E-D04C-84B1-E333B086C0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3583137"/>
                  </p:ext>
                </p:extLst>
              </p:nvPr>
            </p:nvGraphicFramePr>
            <p:xfrm>
              <a:off x="21945600" y="23097289"/>
              <a:ext cx="9790175" cy="7342631"/>
            </p:xfrm>
            <a:graphic>
              <a:graphicData uri="http://schemas.microsoft.com/office/powerpoint/2016/slidezoom">
                <pslz:sldZm>
                  <pslz:sldZmObj sldId="269" cId="871075524">
                    <pslz:zmPr id="{92A92D6A-3B09-D746-A934-82E00DB95BE5}" returnToParent="0" transitionDur="100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90175" cy="734263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D5FF124-EB4E-D04C-84B1-E333B086C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1945600" y="23097289"/>
                <a:ext cx="9790175" cy="734263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A47E6C4D-BC6D-3543-AABC-4286468214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9474683"/>
                  </p:ext>
                </p:extLst>
              </p:nvPr>
            </p:nvGraphicFramePr>
            <p:xfrm>
              <a:off x="33034225" y="5407024"/>
              <a:ext cx="9790175" cy="7342631"/>
            </p:xfrm>
            <a:graphic>
              <a:graphicData uri="http://schemas.microsoft.com/office/powerpoint/2016/slidezoom">
                <pslz:sldZm>
                  <pslz:sldZmObj sldId="265" cId="2276872360">
                    <pslz:zmPr id="{20FA30D1-DBB0-8A4A-B0C4-25058841A1EF}" returnToParent="0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90175" cy="73426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A47E6C4D-BC6D-3543-AABC-4286468214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034225" y="5407024"/>
                <a:ext cx="9790175" cy="73426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2" action="ppaction://hlinksldjump"/>
            <a:extLst>
              <a:ext uri="{FF2B5EF4-FFF2-40B4-BE49-F238E27FC236}">
                <a16:creationId xmlns:a16="http://schemas.microsoft.com/office/drawing/2014/main" id="{68D78271-0EC8-9646-8CEA-66D523AF490D}"/>
              </a:ext>
            </a:extLst>
          </p:cNvPr>
          <p:cNvSpPr/>
          <p:nvPr/>
        </p:nvSpPr>
        <p:spPr bwMode="auto">
          <a:xfrm flipH="1">
            <a:off x="990600" y="1007889"/>
            <a:ext cx="41605199" cy="32003999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12" descr="Autocorrelation for run 400 (acetylene, HAB = 15mm)">
            <a:extLst>
              <a:ext uri="{FF2B5EF4-FFF2-40B4-BE49-F238E27FC236}">
                <a16:creationId xmlns:a16="http://schemas.microsoft.com/office/drawing/2014/main" id="{AD0C3F52-9A04-4BE1-BAB3-799CD6EC9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21" t="51971" r="52200" b="27727"/>
          <a:stretch/>
        </p:blipFill>
        <p:spPr>
          <a:xfrm>
            <a:off x="1295401" y="5840946"/>
            <a:ext cx="17262635" cy="121104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9B8952-185B-4325-8875-07FC929B8147}"/>
                  </a:ext>
                </a:extLst>
              </p:cNvPr>
              <p:cNvSpPr txBox="1"/>
              <p:nvPr/>
            </p:nvSpPr>
            <p:spPr>
              <a:xfrm>
                <a:off x="4800600" y="18456921"/>
                <a:ext cx="2365676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The autocorrelation function C(</a:t>
                </a:r>
                <a:r>
                  <a:rPr lang="en-US" sz="4000" dirty="0" err="1"/>
                  <a:t>q,q</a:t>
                </a:r>
                <a:r>
                  <a:rPr lang="en-US" sz="4000" dirty="0"/>
                  <a:t>’,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4000" dirty="0"/>
                  <a:t>) of </a:t>
                </a:r>
              </a:p>
              <a:p>
                <a:r>
                  <a:rPr lang="en-US" sz="4000" dirty="0"/>
                  <a:t>soot particles in an acetylene flame</a:t>
                </a:r>
              </a:p>
              <a:p>
                <a:r>
                  <a:rPr lang="en-US" sz="4000" dirty="0"/>
                  <a:t> (above) and ethylene flame (below)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9B8952-185B-4325-8875-07FC929B8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8456921"/>
                <a:ext cx="23656764" cy="1938992"/>
              </a:xfrm>
              <a:prstGeom prst="rect">
                <a:avLst/>
              </a:prstGeom>
              <a:blipFill>
                <a:blip r:embed="rId4"/>
                <a:stretch>
                  <a:fillRect l="-928" t="-5975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78C7CF-178C-4F5F-912F-F25E99BB5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0" t="64074" r="51517" b="13704"/>
          <a:stretch/>
        </p:blipFill>
        <p:spPr>
          <a:xfrm>
            <a:off x="722242" y="20497800"/>
            <a:ext cx="18174540" cy="1318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BA12BA-BBAC-4818-86C3-401405729BB8}"/>
              </a:ext>
            </a:extLst>
          </p:cNvPr>
          <p:cNvSpPr txBox="1"/>
          <p:nvPr/>
        </p:nvSpPr>
        <p:spPr>
          <a:xfrm>
            <a:off x="2305878" y="1007889"/>
            <a:ext cx="37470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autocorrelation functions of both acetylene and ethylene flames show a </a:t>
            </a:r>
            <a:r>
              <a:rPr lang="en-US" b="1" dirty="0"/>
              <a:t>four-fold symmetry</a:t>
            </a:r>
            <a:r>
              <a:rPr lang="en-US" dirty="0"/>
              <a:t>, which may be a </a:t>
            </a:r>
            <a:r>
              <a:rPr lang="en-US" b="1" dirty="0"/>
              <a:t>product of the detector geometry</a:t>
            </a:r>
            <a:r>
              <a:rPr lang="en-US" dirty="0"/>
              <a:t>. However, while the acetylene flame displays the majority of autocorrelation signal at intermediate-high q values, ethylene displays most of its autocorrelation signal at low-intermediate q. The differing intensity of signal between the two functions indicates the Legendre expansion is different between these two cases, and the phase reconstruction will vary.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2E831D-036B-478E-BBE3-9EA6EE04A5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73" t="23135" r="30000" b="6357"/>
          <a:stretch/>
        </p:blipFill>
        <p:spPr>
          <a:xfrm>
            <a:off x="19583400" y="4950186"/>
            <a:ext cx="22618480" cy="257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7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>
            <a:hlinkClick r:id="rId3" action="ppaction://hlinksldjump"/>
            <a:extLst>
              <a:ext uri="{FF2B5EF4-FFF2-40B4-BE49-F238E27FC236}">
                <a16:creationId xmlns:a16="http://schemas.microsoft.com/office/drawing/2014/main" id="{D245681C-B7AB-EA49-A4F7-6BED3A52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Data Visualization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38FF14-87A0-B846-91F6-296DC15B0F73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2">
            <a:hlinkClick r:id="rId4" action="ppaction://hlinksldjump"/>
            <a:extLst>
              <a:ext uri="{FF2B5EF4-FFF2-40B4-BE49-F238E27FC236}">
                <a16:creationId xmlns:a16="http://schemas.microsoft.com/office/drawing/2014/main" id="{7A62AFB2-B1DC-984E-9612-0DB2EC9891A1}"/>
              </a:ext>
            </a:extLst>
          </p:cNvPr>
          <p:cNvSpPr/>
          <p:nvPr/>
        </p:nvSpPr>
        <p:spPr bwMode="auto">
          <a:xfrm flipH="1">
            <a:off x="990600" y="1007889"/>
            <a:ext cx="41605199" cy="32003999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11CF37-F5FE-4D23-BC51-D0D03675B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1732" y="9135178"/>
            <a:ext cx="22639568" cy="17726964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7D1ABEF3-290F-484F-8308-FD2F62503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731561" y="20269200"/>
            <a:ext cx="17063545" cy="1036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0D3B73-369F-408B-B8C3-7D1A2DA896B9}"/>
              </a:ext>
            </a:extLst>
          </p:cNvPr>
          <p:cNvSpPr txBox="1"/>
          <p:nvPr/>
        </p:nvSpPr>
        <p:spPr>
          <a:xfrm>
            <a:off x="2209800" y="4419600"/>
            <a:ext cx="385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visualizing basic data, we are able to better </a:t>
            </a:r>
            <a:r>
              <a:rPr lang="en-US" b="1" dirty="0"/>
              <a:t>understand how our data changes spatially and temporally </a:t>
            </a:r>
            <a:r>
              <a:rPr lang="en-US" dirty="0"/>
              <a:t>,and intuit how our experimental setup may be affecting our data. Displaying large ranges of data as functions of multiple variables allows us to better understand the big picture of </a:t>
            </a:r>
            <a:r>
              <a:rPr lang="en-US" b="1" dirty="0"/>
              <a:t>how our experimental parameters influence one another</a:t>
            </a:r>
            <a:r>
              <a:rPr lang="en-US" dirty="0"/>
              <a:t>.   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BDA9C5-87FC-422E-BB7C-88BDBB6391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42" t="60878" r="54478" b="18693"/>
          <a:stretch/>
        </p:blipFill>
        <p:spPr>
          <a:xfrm>
            <a:off x="3352800" y="7968568"/>
            <a:ext cx="12967063" cy="105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2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E820BC4E-05A1-A144-8392-998AA0D8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Future Work &amp; Conclusions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5ACB59-4868-124E-9958-BB5BE16494B9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ight Arrow 3">
            <a:hlinkClick r:id="rId3" action="ppaction://hlinksldjump"/>
          </p:cNvPr>
          <p:cNvSpPr/>
          <p:nvPr/>
        </p:nvSpPr>
        <p:spPr bwMode="auto">
          <a:xfrm flipH="1">
            <a:off x="898524" y="2985433"/>
            <a:ext cx="42535475" cy="29475767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9F2790-E2A3-4AA5-90FA-6401471B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679812"/>
              </p:ext>
            </p:extLst>
          </p:nvPr>
        </p:nvGraphicFramePr>
        <p:xfrm>
          <a:off x="7333598" y="3473916"/>
          <a:ext cx="29665326" cy="2849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8442">
                  <a:extLst>
                    <a:ext uri="{9D8B030D-6E8A-4147-A177-3AD203B41FA5}">
                      <a16:colId xmlns:a16="http://schemas.microsoft.com/office/drawing/2014/main" val="3506164192"/>
                    </a:ext>
                  </a:extLst>
                </a:gridCol>
                <a:gridCol w="9888442">
                  <a:extLst>
                    <a:ext uri="{9D8B030D-6E8A-4147-A177-3AD203B41FA5}">
                      <a16:colId xmlns:a16="http://schemas.microsoft.com/office/drawing/2014/main" val="1256974311"/>
                    </a:ext>
                  </a:extLst>
                </a:gridCol>
                <a:gridCol w="9888442">
                  <a:extLst>
                    <a:ext uri="{9D8B030D-6E8A-4147-A177-3AD203B41FA5}">
                      <a16:colId xmlns:a16="http://schemas.microsoft.com/office/drawing/2014/main" val="3394265737"/>
                    </a:ext>
                  </a:extLst>
                </a:gridCol>
              </a:tblGrid>
              <a:tr h="973584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Justification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346183"/>
                  </a:ext>
                </a:extLst>
              </a:tr>
              <a:tr h="5501883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Fall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Finish autocorrelation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Understand detailed changes in structure of soot </a:t>
                      </a:r>
                    </a:p>
                    <a:p>
                      <a:r>
                        <a:rPr lang="en-US" sz="8000" dirty="0"/>
                        <a:t>Understand soot morphology</a:t>
                      </a:r>
                    </a:p>
                    <a:p>
                      <a:endParaRPr lang="en-US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358027"/>
                  </a:ext>
                </a:extLst>
              </a:tr>
              <a:tr h="8218862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Winter 2021/Spring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Complete MFX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0" b="1" dirty="0"/>
                        <a:t>Correct for artifacts </a:t>
                      </a:r>
                      <a:r>
                        <a:rPr lang="en-US" sz="8000" dirty="0"/>
                        <a:t>in the detector geometry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8000" b="1" dirty="0"/>
                        <a:t>Streamline code </a:t>
                      </a:r>
                      <a:r>
                        <a:rPr lang="en-US" sz="8000" dirty="0"/>
                        <a:t>to run quickly for a greater number of events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9097"/>
                  </a:ext>
                </a:extLst>
              </a:tr>
              <a:tr h="4596223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Spring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Conduct second in situ XFEL flame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Generate higher quality data </a:t>
                      </a:r>
                    </a:p>
                    <a:p>
                      <a:r>
                        <a:rPr lang="en-US" sz="8000" dirty="0"/>
                        <a:t>Expand q range to </a:t>
                      </a:r>
                      <a:r>
                        <a:rPr lang="en-US" sz="8000" b="1" dirty="0"/>
                        <a:t>include </a:t>
                      </a:r>
                      <a:r>
                        <a:rPr lang="en-US" sz="8000" b="1" dirty="0" err="1"/>
                        <a:t>Gunier</a:t>
                      </a:r>
                      <a:r>
                        <a:rPr lang="en-US" sz="8000" b="1" dirty="0"/>
                        <a:t> regime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02512"/>
                  </a:ext>
                </a:extLst>
              </a:tr>
              <a:tr h="3690563">
                <a:tc>
                  <a:txBody>
                    <a:bodyPr/>
                    <a:lstStyle/>
                    <a:p>
                      <a:r>
                        <a:rPr lang="en-US" sz="8000" dirty="0">
                          <a:solidFill>
                            <a:schemeClr val="tx1"/>
                          </a:solidFill>
                        </a:rPr>
                        <a:t>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Conduct data analysis on second flame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0" dirty="0"/>
                        <a:t>Use higher quality data to determine how soot evolves</a:t>
                      </a:r>
                    </a:p>
                    <a:p>
                      <a:r>
                        <a:rPr lang="en-US" sz="8000" dirty="0"/>
                        <a:t>Publish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80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00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E820BC4E-05A1-A144-8392-998AA0D8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References &amp; Acknowledgements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5ACB59-4868-124E-9958-BB5BE16494B9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255B539-8A9A-FB43-90C9-ABF27653C51C}"/>
              </a:ext>
            </a:extLst>
          </p:cNvPr>
          <p:cNvSpPr/>
          <p:nvPr/>
        </p:nvSpPr>
        <p:spPr>
          <a:xfrm>
            <a:off x="419552" y="3886200"/>
            <a:ext cx="42062399" cy="11910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indent="-1371600">
              <a:buFont typeface="+mj-lt"/>
              <a:buAutoNum type="arabicPeriod"/>
            </a:pPr>
            <a:r>
              <a:rPr lang="en-US" sz="9600" dirty="0"/>
              <a:t>Nature Communications </a:t>
            </a:r>
            <a:r>
              <a:rPr lang="en-US" sz="9600" b="1" dirty="0"/>
              <a:t>6</a:t>
            </a:r>
            <a:r>
              <a:rPr lang="en-US" sz="9600" dirty="0"/>
              <a:t>, 6187 (2015)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9600" dirty="0"/>
              <a:t>PNAS </a:t>
            </a:r>
            <a:r>
              <a:rPr lang="en-US" sz="9600" b="1" dirty="0"/>
              <a:t>46</a:t>
            </a:r>
            <a:r>
              <a:rPr lang="en-US" sz="9600" dirty="0"/>
              <a:t>, 115 (2018) 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9600" dirty="0"/>
              <a:t> J. Phys. B: At. Mol. Opt. Phys. </a:t>
            </a:r>
            <a:r>
              <a:rPr lang="en-US" sz="9600" b="1" dirty="0"/>
              <a:t>45,</a:t>
            </a:r>
            <a:r>
              <a:rPr lang="en-US" sz="9600" dirty="0"/>
              <a:t> 22 (2012)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9600" dirty="0"/>
              <a:t>J. Thoracic Disease, </a:t>
            </a:r>
            <a:r>
              <a:rPr lang="en-US" sz="9600" b="1" dirty="0"/>
              <a:t>8</a:t>
            </a:r>
            <a:r>
              <a:rPr lang="en-US" sz="9600" dirty="0"/>
              <a:t>, 1 (2016)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9600" dirty="0"/>
              <a:t>JGR </a:t>
            </a:r>
            <a:r>
              <a:rPr lang="en-US" sz="9600" b="1" dirty="0"/>
              <a:t>118</a:t>
            </a:r>
            <a:r>
              <a:rPr lang="en-US" sz="9600" dirty="0"/>
              <a:t>, 5380 (2013)</a:t>
            </a:r>
          </a:p>
          <a:p>
            <a:pPr marL="1371600" indent="-1371600">
              <a:buFont typeface="+mj-lt"/>
              <a:buAutoNum type="arabicPeriod"/>
            </a:pPr>
            <a:r>
              <a:rPr lang="en-US" sz="9600" dirty="0"/>
              <a:t>J. Applied Crystallography </a:t>
            </a:r>
            <a:r>
              <a:rPr lang="en-US" sz="9600" b="1" dirty="0"/>
              <a:t>28</a:t>
            </a:r>
            <a:r>
              <a:rPr lang="en-US" sz="9600" dirty="0"/>
              <a:t>, 6 (1994)</a:t>
            </a:r>
          </a:p>
          <a:p>
            <a:pPr marL="1371600" indent="-1371600">
              <a:buFont typeface="+mj-lt"/>
              <a:buAutoNum type="arabicPeriod"/>
            </a:pPr>
            <a:endParaRPr lang="en-US" sz="9600" dirty="0"/>
          </a:p>
          <a:p>
            <a:pPr marL="1371600" indent="-1371600">
              <a:buFont typeface="+mj-lt"/>
              <a:buAutoNum type="arabicPeriod"/>
            </a:pPr>
            <a:endParaRPr lang="en-US" sz="9600" dirty="0"/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 bwMode="auto">
          <a:xfrm flipH="1">
            <a:off x="898524" y="21717000"/>
            <a:ext cx="13884276" cy="107442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119E5-63FF-47BE-AF36-CB9218232C61}"/>
              </a:ext>
            </a:extLst>
          </p:cNvPr>
          <p:cNvSpPr txBox="1"/>
          <p:nvPr/>
        </p:nvSpPr>
        <p:spPr>
          <a:xfrm>
            <a:off x="781239" y="19735800"/>
            <a:ext cx="420941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Thank you to the </a:t>
            </a:r>
            <a:r>
              <a:rPr lang="en-US" sz="9600" b="1" dirty="0"/>
              <a:t>employees at SLAC</a:t>
            </a:r>
            <a:r>
              <a:rPr lang="en-US" sz="9600" dirty="0"/>
              <a:t>, </a:t>
            </a:r>
            <a:r>
              <a:rPr lang="en-US" sz="9600" b="1" dirty="0" err="1"/>
              <a:t>Hsing</a:t>
            </a:r>
            <a:r>
              <a:rPr lang="en-US" sz="9600" b="1" dirty="0"/>
              <a:t>-Yin Chang</a:t>
            </a:r>
            <a:r>
              <a:rPr lang="en-US" sz="9600" dirty="0"/>
              <a:t>, </a:t>
            </a:r>
            <a:r>
              <a:rPr lang="en-US" sz="9600" b="1" dirty="0"/>
              <a:t>Hope Michelsen</a:t>
            </a:r>
            <a:r>
              <a:rPr lang="en-US" sz="9600" dirty="0"/>
              <a:t>, and </a:t>
            </a:r>
            <a:r>
              <a:rPr lang="en-US" sz="9600" b="1" dirty="0"/>
              <a:t>Andrew Aquila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788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EC65A0B4-9FC8-C04B-AE0B-4A5DD4275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472F4F-D162-D94C-B104-10A3214DCE65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ight Arrow 3" descr="CSX freight train emissions. From Flickr. Public Domain">
            <a:hlinkClick r:id="rId3" action="ppaction://hlinksldjump"/>
          </p:cNvPr>
          <p:cNvSpPr/>
          <p:nvPr/>
        </p:nvSpPr>
        <p:spPr bwMode="auto">
          <a:xfrm flipH="1">
            <a:off x="949016" y="1028700"/>
            <a:ext cx="42535475" cy="30861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12" descr="Star Cluster NGC 602&#10;&#10;From NASA. Public Domain&#10;">
            <a:extLst>
              <a:ext uri="{FF2B5EF4-FFF2-40B4-BE49-F238E27FC236}">
                <a16:creationId xmlns:a16="http://schemas.microsoft.com/office/drawing/2014/main" id="{CEB2A467-2A04-4F16-BA0E-FD56EB58A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91" y="13671473"/>
            <a:ext cx="9144000" cy="8924925"/>
          </a:xfrm>
          <a:prstGeom prst="rect">
            <a:avLst/>
          </a:prstGeom>
        </p:spPr>
      </p:pic>
      <p:pic>
        <p:nvPicPr>
          <p:cNvPr id="17" name="Picture 16" descr="Pocatello Wildfire in Idaho, 2021. Public Domain&#10;&#10;&#10;">
            <a:extLst>
              <a:ext uri="{FF2B5EF4-FFF2-40B4-BE49-F238E27FC236}">
                <a16:creationId xmlns:a16="http://schemas.microsoft.com/office/drawing/2014/main" id="{5F39F691-104B-4BF7-9E5E-DB2B836D9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38" y="4077842"/>
            <a:ext cx="13792200" cy="9096983"/>
          </a:xfrm>
          <a:prstGeom prst="rect">
            <a:avLst/>
          </a:prstGeom>
        </p:spPr>
      </p:pic>
      <p:pic>
        <p:nvPicPr>
          <p:cNvPr id="19" name="Picture 18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4BA96AA1-960B-4DDD-89C8-2B918F589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28" y="23093046"/>
            <a:ext cx="17298126" cy="9667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14D-2889-4AC1-B090-C1A2D43F7552}"/>
              </a:ext>
            </a:extLst>
          </p:cNvPr>
          <p:cNvSpPr txBox="1"/>
          <p:nvPr/>
        </p:nvSpPr>
        <p:spPr>
          <a:xfrm>
            <a:off x="19659600" y="4351616"/>
            <a:ext cx="23333075" cy="2502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Science involving hydrocarbons is everywhere. From </a:t>
            </a:r>
            <a:r>
              <a:rPr lang="en-US" sz="6000" b="1" dirty="0"/>
              <a:t>forest fires </a:t>
            </a:r>
            <a:r>
              <a:rPr lang="en-US" sz="6000" dirty="0"/>
              <a:t>to </a:t>
            </a:r>
            <a:r>
              <a:rPr lang="en-US" sz="6000" b="1" dirty="0"/>
              <a:t>vehicular emissions </a:t>
            </a:r>
            <a:r>
              <a:rPr lang="en-US" sz="6000" dirty="0"/>
              <a:t>to </a:t>
            </a:r>
            <a:r>
              <a:rPr lang="en-US" sz="6000" b="1" dirty="0"/>
              <a:t>interstellar clouds</a:t>
            </a:r>
            <a:r>
              <a:rPr lang="en-US" sz="6000" dirty="0"/>
              <a:t>, hydrocarbons are essential chemical components of a wide variety of reactions, from earth to deep space. </a:t>
            </a:r>
          </a:p>
          <a:p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r>
              <a:rPr lang="en-US" sz="6000" dirty="0"/>
              <a:t>Soot is the biproduct of incomplete hydrocarbon combustion and is formed far from equilibrium conditions. The </a:t>
            </a:r>
            <a:r>
              <a:rPr lang="en-US" sz="6000" b="1" dirty="0"/>
              <a:t>interaction of soot with the human body</a:t>
            </a:r>
            <a:r>
              <a:rPr lang="en-US" sz="6000" dirty="0"/>
              <a:t>, which usually occurs when small hydrocarbon particles are inhaled, can </a:t>
            </a:r>
            <a:r>
              <a:rPr lang="en-US" sz="6000" b="1" dirty="0"/>
              <a:t>lead to asthma</a:t>
            </a:r>
            <a:r>
              <a:rPr lang="en-US" sz="6000" dirty="0"/>
              <a:t>, cancer, heart attacks, and a variety of other respiratory and pulmonary conditions. Environmentally, </a:t>
            </a:r>
            <a:r>
              <a:rPr lang="en-US" sz="6000" b="1" dirty="0"/>
              <a:t>soot contributes to the acidification of water bodies</a:t>
            </a:r>
            <a:r>
              <a:rPr lang="en-US" sz="6000" dirty="0"/>
              <a:t>, the depletion of </a:t>
            </a:r>
            <a:r>
              <a:rPr lang="en-US" sz="6000" b="1" dirty="0"/>
              <a:t>nutrients in the soil</a:t>
            </a:r>
            <a:r>
              <a:rPr lang="en-US" sz="6000" dirty="0"/>
              <a:t>, and is a major </a:t>
            </a:r>
            <a:r>
              <a:rPr lang="en-US" sz="6000" b="1" dirty="0"/>
              <a:t>contributor to the effects of global warming</a:t>
            </a:r>
            <a:r>
              <a:rPr lang="en-US" sz="6000" dirty="0"/>
              <a:t>.</a:t>
            </a:r>
          </a:p>
          <a:p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endParaRPr lang="en-US" sz="6000" dirty="0"/>
          </a:p>
          <a:p>
            <a:r>
              <a:rPr lang="en-US" sz="6000" dirty="0"/>
              <a:t>Understanding how soot is formed, reacts, and interacts with other matter has a wide variety of scientific and environmental applications. Understanding and </a:t>
            </a:r>
            <a:r>
              <a:rPr lang="en-US" sz="6000" b="1" dirty="0"/>
              <a:t>preventing soot formation </a:t>
            </a:r>
            <a:r>
              <a:rPr lang="en-US" sz="6000" dirty="0"/>
              <a:t>has the </a:t>
            </a:r>
            <a:r>
              <a:rPr lang="en-US" sz="6000" b="1" dirty="0"/>
              <a:t>potential to positively impact human and biological health </a:t>
            </a:r>
            <a:r>
              <a:rPr lang="en-US" sz="6000" dirty="0"/>
              <a:t>on a global scale. </a:t>
            </a:r>
          </a:p>
        </p:txBody>
      </p:sp>
    </p:spTree>
    <p:extLst>
      <p:ext uri="{BB962C8B-B14F-4D97-AF65-F5344CB8AC3E}">
        <p14:creationId xmlns:p14="http://schemas.microsoft.com/office/powerpoint/2010/main" val="269476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DA0A6DA7-3CC1-2B46-83CC-CB43813C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AAF52A-82C7-6744-B764-D64DDDFA9E56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Shape 59">
                <a:extLst>
                  <a:ext uri="{FF2B5EF4-FFF2-40B4-BE49-F238E27FC236}">
                    <a16:creationId xmlns:a16="http://schemas.microsoft.com/office/drawing/2014/main" id="{B6EF9A64-CBA4-F74F-96DE-EA6E15540B5A}"/>
                  </a:ext>
                </a:extLst>
              </p:cNvPr>
              <p:cNvSpPr txBox="1"/>
              <p:nvPr/>
            </p:nvSpPr>
            <p:spPr>
              <a:xfrm>
                <a:off x="535534" y="16761636"/>
                <a:ext cx="42940812" cy="43805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rPr lang="en" sz="9600" dirty="0"/>
                  <a:t>Shooting high energy short X-ray pulses (~10KeV,</a:t>
                </a:r>
                <a14:m>
                  <m:oMath xmlns:m="http://schemas.openxmlformats.org/officeDocument/2006/math">
                    <m:r>
                      <a:rPr lang="en-US" sz="960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9600" b="0" i="0" smtClean="0">
                        <a:latin typeface="Cambria Math" panose="02040503050406030204" pitchFamily="18" charset="0"/>
                      </a:rPr>
                      <m:t>~1.25</m:t>
                    </m:r>
                  </m:oMath>
                </a14:m>
                <a:r>
                  <a:rPr lang="en" sz="9600" dirty="0"/>
                  <a:t> Angstroms), through acetylene and ethylene flames at different heights above burner (HAB)</a:t>
                </a:r>
              </a:p>
              <a:p>
                <a:pPr lvl="0">
                  <a:spcBef>
                    <a:spcPts val="0"/>
                  </a:spcBef>
                  <a:buNone/>
                </a:pPr>
                <a:endParaRPr lang="en" sz="9600" dirty="0"/>
              </a:p>
              <a:p>
                <a:pPr lvl="0">
                  <a:spcBef>
                    <a:spcPts val="0"/>
                  </a:spcBef>
                  <a:buNone/>
                </a:pPr>
                <a:r>
                  <a:rPr lang="en" sz="9600" dirty="0"/>
                  <a:t>Using the Macromolecule Femtosecond Crystallography (MFX) endstation and EPIX detector to ‘freeze’ soot particles with fs timescale pulses and resolve interparticle correlations via beam coherence</a:t>
                </a:r>
              </a:p>
            </p:txBody>
          </p:sp>
        </mc:Choice>
        <mc:Fallback>
          <p:sp>
            <p:nvSpPr>
              <p:cNvPr id="30" name="Shape 59">
                <a:extLst>
                  <a:ext uri="{FF2B5EF4-FFF2-40B4-BE49-F238E27FC236}">
                    <a16:creationId xmlns:a16="http://schemas.microsoft.com/office/drawing/2014/main" id="{B6EF9A64-CBA4-F74F-96DE-EA6E15540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34" y="16761636"/>
                <a:ext cx="42940812" cy="4380522"/>
              </a:xfrm>
              <a:prstGeom prst="rect">
                <a:avLst/>
              </a:prstGeom>
              <a:blipFill>
                <a:blip r:embed="rId3"/>
                <a:stretch>
                  <a:fillRect l="-1505" t="-6825" r="-2328" b="-186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A2D4D8BE-EA4A-4EA4-AD3A-1D160C22A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47" t="18107" r="31856" b="49279"/>
          <a:stretch/>
        </p:blipFill>
        <p:spPr>
          <a:xfrm>
            <a:off x="13454241" y="5090566"/>
            <a:ext cx="13908488" cy="7640194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2FFD6E-D79F-48D0-97E7-9BDB5D2432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87" t="37953" r="36700" b="43710"/>
          <a:stretch/>
        </p:blipFill>
        <p:spPr>
          <a:xfrm>
            <a:off x="27332912" y="3791874"/>
            <a:ext cx="13808825" cy="1023757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5787999-8A06-46BE-B707-781F377CE9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52" t="61985" r="32119" b="9307"/>
          <a:stretch/>
        </p:blipFill>
        <p:spPr>
          <a:xfrm>
            <a:off x="957441" y="3922904"/>
            <a:ext cx="12496800" cy="99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B11BCE13-51C4-4C44-B6FE-7911B6285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B24BC-88CF-4F41-8597-27CBC34023CF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2A0EBB-C0B3-4605-A4B6-7B00540A3FA5}"/>
                  </a:ext>
                </a:extLst>
              </p:cNvPr>
              <p:cNvSpPr txBox="1"/>
              <p:nvPr/>
            </p:nvSpPr>
            <p:spPr>
              <a:xfrm>
                <a:off x="-8610600" y="27381495"/>
                <a:ext cx="39316471" cy="269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400" b="0" i="1" smtClean="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m:rPr>
                              <m:sty m:val="p"/>
                            </m:rP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 </m:t>
                          </m:r>
                          <m:r>
                            <m:rPr>
                              <m:sty m:val="p"/>
                            </m:rP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5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5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nary>
                    </m:oMath>
                  </m:oMathPara>
                </a14:m>
                <a:endParaRPr lang="en-US" sz="5400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2A0EBB-C0B3-4605-A4B6-7B00540A3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10600" y="27381495"/>
                <a:ext cx="39316471" cy="26993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94948F5-2C39-47E0-870D-FAE1CB5BF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65" t="7396" r="8750" b="21136"/>
          <a:stretch/>
        </p:blipFill>
        <p:spPr>
          <a:xfrm>
            <a:off x="24331682" y="12996742"/>
            <a:ext cx="17297400" cy="95014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82B984-5ECD-4B3B-9DA2-A9657F39AE14}"/>
                  </a:ext>
                </a:extLst>
              </p:cNvPr>
              <p:cNvSpPr txBox="1"/>
              <p:nvPr/>
            </p:nvSpPr>
            <p:spPr>
              <a:xfrm>
                <a:off x="1519152" y="14337763"/>
                <a:ext cx="21955295" cy="17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lit/>
                        </m:rPr>
                        <a:rPr lang="en-US" sz="5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𝑖𝑞</m:t>
                          </m:r>
                          <m:d>
                            <m:d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5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5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5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lit/>
                        </m:rPr>
                        <a:rPr lang="en-US" sz="5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sSup>
                        <m:s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sz="5400" b="0" dirty="0"/>
              </a:p>
              <a:p>
                <a:endParaRPr lang="en-US" b="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82B984-5ECD-4B3B-9DA2-A9657F39A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52" y="14337763"/>
                <a:ext cx="21955295" cy="1753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EE40163-11CC-4500-BE73-E42CD177D46F}"/>
              </a:ext>
            </a:extLst>
          </p:cNvPr>
          <p:cNvSpPr txBox="1"/>
          <p:nvPr/>
        </p:nvSpPr>
        <p:spPr>
          <a:xfrm>
            <a:off x="718726" y="10692820"/>
            <a:ext cx="35692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For a molecule the scattering intensity is the </a:t>
            </a:r>
            <a:r>
              <a:rPr lang="en-US" sz="5400" b="1" dirty="0"/>
              <a:t>sum of the intensities </a:t>
            </a:r>
          </a:p>
          <a:p>
            <a:r>
              <a:rPr lang="en-US" sz="5400" b="1" dirty="0"/>
              <a:t>of each atom</a:t>
            </a:r>
            <a:r>
              <a:rPr lang="en-US" sz="5400" dirty="0"/>
              <a:t> at an atomic 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5D0BA0-507F-4C36-BDED-5203AD42B94A}"/>
                  </a:ext>
                </a:extLst>
              </p:cNvPr>
              <p:cNvSpPr txBox="1"/>
              <p:nvPr/>
            </p:nvSpPr>
            <p:spPr>
              <a:xfrm>
                <a:off x="1905000" y="3736429"/>
                <a:ext cx="15240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5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54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lit/>
                        </m:rPr>
                        <a:rPr lang="en-US" sz="540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540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5D0BA0-507F-4C36-BDED-5203AD42B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736429"/>
                <a:ext cx="15240000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2938B6-459E-464F-BAC7-0870D3D9F2D3}"/>
                  </a:ext>
                </a:extLst>
              </p:cNvPr>
              <p:cNvSpPr txBox="1"/>
              <p:nvPr/>
            </p:nvSpPr>
            <p:spPr>
              <a:xfrm rot="10800000" flipH="1" flipV="1">
                <a:off x="2405301" y="7148188"/>
                <a:ext cx="15425499" cy="1890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𝑎𝑡𝑜𝑚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nary>
                        <m:nary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54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5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5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5400" b="0" i="1" smtClean="0">
                                      <a:latin typeface="Cambria Math" panose="02040503050406030204" pitchFamily="18" charset="0"/>
                                    </a:rPr>
                                    <m:t>𝑞𝑟</m:t>
                                  </m:r>
                                </m:e>
                              </m:d>
                            </m:e>
                          </m:func>
                          <m:r>
                            <m:rPr>
                              <m:lit/>
                            </m:rP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𝑞𝑟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2938B6-459E-464F-BAC7-0870D3D9F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H="1" flipV="1">
                <a:off x="2405301" y="7148188"/>
                <a:ext cx="15425499" cy="18903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60904C68-E98C-4C7D-95E1-281DCFA0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569" y="3208538"/>
            <a:ext cx="14556929" cy="81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52D30C-27AE-42C1-BB17-1C67951939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090" t="45360" r="38751" b="33105"/>
          <a:stretch/>
        </p:blipFill>
        <p:spPr>
          <a:xfrm>
            <a:off x="23827626" y="23766730"/>
            <a:ext cx="17297400" cy="71859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841AAC-C258-4F23-BEB7-CD0CD117E3C7}"/>
              </a:ext>
            </a:extLst>
          </p:cNvPr>
          <p:cNvSpPr txBox="1"/>
          <p:nvPr/>
        </p:nvSpPr>
        <p:spPr>
          <a:xfrm>
            <a:off x="718726" y="5294640"/>
            <a:ext cx="17393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For a single atom, the intensity as a function of q is given by the atomic form factor </a:t>
            </a:r>
            <a:r>
              <a:rPr lang="en-US" sz="5400" dirty="0" err="1"/>
              <a:t>f</a:t>
            </a:r>
            <a:r>
              <a:rPr lang="en-US" sz="5400" baseline="-25000" dirty="0" err="1"/>
              <a:t>atom</a:t>
            </a:r>
            <a:r>
              <a:rPr lang="en-US" sz="54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7DFB6D-E13F-42F0-A763-A3B271F621F9}"/>
              </a:ext>
            </a:extLst>
          </p:cNvPr>
          <p:cNvSpPr txBox="1"/>
          <p:nvPr/>
        </p:nvSpPr>
        <p:spPr>
          <a:xfrm>
            <a:off x="533400" y="17103425"/>
            <a:ext cx="2247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The intensity at each pixel of each diffraction image is related to the phase of the object at each point in space</a:t>
            </a:r>
            <a:r>
              <a:rPr lang="en-US" sz="5400" dirty="0"/>
              <a:t>. Reconstructing the phase of the object using phase retrieval algorithms gives us the morphology of our scattered object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84C57D-11AE-4ED6-BD12-AC6B7DFE8554}"/>
              </a:ext>
            </a:extLst>
          </p:cNvPr>
          <p:cNvSpPr txBox="1"/>
          <p:nvPr/>
        </p:nvSpPr>
        <p:spPr>
          <a:xfrm>
            <a:off x="533400" y="23766730"/>
            <a:ext cx="2392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The correlation function of an object is defined as how the </a:t>
            </a:r>
            <a:r>
              <a:rPr lang="en-US" sz="5400" b="1" dirty="0"/>
              <a:t>scattering intensity varies as a function of q and phi</a:t>
            </a:r>
            <a:r>
              <a:rPr lang="en-US" sz="5400" dirty="0"/>
              <a:t>. Summing the autocorrelation functions over many particles gives information to the particle morphology and geometry.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1D40F-BFA0-4B54-BC10-01ED90E8215C}"/>
              </a:ext>
            </a:extLst>
          </p:cNvPr>
          <p:cNvSpPr txBox="1"/>
          <p:nvPr/>
        </p:nvSpPr>
        <p:spPr>
          <a:xfrm>
            <a:off x="7084177" y="21583029"/>
            <a:ext cx="20426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Fluctuation Xray Scattering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5FF2BCA-80DA-44CF-A269-F9FBF5003472}"/>
              </a:ext>
            </a:extLst>
          </p:cNvPr>
          <p:cNvSpPr/>
          <p:nvPr/>
        </p:nvSpPr>
        <p:spPr bwMode="auto">
          <a:xfrm rot="19540313">
            <a:off x="37731955" y="26189888"/>
            <a:ext cx="2768781" cy="4501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EF93B4-3FE1-4A81-891E-1426195F032F}"/>
                  </a:ext>
                </a:extLst>
              </p:cNvPr>
              <p:cNvSpPr txBox="1"/>
              <p:nvPr/>
            </p:nvSpPr>
            <p:spPr>
              <a:xfrm>
                <a:off x="38964813" y="24722829"/>
                <a:ext cx="3276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EF93B4-3FE1-4A81-891E-1426195F0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813" y="24722829"/>
                <a:ext cx="3276600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51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E8232A16-A4D7-5C45-B424-4C58CCC32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SAXS Analysis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9D1ED3-4FF3-8D4D-8DC7-F7064434AD13}"/>
              </a:ext>
            </a:extLst>
          </p:cNvPr>
          <p:cNvCxnSpPr>
            <a:cxnSpLocks/>
          </p:cNvCxnSpPr>
          <p:nvPr/>
        </p:nvCxnSpPr>
        <p:spPr bwMode="auto">
          <a:xfrm>
            <a:off x="-234569" y="2966383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E254399-6D89-4B43-8B37-11B7CB2953AE}"/>
              </a:ext>
            </a:extLst>
          </p:cNvPr>
          <p:cNvSpPr txBox="1"/>
          <p:nvPr/>
        </p:nvSpPr>
        <p:spPr>
          <a:xfrm>
            <a:off x="304800" y="22155872"/>
            <a:ext cx="432816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7200" dirty="0"/>
          </a:p>
          <a:p>
            <a:pPr algn="just"/>
            <a:r>
              <a:rPr lang="en-US" sz="7200" dirty="0"/>
              <a:t>The two regions of a SAXS curve, the </a:t>
            </a:r>
            <a:r>
              <a:rPr lang="en-US" sz="7200" dirty="0" err="1"/>
              <a:t>Gunier</a:t>
            </a:r>
            <a:r>
              <a:rPr lang="en-US" sz="7200" dirty="0"/>
              <a:t> (at low q) and </a:t>
            </a:r>
            <a:r>
              <a:rPr lang="en-US" sz="7200" dirty="0" err="1"/>
              <a:t>Porod</a:t>
            </a:r>
            <a:r>
              <a:rPr lang="en-US" sz="7200" dirty="0"/>
              <a:t> (at high q) compose the intensity signal for soot particles. Fig 1 (R) displays both the </a:t>
            </a:r>
            <a:r>
              <a:rPr lang="en-US" sz="7200" dirty="0" err="1"/>
              <a:t>Gunier</a:t>
            </a:r>
            <a:r>
              <a:rPr lang="en-US" sz="7200" dirty="0"/>
              <a:t> and </a:t>
            </a:r>
            <a:r>
              <a:rPr lang="en-US" sz="7200" dirty="0" err="1"/>
              <a:t>Porod</a:t>
            </a:r>
            <a:r>
              <a:rPr lang="en-US" sz="7200" dirty="0"/>
              <a:t> regions for a soot SAXS curve, whereas Fig 2 (L) from this experiment only displays the </a:t>
            </a:r>
            <a:r>
              <a:rPr lang="en-US" sz="7200" dirty="0" err="1"/>
              <a:t>Porod</a:t>
            </a:r>
            <a:r>
              <a:rPr lang="en-US" sz="7200" dirty="0"/>
              <a:t> region. </a:t>
            </a:r>
          </a:p>
          <a:p>
            <a:pPr algn="just"/>
            <a:endParaRPr lang="en-US" sz="7200" dirty="0"/>
          </a:p>
          <a:p>
            <a:pPr algn="just"/>
            <a:r>
              <a:rPr lang="en-US" sz="7200" dirty="0"/>
              <a:t>The high q </a:t>
            </a:r>
            <a:r>
              <a:rPr lang="en-US" sz="7200" b="1" dirty="0" err="1"/>
              <a:t>Porod</a:t>
            </a:r>
            <a:r>
              <a:rPr lang="en-US" sz="7200" b="1" dirty="0"/>
              <a:t> region describes the small scale structures</a:t>
            </a:r>
            <a:r>
              <a:rPr lang="en-US" sz="7200" dirty="0"/>
              <a:t> comprising soot, such as the individual precursors. Conversely, the low-q</a:t>
            </a:r>
            <a:r>
              <a:rPr lang="en-US" sz="7200" b="1" dirty="0"/>
              <a:t> </a:t>
            </a:r>
            <a:r>
              <a:rPr lang="en-US" sz="7200" b="1" dirty="0" err="1"/>
              <a:t>Gunier</a:t>
            </a:r>
            <a:r>
              <a:rPr lang="en-US" sz="7200" b="1" dirty="0"/>
              <a:t> region describes the larger hydrocarbon aggregates</a:t>
            </a:r>
            <a:r>
              <a:rPr lang="en-US" sz="7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1405F-1421-004F-A982-05CC6C47E1AF}"/>
              </a:ext>
            </a:extLst>
          </p:cNvPr>
          <p:cNvSpPr txBox="1"/>
          <p:nvPr/>
        </p:nvSpPr>
        <p:spPr>
          <a:xfrm>
            <a:off x="0" y="3287001"/>
            <a:ext cx="438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i="1" dirty="0">
                <a:solidFill>
                  <a:srgbClr val="000000"/>
                </a:solidFill>
                <a:latin typeface="Times-Roman" pitchFamily="2" charset="0"/>
              </a:rPr>
              <a:t>Small Angle X-ray Scattering Analysis allows us to better understand the structure and evolution of soot particles </a:t>
            </a:r>
            <a:endParaRPr lang="en-US" sz="9600" i="1" dirty="0"/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 bwMode="auto">
          <a:xfrm flipH="1">
            <a:off x="348343" y="-3136044"/>
            <a:ext cx="43281601" cy="19595244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626FBD-C797-4701-AAAA-968924BED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1" t="35840" r="31318" b="47505"/>
          <a:stretch/>
        </p:blipFill>
        <p:spPr>
          <a:xfrm>
            <a:off x="20901933" y="5246248"/>
            <a:ext cx="19735800" cy="7296151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F3CCC335-57E9-4111-8129-E2A8455CF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50" b="4450"/>
          <a:stretch/>
        </p:blipFill>
        <p:spPr>
          <a:xfrm>
            <a:off x="20912819" y="13041620"/>
            <a:ext cx="18288000" cy="911425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A952D7-D7FA-4573-8623-F28693D1CA54}"/>
              </a:ext>
            </a:extLst>
          </p:cNvPr>
          <p:cNvCxnSpPr>
            <a:cxnSpLocks/>
          </p:cNvCxnSpPr>
          <p:nvPr/>
        </p:nvCxnSpPr>
        <p:spPr bwMode="auto">
          <a:xfrm flipH="1">
            <a:off x="24993601" y="12542399"/>
            <a:ext cx="12420599" cy="3117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E0E2EC-ACED-4B2F-84EC-9719583D82A6}"/>
              </a:ext>
            </a:extLst>
          </p:cNvPr>
          <p:cNvCxnSpPr/>
          <p:nvPr/>
        </p:nvCxnSpPr>
        <p:spPr bwMode="auto">
          <a:xfrm>
            <a:off x="23088600" y="12542399"/>
            <a:ext cx="11887200" cy="64314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8B4C2B-245B-4185-B046-91E9CC80C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66" t="53818" r="37182" b="22938"/>
          <a:stretch/>
        </p:blipFill>
        <p:spPr>
          <a:xfrm>
            <a:off x="743778" y="14596246"/>
            <a:ext cx="16343243" cy="8743477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1FB723-FE69-46C2-90B1-C53E3F56B7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563" t="69187" r="36729" b="9199"/>
          <a:stretch/>
        </p:blipFill>
        <p:spPr>
          <a:xfrm>
            <a:off x="928834" y="6517768"/>
            <a:ext cx="15973129" cy="81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55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 bwMode="auto">
          <a:xfrm flipH="1">
            <a:off x="3657600" y="8991600"/>
            <a:ext cx="42459275" cy="324612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ight Arrow 8">
            <a:hlinkClick r:id="rId2" action="ppaction://hlinksldjump"/>
            <a:extLst>
              <a:ext uri="{FF2B5EF4-FFF2-40B4-BE49-F238E27FC236}">
                <a16:creationId xmlns:a16="http://schemas.microsoft.com/office/drawing/2014/main" id="{3AB50102-9FCC-A14C-B416-5F85848AAB30}"/>
              </a:ext>
            </a:extLst>
          </p:cNvPr>
          <p:cNvSpPr/>
          <p:nvPr/>
        </p:nvSpPr>
        <p:spPr bwMode="auto">
          <a:xfrm flipH="1">
            <a:off x="639762" y="-457200"/>
            <a:ext cx="41422638" cy="3178298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6807EF-0BB5-4E81-BBD8-0B3CE54CBF83}"/>
                  </a:ext>
                </a:extLst>
              </p:cNvPr>
              <p:cNvSpPr txBox="1"/>
              <p:nvPr/>
            </p:nvSpPr>
            <p:spPr>
              <a:xfrm>
                <a:off x="1330036" y="5898322"/>
                <a:ext cx="26365200" cy="638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Single Mode Unified Fit is composed of four parameters: </a:t>
                </a:r>
              </a:p>
              <a:p>
                <a:r>
                  <a:rPr lang="en-US" b="0" dirty="0"/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Contrast and normalizing factors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b="0" dirty="0"/>
                  <a:t>: </a:t>
                </a:r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Radius of Gyration</a:t>
                </a:r>
              </a:p>
              <a:p>
                <a:r>
                  <a:rPr lang="en-US" dirty="0"/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:  </a:t>
                </a:r>
                <a:r>
                  <a:rPr lang="en-US" b="0" dirty="0">
                    <a:latin typeface="Cambria Math" panose="02040503050406030204" pitchFamily="18" charset="0"/>
                  </a:rPr>
                  <a:t>Contrast and characteristic size                                                                                </a:t>
                </a: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>
                    <a:latin typeface="Cambria Math" panose="02040503050406030204" pitchFamily="18" charset="0"/>
                  </a:rPr>
                  <a:t>Dimensionality of particles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The intensity is defined as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𝑅𝑔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erf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𝑅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𝑔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ad>
                                                  <m:radPr>
                                                    <m:degHide m:val="on"/>
                                                    <m:ctrlP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radPr>
                                                  <m:deg/>
                                                  <m:e>
                                                    <m:r>
                                                      <a:rPr lang="en-US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6</m:t>
                                                    </m:r>
                                                  </m:e>
                                                </m:rad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fun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6807EF-0BB5-4E81-BBD8-0B3CE54CB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036" y="5898322"/>
                <a:ext cx="26365200" cy="6381106"/>
              </a:xfrm>
              <a:prstGeom prst="rect">
                <a:avLst/>
              </a:prstGeom>
              <a:blipFill>
                <a:blip r:embed="rId3"/>
                <a:stretch>
                  <a:fillRect l="-1040" t="-2199" r="-1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computer, screenshot, indoor&#10;&#10;Description automatically generated">
            <a:extLst>
              <a:ext uri="{FF2B5EF4-FFF2-40B4-BE49-F238E27FC236}">
                <a16:creationId xmlns:a16="http://schemas.microsoft.com/office/drawing/2014/main" id="{6A3ABD06-926E-46C0-BB19-13BFE9722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0" t="9495" r="28869" b="45679"/>
          <a:stretch/>
        </p:blipFill>
        <p:spPr>
          <a:xfrm>
            <a:off x="21809076" y="2753703"/>
            <a:ext cx="19659600" cy="9982200"/>
          </a:xfrm>
          <a:prstGeom prst="rect">
            <a:avLst/>
          </a:prstGeom>
        </p:spPr>
      </p:pic>
      <p:pic>
        <p:nvPicPr>
          <p:cNvPr id="13" name="Picture 12" descr="A picture containing text, computer, screenshot, indoor&#10;&#10;Description automatically generated">
            <a:extLst>
              <a:ext uri="{FF2B5EF4-FFF2-40B4-BE49-F238E27FC236}">
                <a16:creationId xmlns:a16="http://schemas.microsoft.com/office/drawing/2014/main" id="{7FBFF272-3B4B-40E5-A6A4-916F25164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" t="9364" r="79477" b="13386"/>
          <a:stretch/>
        </p:blipFill>
        <p:spPr>
          <a:xfrm>
            <a:off x="32689800" y="14096999"/>
            <a:ext cx="7972338" cy="17202579"/>
          </a:xfrm>
          <a:prstGeom prst="rect">
            <a:avLst/>
          </a:prstGeom>
        </p:spPr>
      </p:pic>
      <p:pic>
        <p:nvPicPr>
          <p:cNvPr id="15" name="Picture 14" descr="Histogram&#10;&#10;Description automatically generated">
            <a:extLst>
              <a:ext uri="{FF2B5EF4-FFF2-40B4-BE49-F238E27FC236}">
                <a16:creationId xmlns:a16="http://schemas.microsoft.com/office/drawing/2014/main" id="{13F4A704-331F-4CF8-B996-D7D62BE51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78" b="6196"/>
          <a:stretch/>
        </p:blipFill>
        <p:spPr>
          <a:xfrm>
            <a:off x="3657600" y="16550108"/>
            <a:ext cx="25374600" cy="12264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062F4A-A1D7-40CE-A49E-1ECF5F77AF2B}"/>
              </a:ext>
            </a:extLst>
          </p:cNvPr>
          <p:cNvSpPr txBox="1"/>
          <p:nvPr/>
        </p:nvSpPr>
        <p:spPr>
          <a:xfrm>
            <a:off x="1330036" y="2966346"/>
            <a:ext cx="1897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Soot SAXS curves are generally fit with an equation known as a ‘</a:t>
            </a:r>
            <a:r>
              <a:rPr lang="en-US" b="1" dirty="0"/>
              <a:t>Unified</a:t>
            </a:r>
            <a:r>
              <a:rPr lang="en-US" dirty="0"/>
              <a:t> </a:t>
            </a:r>
            <a:r>
              <a:rPr lang="en-US" b="1" dirty="0"/>
              <a:t>Fit</a:t>
            </a:r>
            <a:r>
              <a:rPr lang="en-US" dirty="0"/>
              <a:t>’ which is the sum of a </a:t>
            </a:r>
            <a:r>
              <a:rPr lang="en-US" dirty="0" err="1"/>
              <a:t>Gunier</a:t>
            </a:r>
            <a:r>
              <a:rPr lang="en-US" dirty="0"/>
              <a:t> and </a:t>
            </a:r>
            <a:r>
              <a:rPr lang="en-US" dirty="0" err="1"/>
              <a:t>Porod</a:t>
            </a:r>
            <a:r>
              <a:rPr lang="en-US" dirty="0"/>
              <a:t> regime. </a:t>
            </a:r>
          </a:p>
        </p:txBody>
      </p:sp>
    </p:spTree>
    <p:extLst>
      <p:ext uri="{BB962C8B-B14F-4D97-AF65-F5344CB8AC3E}">
        <p14:creationId xmlns:p14="http://schemas.microsoft.com/office/powerpoint/2010/main" val="185784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 bwMode="auto">
          <a:xfrm flipH="1">
            <a:off x="-362817" y="2367688"/>
            <a:ext cx="41605199" cy="32003999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3" name="Picture 42" descr="Chart, line chart&#10;&#10;Description automatically generated">
            <a:extLst>
              <a:ext uri="{FF2B5EF4-FFF2-40B4-BE49-F238E27FC236}">
                <a16:creationId xmlns:a16="http://schemas.microsoft.com/office/drawing/2014/main" id="{C5E343A6-9543-457B-8B2D-8429B767E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3"/>
          <a:stretch/>
        </p:blipFill>
        <p:spPr>
          <a:xfrm>
            <a:off x="21506227" y="21305022"/>
            <a:ext cx="18517467" cy="949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7827A6-A595-48D3-BA4D-54C99B651AC8}"/>
              </a:ext>
            </a:extLst>
          </p:cNvPr>
          <p:cNvSpPr txBox="1"/>
          <p:nvPr/>
        </p:nvSpPr>
        <p:spPr>
          <a:xfrm>
            <a:off x="1923183" y="13064212"/>
            <a:ext cx="18516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/>
              <a:t>What is wrong with the SAXS signal?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/>
              <a:t>Detector </a:t>
            </a:r>
            <a:r>
              <a:rPr lang="en-US" sz="5400" b="1" dirty="0"/>
              <a:t>pixels are blocked </a:t>
            </a:r>
            <a:r>
              <a:rPr lang="en-US" sz="5400" dirty="0"/>
              <a:t>by a sampling tube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/>
              <a:t>Manually and automatically input </a:t>
            </a:r>
            <a:r>
              <a:rPr lang="en-US" sz="5400" b="1" dirty="0"/>
              <a:t>masks</a:t>
            </a:r>
            <a:r>
              <a:rPr lang="en-US" sz="5400" dirty="0"/>
              <a:t> are </a:t>
            </a:r>
            <a:r>
              <a:rPr lang="en-US" sz="5400" b="1" dirty="0"/>
              <a:t>not fully removing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/>
              <a:t>Unexpected </a:t>
            </a:r>
            <a:r>
              <a:rPr lang="en-US" sz="5400" b="1" dirty="0"/>
              <a:t>high frequency fluctuations </a:t>
            </a:r>
            <a:r>
              <a:rPr lang="en-US" sz="5400" dirty="0"/>
              <a:t>in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5400" dirty="0"/>
              <a:t>Photon </a:t>
            </a:r>
            <a:r>
              <a:rPr lang="en-US" sz="5400" b="1" dirty="0"/>
              <a:t>energies are not uniform</a:t>
            </a:r>
          </a:p>
          <a:p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158CB0-B8F0-469E-B97B-39219F6A9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7" t="18889" r="15833" b="35185"/>
          <a:stretch/>
        </p:blipFill>
        <p:spPr>
          <a:xfrm>
            <a:off x="1676400" y="3286173"/>
            <a:ext cx="10287000" cy="75927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33E2A2-E4FA-461E-ADFE-551628143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t="33704" r="44545" b="11481"/>
          <a:stretch/>
        </p:blipFill>
        <p:spPr>
          <a:xfrm>
            <a:off x="15392400" y="1435854"/>
            <a:ext cx="9960446" cy="100843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335147-C5DE-444D-AB20-74412D2283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t="26296" r="22500" b="7037"/>
          <a:stretch/>
        </p:blipFill>
        <p:spPr>
          <a:xfrm>
            <a:off x="27858139" y="2367688"/>
            <a:ext cx="12573000" cy="942975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36BC32-D89D-4B7D-9D4A-5D85BED4C4F8}"/>
              </a:ext>
            </a:extLst>
          </p:cNvPr>
          <p:cNvCxnSpPr>
            <a:cxnSpLocks/>
          </p:cNvCxnSpPr>
          <p:nvPr/>
        </p:nvCxnSpPr>
        <p:spPr bwMode="auto">
          <a:xfrm>
            <a:off x="11963400" y="7159984"/>
            <a:ext cx="480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2CFEE2-DB6B-4ED1-9FE8-402FB9DF99B8}"/>
              </a:ext>
            </a:extLst>
          </p:cNvPr>
          <p:cNvCxnSpPr/>
          <p:nvPr/>
        </p:nvCxnSpPr>
        <p:spPr bwMode="auto">
          <a:xfrm>
            <a:off x="25352846" y="6626584"/>
            <a:ext cx="26030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867494-4CE8-4AB7-B84B-6C8FA359FE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35" t="52751" r="51159" b="26288"/>
          <a:stretch/>
        </p:blipFill>
        <p:spPr>
          <a:xfrm>
            <a:off x="3209058" y="21066441"/>
            <a:ext cx="14725294" cy="99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1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2">
            <a:hlinkClick r:id="rId2" action="ppaction://hlinksldjump"/>
            <a:extLst>
              <a:ext uri="{FF2B5EF4-FFF2-40B4-BE49-F238E27FC236}">
                <a16:creationId xmlns:a16="http://schemas.microsoft.com/office/drawing/2014/main" id="{C0545F81-FEF2-7940-B78E-25B0932FD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38912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389438" eaLnBrk="0" hangingPunct="0"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800" b="1" dirty="0">
                <a:latin typeface="Arial" panose="020B0604020202020204" pitchFamily="34" charset="0"/>
                <a:cs typeface="Arial" panose="020B0604020202020204" pitchFamily="34" charset="0"/>
              </a:rPr>
              <a:t>Autocorrelation Analysis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3E7896-CB58-5541-ACEF-DC42C916402E}"/>
              </a:ext>
            </a:extLst>
          </p:cNvPr>
          <p:cNvCxnSpPr>
            <a:cxnSpLocks/>
          </p:cNvCxnSpPr>
          <p:nvPr/>
        </p:nvCxnSpPr>
        <p:spPr bwMode="auto">
          <a:xfrm>
            <a:off x="-234569" y="5674995"/>
            <a:ext cx="44125769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ight Arrow 3">
            <a:hlinkClick r:id="rId3" action="ppaction://hlinksldjump"/>
          </p:cNvPr>
          <p:cNvSpPr/>
          <p:nvPr/>
        </p:nvSpPr>
        <p:spPr bwMode="auto">
          <a:xfrm flipH="1">
            <a:off x="27432000" y="17244181"/>
            <a:ext cx="41424159" cy="29900268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B1528-20FB-CF49-84A9-868A83C965BC}"/>
              </a:ext>
            </a:extLst>
          </p:cNvPr>
          <p:cNvSpPr txBox="1"/>
          <p:nvPr/>
        </p:nvSpPr>
        <p:spPr>
          <a:xfrm>
            <a:off x="29415546" y="17687410"/>
            <a:ext cx="12229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Potential energy landscape</a:t>
            </a:r>
          </a:p>
        </p:txBody>
      </p:sp>
      <p:sp>
        <p:nvSpPr>
          <p:cNvPr id="32" name="Right Arrow 31">
            <a:hlinkClick r:id="rId3" action="ppaction://hlinksldjump"/>
            <a:extLst>
              <a:ext uri="{FF2B5EF4-FFF2-40B4-BE49-F238E27FC236}">
                <a16:creationId xmlns:a16="http://schemas.microsoft.com/office/drawing/2014/main" id="{E6FCBF54-531B-E445-851A-C0EF4B91BFD7}"/>
              </a:ext>
            </a:extLst>
          </p:cNvPr>
          <p:cNvSpPr/>
          <p:nvPr/>
        </p:nvSpPr>
        <p:spPr bwMode="auto">
          <a:xfrm flipH="1">
            <a:off x="533400" y="1"/>
            <a:ext cx="15849599" cy="89916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E8694-EBE6-4954-92AB-11D35F1CBB33}"/>
              </a:ext>
            </a:extLst>
          </p:cNvPr>
          <p:cNvSpPr txBox="1"/>
          <p:nvPr/>
        </p:nvSpPr>
        <p:spPr>
          <a:xfrm>
            <a:off x="2362199" y="7010400"/>
            <a:ext cx="2514600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know the autocorrelation code is working correctly? We run it on a </a:t>
            </a:r>
            <a:r>
              <a:rPr lang="en-US" b="1" dirty="0"/>
              <a:t>calibrating diffraction standard </a:t>
            </a:r>
            <a:r>
              <a:rPr lang="en-US" dirty="0"/>
              <a:t>and compare with known results. </a:t>
            </a:r>
          </a:p>
          <a:p>
            <a:br>
              <a:rPr lang="en-US" dirty="0"/>
            </a:br>
            <a:r>
              <a:rPr lang="en-US" dirty="0"/>
              <a:t>Silver behenate, a silver salt, is often used as the molecules have specific resonances, and diffraction peaks occur at specific q-values</a:t>
            </a:r>
          </a:p>
          <a:p>
            <a:endParaRPr lang="en-US" dirty="0"/>
          </a:p>
          <a:p>
            <a:r>
              <a:rPr lang="en-US" dirty="0"/>
              <a:t>Intensity rings occur at q = [0.1076, 0.2153, 0.3229, 0.4305, 0.5381, 0.6458, 0.7534, 0.8610, 0.9686, 1.0763]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03655F2-D57C-40BD-8C3C-434BB792C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7" t="39630" r="42216" b="20371"/>
          <a:stretch/>
        </p:blipFill>
        <p:spPr>
          <a:xfrm>
            <a:off x="28811059" y="19406272"/>
            <a:ext cx="13742870" cy="11839382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0E6613-67A4-49E6-B421-86B96CF6D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0" b="29248"/>
          <a:stretch/>
        </p:blipFill>
        <p:spPr>
          <a:xfrm>
            <a:off x="30909974" y="6925319"/>
            <a:ext cx="9545039" cy="3581399"/>
          </a:xfrm>
          <a:prstGeom prst="rect">
            <a:avLst/>
          </a:prstGeom>
        </p:spPr>
      </p:pic>
      <p:pic>
        <p:nvPicPr>
          <p:cNvPr id="23" name="Picture 22" descr="A picture containing text, computer, screenshot, indoor&#10;&#10;Description automatically generated">
            <a:extLst>
              <a:ext uri="{FF2B5EF4-FFF2-40B4-BE49-F238E27FC236}">
                <a16:creationId xmlns:a16="http://schemas.microsoft.com/office/drawing/2014/main" id="{C82535A0-E174-444F-8233-06A8754D6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83" t="28900" r="55834" b="28188"/>
          <a:stretch/>
        </p:blipFill>
        <p:spPr>
          <a:xfrm>
            <a:off x="31634253" y="10805300"/>
            <a:ext cx="7791888" cy="7650815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00E2A94-39FA-4421-8EBF-8289900418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77" t="61489" r="36714" b="16421"/>
          <a:stretch/>
        </p:blipFill>
        <p:spPr>
          <a:xfrm>
            <a:off x="718587" y="16459200"/>
            <a:ext cx="26775760" cy="137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88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 bwMode="auto">
          <a:xfrm flipH="1">
            <a:off x="29888109" y="-1246602"/>
            <a:ext cx="41424159" cy="29900268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Right Arrow 29">
            <a:hlinkClick r:id="rId2" action="ppaction://hlinksldjump"/>
            <a:extLst>
              <a:ext uri="{FF2B5EF4-FFF2-40B4-BE49-F238E27FC236}">
                <a16:creationId xmlns:a16="http://schemas.microsoft.com/office/drawing/2014/main" id="{4B8944B3-D50D-BB48-AA75-38E2418DE185}"/>
              </a:ext>
            </a:extLst>
          </p:cNvPr>
          <p:cNvSpPr/>
          <p:nvPr/>
        </p:nvSpPr>
        <p:spPr bwMode="auto">
          <a:xfrm flipH="1">
            <a:off x="1408270" y="1905000"/>
            <a:ext cx="39206330" cy="3101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3" name="Right Arrow 32">
            <a:hlinkClick r:id="rId2" action="ppaction://hlinksldjump"/>
            <a:extLst>
              <a:ext uri="{FF2B5EF4-FFF2-40B4-BE49-F238E27FC236}">
                <a16:creationId xmlns:a16="http://schemas.microsoft.com/office/drawing/2014/main" id="{5B1C18DA-E0D7-8A45-9EFE-74E2961E8942}"/>
              </a:ext>
            </a:extLst>
          </p:cNvPr>
          <p:cNvSpPr/>
          <p:nvPr/>
        </p:nvSpPr>
        <p:spPr bwMode="auto">
          <a:xfrm flipH="1">
            <a:off x="863876" y="1905000"/>
            <a:ext cx="40588924" cy="3101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5" name="Picture 3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21EE90-BBBA-4978-B4A4-82A7DFF11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3" t="24560" r="27806" b="4377"/>
          <a:stretch/>
        </p:blipFill>
        <p:spPr>
          <a:xfrm>
            <a:off x="22393732" y="1038153"/>
            <a:ext cx="20152560" cy="19850100"/>
          </a:xfrm>
          <a:prstGeom prst="rect">
            <a:avLst/>
          </a:prstGeom>
        </p:spPr>
      </p:pic>
      <p:pic>
        <p:nvPicPr>
          <p:cNvPr id="36" name="Picture 3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969985-C50B-442F-BEBC-89EA647FB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79" t="42658" r="51519" b="35804"/>
          <a:stretch/>
        </p:blipFill>
        <p:spPr>
          <a:xfrm>
            <a:off x="486704" y="22098425"/>
            <a:ext cx="13819625" cy="9566173"/>
          </a:xfrm>
          <a:prstGeom prst="rect">
            <a:avLst/>
          </a:prstGeom>
        </p:spPr>
      </p:pic>
      <p:pic>
        <p:nvPicPr>
          <p:cNvPr id="38" name="Picture 37" descr="A picture containing text, computer, screenshot, indoor&#10;&#10;Description automatically generated">
            <a:extLst>
              <a:ext uri="{FF2B5EF4-FFF2-40B4-BE49-F238E27FC236}">
                <a16:creationId xmlns:a16="http://schemas.microsoft.com/office/drawing/2014/main" id="{A6743DD5-4995-42B3-B575-51B326FE4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83" t="28900" r="55834" b="28188"/>
          <a:stretch/>
        </p:blipFill>
        <p:spPr>
          <a:xfrm>
            <a:off x="1344908" y="14936916"/>
            <a:ext cx="6730731" cy="66088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08CC32-18C5-4FE7-974A-C9380DD1ADA4}"/>
                  </a:ext>
                </a:extLst>
              </p:cNvPr>
              <p:cNvSpPr txBox="1"/>
              <p:nvPr/>
            </p:nvSpPr>
            <p:spPr>
              <a:xfrm>
                <a:off x="863876" y="1038153"/>
                <a:ext cx="20152560" cy="6981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Variable signal </a:t>
                </a:r>
                <a:r>
                  <a:rPr lang="en-US" dirty="0"/>
                  <a:t>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due to detector geometry </a:t>
                </a:r>
                <a:r>
                  <a:rPr lang="en-US" dirty="0"/>
                  <a:t>and gaps between the detector pixels. Future analysis needs to correct for the detector gaps. </a:t>
                </a:r>
              </a:p>
              <a:p>
                <a:endParaRPr lang="en-US" dirty="0"/>
              </a:p>
              <a:p>
                <a:r>
                  <a:rPr lang="en-US" dirty="0"/>
                  <a:t>Autocorrelation values along high intensity q-rings shows </a:t>
                </a:r>
                <a:r>
                  <a:rPr lang="en-US" b="1" dirty="0"/>
                  <a:t>positive autocorrelation values at low, high values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, and </a:t>
                </a:r>
                <a:r>
                  <a:rPr lang="en-US" b="1" dirty="0"/>
                  <a:t>negative autocorrelation values at intermediate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08CC32-18C5-4FE7-974A-C9380DD1A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76" y="1038153"/>
                <a:ext cx="20152560" cy="6981463"/>
              </a:xfrm>
              <a:prstGeom prst="rect">
                <a:avLst/>
              </a:prstGeom>
              <a:blipFill>
                <a:blip r:embed="rId6"/>
                <a:stretch>
                  <a:fillRect l="-1391" t="-1134" r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D5D28B-C7C6-4C5C-85D8-73B8E5C9E37C}"/>
                  </a:ext>
                </a:extLst>
              </p:cNvPr>
              <p:cNvSpPr txBox="1"/>
              <p:nvPr/>
            </p:nvSpPr>
            <p:spPr>
              <a:xfrm>
                <a:off x="863876" y="7280951"/>
                <a:ext cx="21081724" cy="72378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dirty="0"/>
                  <a:t>Where F</a:t>
                </a:r>
                <a:r>
                  <a:rPr lang="en-US" baseline="-25000" dirty="0"/>
                  <a:t>l</a:t>
                </a:r>
                <a:r>
                  <a:rPr lang="en-US" dirty="0"/>
                  <a:t> is defined as: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arccos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 is defined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sSubSup>
                      <m:sSubSup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p>
                    </m:sSubSup>
                    <m:sSub>
                      <m:sSub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d>
                      <m:d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d>
                    <m:sSubSup>
                      <m:sSubSupPr>
                        <m:ctrlPr>
                          <a:rPr lang="en-US" b="0" i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b="0" dirty="0"/>
                  <a:t>Finally</a:t>
                </a:r>
                <a:r>
                  <a:rPr lang="en-US" dirty="0"/>
                  <a:t>, we can decompose the intensity I(q) into the phase of the object at each point in space </a:t>
                </a:r>
                <a:endParaRPr lang="en-US" b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D5D28B-C7C6-4C5C-85D8-73B8E5C9E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76" y="7280951"/>
                <a:ext cx="21081724" cy="7237815"/>
              </a:xfrm>
              <a:prstGeom prst="rect">
                <a:avLst/>
              </a:prstGeom>
              <a:blipFill>
                <a:blip r:embed="rId7"/>
                <a:stretch>
                  <a:fillRect l="-1764" b="-4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F1C9BC-25A6-4EF6-9C84-96FD4DB78D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75" t="57149" r="51974" b="22027"/>
          <a:stretch/>
        </p:blipFill>
        <p:spPr>
          <a:xfrm>
            <a:off x="15399821" y="21963937"/>
            <a:ext cx="13001971" cy="9314557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983CC98-16D6-417F-9504-7D43118D618E}"/>
              </a:ext>
            </a:extLst>
          </p:cNvPr>
          <p:cNvSpPr/>
          <p:nvPr/>
        </p:nvSpPr>
        <p:spPr bwMode="auto">
          <a:xfrm>
            <a:off x="13913504" y="28707295"/>
            <a:ext cx="2088496" cy="8583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B4B18D2-DCE7-47BD-AA94-5E74535F964D}"/>
              </a:ext>
            </a:extLst>
          </p:cNvPr>
          <p:cNvSpPr/>
          <p:nvPr/>
        </p:nvSpPr>
        <p:spPr bwMode="auto">
          <a:xfrm>
            <a:off x="28401792" y="28662208"/>
            <a:ext cx="2088496" cy="8583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9" name="Picture 18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FEF15702-A0D7-49EF-A786-D5E081528B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147" t="12828" r="16668" b="56471"/>
          <a:stretch/>
        </p:blipFill>
        <p:spPr>
          <a:xfrm>
            <a:off x="30490288" y="22459684"/>
            <a:ext cx="12138169" cy="83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06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E7560FD141C4AAA7B9ED0146FF64E" ma:contentTypeVersion="6" ma:contentTypeDescription="Create a new document." ma:contentTypeScope="" ma:versionID="447a22c3d47db98135d612fe76cb0d2e">
  <xsd:schema xmlns:xsd="http://www.w3.org/2001/XMLSchema" xmlns:xs="http://www.w3.org/2001/XMLSchema" xmlns:p="http://schemas.microsoft.com/office/2006/metadata/properties" xmlns:ns2="76de5eff-e736-4470-b8e1-4f3b654099a1" xmlns:ns3="891c90e7-7d13-43f3-b940-a07d68e13b76" targetNamespace="http://schemas.microsoft.com/office/2006/metadata/properties" ma:root="true" ma:fieldsID="45bd754d32e8a90ea5978a57e3188910" ns2:_="" ns3:_="">
    <xsd:import namespace="76de5eff-e736-4470-b8e1-4f3b654099a1"/>
    <xsd:import namespace="891c90e7-7d13-43f3-b940-a07d68e13b76"/>
    <xsd:element name="properties">
      <xsd:complexType>
        <xsd:sequence>
          <xsd:element name="documentManagement">
            <xsd:complexType>
              <xsd:all>
                <xsd:element ref="ns2:Date"/>
                <xsd:element ref="ns2:Public_x003f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e5eff-e736-4470-b8e1-4f3b654099a1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Date" ma:format="DateOnly" ma:internalName="Date">
      <xsd:simpleType>
        <xsd:restriction base="dms:DateTime"/>
      </xsd:simpleType>
    </xsd:element>
    <xsd:element name="Public_x003f_" ma:index="9" nillable="true" ma:displayName="Public?" ma:default="0" ma:format="Dropdown" ma:internalName="Public_x003f_">
      <xsd:simpleType>
        <xsd:restriction base="dms:Boolea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_x003f_ xmlns="76de5eff-e736-4470-b8e1-4f3b654099a1">true</Public_x003f_>
    <Date xmlns="76de5eff-e736-4470-b8e1-4f3b654099a1">2021-08-12T07:00:00+00:00</Date>
  </documentManagement>
</p:properties>
</file>

<file path=customXml/itemProps1.xml><?xml version="1.0" encoding="utf-8"?>
<ds:datastoreItem xmlns:ds="http://schemas.openxmlformats.org/officeDocument/2006/customXml" ds:itemID="{6520E315-B9EE-4BE7-BFDF-EE5596B180AA}"/>
</file>

<file path=customXml/itemProps2.xml><?xml version="1.0" encoding="utf-8"?>
<ds:datastoreItem xmlns:ds="http://schemas.openxmlformats.org/officeDocument/2006/customXml" ds:itemID="{7DCB4823-46CE-4414-A882-6D49CC91360C}"/>
</file>

<file path=customXml/itemProps3.xml><?xml version="1.0" encoding="utf-8"?>
<ds:datastoreItem xmlns:ds="http://schemas.openxmlformats.org/officeDocument/2006/customXml" ds:itemID="{18BE7521-4EC8-435F-AD12-3F118E49DBDA}"/>
</file>

<file path=docProps/app.xml><?xml version="1.0" encoding="utf-8"?>
<Properties xmlns="http://schemas.openxmlformats.org/officeDocument/2006/extended-properties" xmlns:vt="http://schemas.openxmlformats.org/officeDocument/2006/docPropsVTypes">
  <TotalTime>18081</TotalTime>
  <Words>1178</Words>
  <Application>Microsoft Office PowerPoint</Application>
  <PresentationFormat>Custom</PresentationFormat>
  <Paragraphs>109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Times-Roman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Linear Accelerator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of Soot Inception using Xray Scattering Techniques”.</dc:title>
  <dc:creator>Greg Stewart</dc:creator>
  <cp:lastModifiedBy>jonathan silberstein</cp:lastModifiedBy>
  <cp:revision>66</cp:revision>
  <dcterms:created xsi:type="dcterms:W3CDTF">2008-10-22T22:19:04Z</dcterms:created>
  <dcterms:modified xsi:type="dcterms:W3CDTF">2021-08-12T18:08:58Z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0x010100F6DE7560FD141C4AAA7B9ED0146FF64E</vt:lpwstr>
  </property>
</Properties>
</file>