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43891200" cy="32918400"/>
  <p:notesSz cx="7315200" cy="96012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n-ea"/>
        <a:cs typeface="+mn-cs"/>
      </a:defRPr>
    </a:lvl5pPr>
    <a:lvl6pPr marL="2286000" algn="l" defTabSz="914400" rtl="0" eaLnBrk="1" latinLnBrk="0" hangingPunct="1">
      <a:defRPr sz="4800" kern="1200">
        <a:solidFill>
          <a:schemeClr val="tx1"/>
        </a:solidFill>
        <a:latin typeface="Verdana" panose="020B0604030504040204" pitchFamily="34" charset="0"/>
        <a:ea typeface="+mn-ea"/>
        <a:cs typeface="+mn-cs"/>
      </a:defRPr>
    </a:lvl6pPr>
    <a:lvl7pPr marL="2743200" algn="l" defTabSz="914400" rtl="0" eaLnBrk="1" latinLnBrk="0" hangingPunct="1">
      <a:defRPr sz="4800" kern="1200">
        <a:solidFill>
          <a:schemeClr val="tx1"/>
        </a:solidFill>
        <a:latin typeface="Verdana" panose="020B0604030504040204" pitchFamily="34" charset="0"/>
        <a:ea typeface="+mn-ea"/>
        <a:cs typeface="+mn-cs"/>
      </a:defRPr>
    </a:lvl7pPr>
    <a:lvl8pPr marL="3200400" algn="l" defTabSz="914400" rtl="0" eaLnBrk="1" latinLnBrk="0" hangingPunct="1">
      <a:defRPr sz="4800" kern="1200">
        <a:solidFill>
          <a:schemeClr val="tx1"/>
        </a:solidFill>
        <a:latin typeface="Verdana" panose="020B0604030504040204" pitchFamily="34" charset="0"/>
        <a:ea typeface="+mn-ea"/>
        <a:cs typeface="+mn-cs"/>
      </a:defRPr>
    </a:lvl8pPr>
    <a:lvl9pPr marL="3657600" algn="l" defTabSz="914400" rtl="0" eaLnBrk="1" latinLnBrk="0" hangingPunct="1">
      <a:defRPr sz="4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1D"/>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2EA1E-8A60-4B5B-8867-1EED442BD42D}" v="576" dt="2021-09-08T00:15:21.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25" d="100"/>
          <a:sy n="25" d="100"/>
        </p:scale>
        <p:origin x="370" y="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E851D9F-C215-4513-9FA5-067C7D58AAE0}" type="datetimeFigureOut">
              <a:rPr lang="en-US" smtClean="0"/>
              <a:t>9/8/2021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56C144D-F220-4CE5-8BFA-AB638E59409F}" type="slidenum">
              <a:rPr lang="en-US" smtClean="0"/>
              <a:t>‹#›</a:t>
            </a:fld>
            <a:endParaRPr lang="en-US"/>
          </a:p>
        </p:txBody>
      </p:sp>
    </p:spTree>
    <p:extLst>
      <p:ext uri="{BB962C8B-B14F-4D97-AF65-F5344CB8AC3E}">
        <p14:creationId xmlns:p14="http://schemas.microsoft.com/office/powerpoint/2010/main" val="275506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C144D-F220-4CE5-8BFA-AB638E59409F}" type="slidenum">
              <a:rPr lang="en-US" smtClean="0"/>
              <a:t>1</a:t>
            </a:fld>
            <a:endParaRPr lang="en-US"/>
          </a:p>
        </p:txBody>
      </p:sp>
    </p:spTree>
    <p:extLst>
      <p:ext uri="{BB962C8B-B14F-4D97-AF65-F5344CB8AC3E}">
        <p14:creationId xmlns:p14="http://schemas.microsoft.com/office/powerpoint/2010/main" val="271186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4D91FBE-E8E0-43D1-85E8-CFEA9832E1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C29928-C9FE-4DEB-B62E-88CAC1FD21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65E52E-7B16-44E0-8C2A-EB112DE612E8}"/>
              </a:ext>
            </a:extLst>
          </p:cNvPr>
          <p:cNvSpPr>
            <a:spLocks noGrp="1" noChangeArrowheads="1"/>
          </p:cNvSpPr>
          <p:nvPr>
            <p:ph type="sldNum" sz="quarter" idx="12"/>
          </p:nvPr>
        </p:nvSpPr>
        <p:spPr>
          <a:ln/>
        </p:spPr>
        <p:txBody>
          <a:bodyPr/>
          <a:lstStyle>
            <a:lvl1pPr>
              <a:defRPr/>
            </a:lvl1pPr>
          </a:lstStyle>
          <a:p>
            <a:fld id="{C1420AAF-926B-41FD-A403-047619BA44D9}" type="slidenum">
              <a:rPr lang="en-US" altLang="en-US"/>
              <a:pPr/>
              <a:t>‹#›</a:t>
            </a:fld>
            <a:endParaRPr lang="en-US" altLang="en-US"/>
          </a:p>
        </p:txBody>
      </p:sp>
    </p:spTree>
    <p:extLst>
      <p:ext uri="{BB962C8B-B14F-4D97-AF65-F5344CB8AC3E}">
        <p14:creationId xmlns:p14="http://schemas.microsoft.com/office/powerpoint/2010/main" val="4597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707429-4B5E-4B23-8BCC-737DA52D43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26282D-7D25-41B7-B446-8837FDB923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50F05B-E35D-4FEE-A8B4-41D43F008186}"/>
              </a:ext>
            </a:extLst>
          </p:cNvPr>
          <p:cNvSpPr>
            <a:spLocks noGrp="1" noChangeArrowheads="1"/>
          </p:cNvSpPr>
          <p:nvPr>
            <p:ph type="sldNum" sz="quarter" idx="12"/>
          </p:nvPr>
        </p:nvSpPr>
        <p:spPr>
          <a:ln/>
        </p:spPr>
        <p:txBody>
          <a:bodyPr/>
          <a:lstStyle>
            <a:lvl1pPr>
              <a:defRPr/>
            </a:lvl1pPr>
          </a:lstStyle>
          <a:p>
            <a:fld id="{B074E433-9303-4234-BA5A-4BB2793D987B}" type="slidenum">
              <a:rPr lang="en-US" altLang="en-US"/>
              <a:pPr/>
              <a:t>‹#›</a:t>
            </a:fld>
            <a:endParaRPr lang="en-US" altLang="en-US"/>
          </a:p>
        </p:txBody>
      </p:sp>
    </p:spTree>
    <p:extLst>
      <p:ext uri="{BB962C8B-B14F-4D97-AF65-F5344CB8AC3E}">
        <p14:creationId xmlns:p14="http://schemas.microsoft.com/office/powerpoint/2010/main" val="24372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5DB1D2-A55F-4F9A-9955-96721BB4E6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AAAD99-E78A-445C-9687-C5083DED4C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BDC846-0501-405D-9661-0A51F68D7772}"/>
              </a:ext>
            </a:extLst>
          </p:cNvPr>
          <p:cNvSpPr>
            <a:spLocks noGrp="1" noChangeArrowheads="1"/>
          </p:cNvSpPr>
          <p:nvPr>
            <p:ph type="sldNum" sz="quarter" idx="12"/>
          </p:nvPr>
        </p:nvSpPr>
        <p:spPr>
          <a:ln/>
        </p:spPr>
        <p:txBody>
          <a:bodyPr/>
          <a:lstStyle>
            <a:lvl1pPr>
              <a:defRPr/>
            </a:lvl1pPr>
          </a:lstStyle>
          <a:p>
            <a:fld id="{6264967C-D8CE-47E5-909E-00E225A61D33}" type="slidenum">
              <a:rPr lang="en-US" altLang="en-US"/>
              <a:pPr/>
              <a:t>‹#›</a:t>
            </a:fld>
            <a:endParaRPr lang="en-US" altLang="en-US"/>
          </a:p>
        </p:txBody>
      </p:sp>
    </p:spTree>
    <p:extLst>
      <p:ext uri="{BB962C8B-B14F-4D97-AF65-F5344CB8AC3E}">
        <p14:creationId xmlns:p14="http://schemas.microsoft.com/office/powerpoint/2010/main" val="171866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5099CC-6492-4E9D-BB7D-372A4213DA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F2B4C5-5C9F-4C51-9967-EF7DECA97F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7C6EF6-AB53-48F2-9F0A-6E386ACF421B}"/>
              </a:ext>
            </a:extLst>
          </p:cNvPr>
          <p:cNvSpPr>
            <a:spLocks noGrp="1" noChangeArrowheads="1"/>
          </p:cNvSpPr>
          <p:nvPr>
            <p:ph type="sldNum" sz="quarter" idx="12"/>
          </p:nvPr>
        </p:nvSpPr>
        <p:spPr>
          <a:ln/>
        </p:spPr>
        <p:txBody>
          <a:bodyPr/>
          <a:lstStyle>
            <a:lvl1pPr>
              <a:defRPr/>
            </a:lvl1pPr>
          </a:lstStyle>
          <a:p>
            <a:fld id="{56030F6F-07B1-45F4-B427-7E098967B3CB}" type="slidenum">
              <a:rPr lang="en-US" altLang="en-US"/>
              <a:pPr/>
              <a:t>‹#›</a:t>
            </a:fld>
            <a:endParaRPr lang="en-US" altLang="en-US"/>
          </a:p>
        </p:txBody>
      </p:sp>
    </p:spTree>
    <p:extLst>
      <p:ext uri="{BB962C8B-B14F-4D97-AF65-F5344CB8AC3E}">
        <p14:creationId xmlns:p14="http://schemas.microsoft.com/office/powerpoint/2010/main" val="334126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9371B0-9AE8-47D8-832A-B90C7EA8AF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F3D807-F0AF-45D4-B8FC-88CA1ECC72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702214-DDDD-4D35-A872-B1590D4160F3}"/>
              </a:ext>
            </a:extLst>
          </p:cNvPr>
          <p:cNvSpPr>
            <a:spLocks noGrp="1" noChangeArrowheads="1"/>
          </p:cNvSpPr>
          <p:nvPr>
            <p:ph type="sldNum" sz="quarter" idx="12"/>
          </p:nvPr>
        </p:nvSpPr>
        <p:spPr>
          <a:ln/>
        </p:spPr>
        <p:txBody>
          <a:bodyPr/>
          <a:lstStyle>
            <a:lvl1pPr>
              <a:defRPr/>
            </a:lvl1pPr>
          </a:lstStyle>
          <a:p>
            <a:fld id="{11B8EA11-99A1-4608-B086-76821BA02D05}" type="slidenum">
              <a:rPr lang="en-US" altLang="en-US"/>
              <a:pPr/>
              <a:t>‹#›</a:t>
            </a:fld>
            <a:endParaRPr lang="en-US" altLang="en-US"/>
          </a:p>
        </p:txBody>
      </p:sp>
    </p:spTree>
    <p:extLst>
      <p:ext uri="{BB962C8B-B14F-4D97-AF65-F5344CB8AC3E}">
        <p14:creationId xmlns:p14="http://schemas.microsoft.com/office/powerpoint/2010/main" val="367542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1614A0-4E72-4C15-8903-96FE108179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6E707E-97F6-4273-87BD-EE3B7F03A3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D2A85E-E2FE-4821-857A-A284F8D6ACEA}"/>
              </a:ext>
            </a:extLst>
          </p:cNvPr>
          <p:cNvSpPr>
            <a:spLocks noGrp="1" noChangeArrowheads="1"/>
          </p:cNvSpPr>
          <p:nvPr>
            <p:ph type="sldNum" sz="quarter" idx="12"/>
          </p:nvPr>
        </p:nvSpPr>
        <p:spPr>
          <a:ln/>
        </p:spPr>
        <p:txBody>
          <a:bodyPr/>
          <a:lstStyle>
            <a:lvl1pPr>
              <a:defRPr/>
            </a:lvl1pPr>
          </a:lstStyle>
          <a:p>
            <a:fld id="{807D552C-D272-4F48-AA29-018E70FFAA51}" type="slidenum">
              <a:rPr lang="en-US" altLang="en-US"/>
              <a:pPr/>
              <a:t>‹#›</a:t>
            </a:fld>
            <a:endParaRPr lang="en-US" altLang="en-US"/>
          </a:p>
        </p:txBody>
      </p:sp>
    </p:spTree>
    <p:extLst>
      <p:ext uri="{BB962C8B-B14F-4D97-AF65-F5344CB8AC3E}">
        <p14:creationId xmlns:p14="http://schemas.microsoft.com/office/powerpoint/2010/main" val="389996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A33E36-AB83-4900-BDF5-DA94663EDB4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CAF8AEB-6681-4D7D-9040-9F19241714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458C620-CFD6-436E-922D-B0504EFF1DD4}"/>
              </a:ext>
            </a:extLst>
          </p:cNvPr>
          <p:cNvSpPr>
            <a:spLocks noGrp="1" noChangeArrowheads="1"/>
          </p:cNvSpPr>
          <p:nvPr>
            <p:ph type="sldNum" sz="quarter" idx="12"/>
          </p:nvPr>
        </p:nvSpPr>
        <p:spPr>
          <a:ln/>
        </p:spPr>
        <p:txBody>
          <a:bodyPr/>
          <a:lstStyle>
            <a:lvl1pPr>
              <a:defRPr/>
            </a:lvl1pPr>
          </a:lstStyle>
          <a:p>
            <a:fld id="{3FE83C1F-0461-4063-B6CD-C6B434A5DA1E}" type="slidenum">
              <a:rPr lang="en-US" altLang="en-US"/>
              <a:pPr/>
              <a:t>‹#›</a:t>
            </a:fld>
            <a:endParaRPr lang="en-US" altLang="en-US"/>
          </a:p>
        </p:txBody>
      </p:sp>
    </p:spTree>
    <p:extLst>
      <p:ext uri="{BB962C8B-B14F-4D97-AF65-F5344CB8AC3E}">
        <p14:creationId xmlns:p14="http://schemas.microsoft.com/office/powerpoint/2010/main" val="209918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0D4D5B-18F9-475F-94A1-04B292F817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B7D100B-C8A8-4746-A80B-2AC737921A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06A579-C81D-4C29-A2B2-8DEBBF4F289A}"/>
              </a:ext>
            </a:extLst>
          </p:cNvPr>
          <p:cNvSpPr>
            <a:spLocks noGrp="1" noChangeArrowheads="1"/>
          </p:cNvSpPr>
          <p:nvPr>
            <p:ph type="sldNum" sz="quarter" idx="12"/>
          </p:nvPr>
        </p:nvSpPr>
        <p:spPr>
          <a:ln/>
        </p:spPr>
        <p:txBody>
          <a:bodyPr/>
          <a:lstStyle>
            <a:lvl1pPr>
              <a:defRPr/>
            </a:lvl1pPr>
          </a:lstStyle>
          <a:p>
            <a:fld id="{3174B3F9-ADF3-4A5A-8ADD-7BAC081C2B6B}" type="slidenum">
              <a:rPr lang="en-US" altLang="en-US"/>
              <a:pPr/>
              <a:t>‹#›</a:t>
            </a:fld>
            <a:endParaRPr lang="en-US" altLang="en-US"/>
          </a:p>
        </p:txBody>
      </p:sp>
    </p:spTree>
    <p:extLst>
      <p:ext uri="{BB962C8B-B14F-4D97-AF65-F5344CB8AC3E}">
        <p14:creationId xmlns:p14="http://schemas.microsoft.com/office/powerpoint/2010/main" val="324539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CB004A-F72F-4609-BB34-767DFC3FE9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B888D8-96F9-4B02-95D9-528E65710A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954BF4-C6EE-46B2-90CD-46C4E6682384}"/>
              </a:ext>
            </a:extLst>
          </p:cNvPr>
          <p:cNvSpPr>
            <a:spLocks noGrp="1" noChangeArrowheads="1"/>
          </p:cNvSpPr>
          <p:nvPr>
            <p:ph type="sldNum" sz="quarter" idx="12"/>
          </p:nvPr>
        </p:nvSpPr>
        <p:spPr>
          <a:ln/>
        </p:spPr>
        <p:txBody>
          <a:bodyPr/>
          <a:lstStyle>
            <a:lvl1pPr>
              <a:defRPr/>
            </a:lvl1pPr>
          </a:lstStyle>
          <a:p>
            <a:fld id="{EA192DEE-CE3A-460C-95FD-7D6F299E0B6F}" type="slidenum">
              <a:rPr lang="en-US" altLang="en-US"/>
              <a:pPr/>
              <a:t>‹#›</a:t>
            </a:fld>
            <a:endParaRPr lang="en-US" altLang="en-US"/>
          </a:p>
        </p:txBody>
      </p:sp>
    </p:spTree>
    <p:extLst>
      <p:ext uri="{BB962C8B-B14F-4D97-AF65-F5344CB8AC3E}">
        <p14:creationId xmlns:p14="http://schemas.microsoft.com/office/powerpoint/2010/main" val="314416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A534F7-4DDD-4E4B-8E6F-2B7FBEDA4F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A770BE-43BE-4B6B-A3CD-E0D83C10A0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2357A0-A2BD-420A-A69D-AF93F14C3A60}"/>
              </a:ext>
            </a:extLst>
          </p:cNvPr>
          <p:cNvSpPr>
            <a:spLocks noGrp="1" noChangeArrowheads="1"/>
          </p:cNvSpPr>
          <p:nvPr>
            <p:ph type="sldNum" sz="quarter" idx="12"/>
          </p:nvPr>
        </p:nvSpPr>
        <p:spPr>
          <a:ln/>
        </p:spPr>
        <p:txBody>
          <a:bodyPr/>
          <a:lstStyle>
            <a:lvl1pPr>
              <a:defRPr/>
            </a:lvl1pPr>
          </a:lstStyle>
          <a:p>
            <a:fld id="{17A0DE7D-3454-495A-99B0-BEEC0618BFAD}" type="slidenum">
              <a:rPr lang="en-US" altLang="en-US"/>
              <a:pPr/>
              <a:t>‹#›</a:t>
            </a:fld>
            <a:endParaRPr lang="en-US" altLang="en-US"/>
          </a:p>
        </p:txBody>
      </p:sp>
    </p:spTree>
    <p:extLst>
      <p:ext uri="{BB962C8B-B14F-4D97-AF65-F5344CB8AC3E}">
        <p14:creationId xmlns:p14="http://schemas.microsoft.com/office/powerpoint/2010/main" val="32083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A46FB4-D762-4F99-B271-AF8545B49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47EDEB-CE20-47F3-8F15-DA0C2332D7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79A0E1-45AF-4A75-A8D5-F04414751197}"/>
              </a:ext>
            </a:extLst>
          </p:cNvPr>
          <p:cNvSpPr>
            <a:spLocks noGrp="1" noChangeArrowheads="1"/>
          </p:cNvSpPr>
          <p:nvPr>
            <p:ph type="sldNum" sz="quarter" idx="12"/>
          </p:nvPr>
        </p:nvSpPr>
        <p:spPr>
          <a:ln/>
        </p:spPr>
        <p:txBody>
          <a:bodyPr/>
          <a:lstStyle>
            <a:lvl1pPr>
              <a:defRPr/>
            </a:lvl1pPr>
          </a:lstStyle>
          <a:p>
            <a:fld id="{B1353A77-F888-4A82-87D5-63F1B97DE3DA}" type="slidenum">
              <a:rPr lang="en-US" altLang="en-US"/>
              <a:pPr/>
              <a:t>‹#›</a:t>
            </a:fld>
            <a:endParaRPr lang="en-US" altLang="en-US"/>
          </a:p>
        </p:txBody>
      </p:sp>
    </p:spTree>
    <p:extLst>
      <p:ext uri="{BB962C8B-B14F-4D97-AF65-F5344CB8AC3E}">
        <p14:creationId xmlns:p14="http://schemas.microsoft.com/office/powerpoint/2010/main" val="289921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B323CC-30C7-47F6-B2A0-97F33C91E3FB}"/>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42BB69F-659D-49D9-BD79-087956C3826E}"/>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BEF2430-F5E4-44EE-8D99-59C8A8EB8DF9}"/>
              </a:ext>
            </a:extLst>
          </p:cNvPr>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6CA4DD9D-F443-46CF-BEC1-971D7A203EB8}"/>
              </a:ext>
            </a:extLst>
          </p:cNvPr>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FDF61FA9-1858-4BD3-94A9-AA348A994540}"/>
              </a:ext>
            </a:extLst>
          </p:cNvPr>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BEFDE325-7F57-4F12-A675-DC53326AFC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a:extLst>
              <a:ext uri="{FF2B5EF4-FFF2-40B4-BE49-F238E27FC236}">
                <a16:creationId xmlns:a16="http://schemas.microsoft.com/office/drawing/2014/main" id="{1709992B-15D7-494D-8C5D-62FDAF81A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4"/>
          <a:stretch/>
        </p:blipFill>
        <p:spPr bwMode="auto">
          <a:xfrm>
            <a:off x="22685220" y="26136600"/>
            <a:ext cx="680418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Top Corners Rounded 21">
            <a:extLst>
              <a:ext uri="{FF2B5EF4-FFF2-40B4-BE49-F238E27FC236}">
                <a16:creationId xmlns:a16="http://schemas.microsoft.com/office/drawing/2014/main" id="{A37115A1-EBEC-4158-87FE-534519241AA7}"/>
              </a:ext>
            </a:extLst>
          </p:cNvPr>
          <p:cNvSpPr/>
          <p:nvPr/>
        </p:nvSpPr>
        <p:spPr bwMode="auto">
          <a:xfrm>
            <a:off x="33252923" y="22787059"/>
            <a:ext cx="9296400" cy="1005838"/>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2" name="Rectangle: Top Corners Rounded 1">
            <a:extLst>
              <a:ext uri="{FF2B5EF4-FFF2-40B4-BE49-F238E27FC236}">
                <a16:creationId xmlns:a16="http://schemas.microsoft.com/office/drawing/2014/main" id="{70566CD9-E8B7-4634-BE3A-67D557EC7B19}"/>
              </a:ext>
            </a:extLst>
          </p:cNvPr>
          <p:cNvSpPr/>
          <p:nvPr/>
        </p:nvSpPr>
        <p:spPr bwMode="auto">
          <a:xfrm>
            <a:off x="1143000" y="7543802"/>
            <a:ext cx="9296400" cy="990598"/>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pic>
        <p:nvPicPr>
          <p:cNvPr id="2050" name="Picture 18" descr="red_banner_landscape.jpg">
            <a:extLst>
              <a:ext uri="{FF2B5EF4-FFF2-40B4-BE49-F238E27FC236}">
                <a16:creationId xmlns:a16="http://schemas.microsoft.com/office/drawing/2014/main" id="{E0848E32-390D-4076-B65C-B5BF130808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12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4">
            <a:extLst>
              <a:ext uri="{FF2B5EF4-FFF2-40B4-BE49-F238E27FC236}">
                <a16:creationId xmlns:a16="http://schemas.microsoft.com/office/drawing/2014/main" id="{9BB13F89-3ED9-4EDE-9630-709094A485A3}"/>
              </a:ext>
            </a:extLst>
          </p:cNvPr>
          <p:cNvSpPr>
            <a:spLocks noChangeArrowheads="1"/>
          </p:cNvSpPr>
          <p:nvPr/>
        </p:nvSpPr>
        <p:spPr bwMode="auto">
          <a:xfrm>
            <a:off x="1143000" y="15773402"/>
            <a:ext cx="9296400" cy="15849598"/>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2" name="AutoShape 6">
            <a:extLst>
              <a:ext uri="{FF2B5EF4-FFF2-40B4-BE49-F238E27FC236}">
                <a16:creationId xmlns:a16="http://schemas.microsoft.com/office/drawing/2014/main" id="{999A8683-48AC-4B06-9013-A2801CCD2372}"/>
              </a:ext>
            </a:extLst>
          </p:cNvPr>
          <p:cNvSpPr>
            <a:spLocks noChangeArrowheads="1"/>
          </p:cNvSpPr>
          <p:nvPr/>
        </p:nvSpPr>
        <p:spPr bwMode="auto">
          <a:xfrm>
            <a:off x="1143000" y="7543799"/>
            <a:ext cx="9296400" cy="7947145"/>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4" name="AutoShape 8">
            <a:extLst>
              <a:ext uri="{FF2B5EF4-FFF2-40B4-BE49-F238E27FC236}">
                <a16:creationId xmlns:a16="http://schemas.microsoft.com/office/drawing/2014/main" id="{D5CA5B0C-4AC9-447F-9246-B86239B33B39}"/>
              </a:ext>
            </a:extLst>
          </p:cNvPr>
          <p:cNvSpPr>
            <a:spLocks noChangeArrowheads="1"/>
          </p:cNvSpPr>
          <p:nvPr/>
        </p:nvSpPr>
        <p:spPr bwMode="auto">
          <a:xfrm>
            <a:off x="226314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5" name="AutoShape 9">
            <a:extLst>
              <a:ext uri="{FF2B5EF4-FFF2-40B4-BE49-F238E27FC236}">
                <a16:creationId xmlns:a16="http://schemas.microsoft.com/office/drawing/2014/main" id="{90146F25-07C1-4A68-9FB0-1A409AFECE25}"/>
              </a:ext>
            </a:extLst>
          </p:cNvPr>
          <p:cNvSpPr>
            <a:spLocks noChangeArrowheads="1"/>
          </p:cNvSpPr>
          <p:nvPr/>
        </p:nvSpPr>
        <p:spPr bwMode="auto">
          <a:xfrm>
            <a:off x="33299400" y="7543800"/>
            <a:ext cx="9296400" cy="7874582"/>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6" name="AutoShape 10">
            <a:extLst>
              <a:ext uri="{FF2B5EF4-FFF2-40B4-BE49-F238E27FC236}">
                <a16:creationId xmlns:a16="http://schemas.microsoft.com/office/drawing/2014/main" id="{404E4CCD-A0A5-446D-97B1-116E54E057B5}"/>
              </a:ext>
            </a:extLst>
          </p:cNvPr>
          <p:cNvSpPr>
            <a:spLocks noChangeArrowheads="1"/>
          </p:cNvSpPr>
          <p:nvPr/>
        </p:nvSpPr>
        <p:spPr bwMode="auto">
          <a:xfrm>
            <a:off x="33252923" y="22787060"/>
            <a:ext cx="9296400" cy="5175506"/>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7" name="AutoShape 11">
            <a:extLst>
              <a:ext uri="{FF2B5EF4-FFF2-40B4-BE49-F238E27FC236}">
                <a16:creationId xmlns:a16="http://schemas.microsoft.com/office/drawing/2014/main" id="{87ED5301-CB8B-424D-ADF3-7C5A02B4FA49}"/>
              </a:ext>
            </a:extLst>
          </p:cNvPr>
          <p:cNvSpPr>
            <a:spLocks noChangeArrowheads="1"/>
          </p:cNvSpPr>
          <p:nvPr/>
        </p:nvSpPr>
        <p:spPr bwMode="auto">
          <a:xfrm>
            <a:off x="33299400" y="28331162"/>
            <a:ext cx="9296400" cy="3291837"/>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8" name="Line 17">
            <a:extLst>
              <a:ext uri="{FF2B5EF4-FFF2-40B4-BE49-F238E27FC236}">
                <a16:creationId xmlns:a16="http://schemas.microsoft.com/office/drawing/2014/main" id="{6F29ED87-FB4F-465B-B79F-095928C0BE3E}"/>
              </a:ext>
            </a:extLst>
          </p:cNvPr>
          <p:cNvSpPr>
            <a:spLocks noChangeShapeType="1"/>
          </p:cNvSpPr>
          <p:nvPr/>
        </p:nvSpPr>
        <p:spPr bwMode="auto">
          <a:xfrm>
            <a:off x="1143000" y="85344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8">
            <a:extLst>
              <a:ext uri="{FF2B5EF4-FFF2-40B4-BE49-F238E27FC236}">
                <a16:creationId xmlns:a16="http://schemas.microsoft.com/office/drawing/2014/main" id="{5072FE34-1AD7-4169-A074-1AA80279884E}"/>
              </a:ext>
            </a:extLst>
          </p:cNvPr>
          <p:cNvSpPr>
            <a:spLocks noChangeShapeType="1"/>
          </p:cNvSpPr>
          <p:nvPr/>
        </p:nvSpPr>
        <p:spPr bwMode="auto">
          <a:xfrm>
            <a:off x="33252923" y="2377766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Top Corners Rounded 22">
            <a:extLst>
              <a:ext uri="{FF2B5EF4-FFF2-40B4-BE49-F238E27FC236}">
                <a16:creationId xmlns:a16="http://schemas.microsoft.com/office/drawing/2014/main" id="{C0996164-BD1B-4703-AA41-0758C0D903DD}"/>
              </a:ext>
            </a:extLst>
          </p:cNvPr>
          <p:cNvSpPr/>
          <p:nvPr/>
        </p:nvSpPr>
        <p:spPr bwMode="auto">
          <a:xfrm>
            <a:off x="33266991" y="28331163"/>
            <a:ext cx="9338261" cy="1005837"/>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2060" name="Line 19">
            <a:extLst>
              <a:ext uri="{FF2B5EF4-FFF2-40B4-BE49-F238E27FC236}">
                <a16:creationId xmlns:a16="http://schemas.microsoft.com/office/drawing/2014/main" id="{91681432-8A97-4D53-8664-540965D79798}"/>
              </a:ext>
            </a:extLst>
          </p:cNvPr>
          <p:cNvSpPr>
            <a:spLocks noChangeShapeType="1"/>
          </p:cNvSpPr>
          <p:nvPr/>
        </p:nvSpPr>
        <p:spPr bwMode="auto">
          <a:xfrm>
            <a:off x="33308852" y="29337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20">
            <a:extLst>
              <a:ext uri="{FF2B5EF4-FFF2-40B4-BE49-F238E27FC236}">
                <a16:creationId xmlns:a16="http://schemas.microsoft.com/office/drawing/2014/main" id="{D23E928E-5321-46AF-A63B-045447AAE001}"/>
              </a:ext>
            </a:extLst>
          </p:cNvPr>
          <p:cNvSpPr txBox="1">
            <a:spLocks noChangeArrowheads="1"/>
          </p:cNvSpPr>
          <p:nvPr/>
        </p:nvSpPr>
        <p:spPr bwMode="auto">
          <a:xfrm>
            <a:off x="10811589" y="730982"/>
            <a:ext cx="21421011" cy="3785652"/>
          </a:xfrm>
          <a:prstGeom prst="rect">
            <a:avLst/>
          </a:prstGeom>
          <a:noFill/>
          <a:ln w="9525">
            <a:noFill/>
            <a:miter lim="800000"/>
            <a:headEnd/>
            <a:tailEnd/>
          </a:ln>
          <a:effectLst/>
        </p:spPr>
        <p:txBody>
          <a:bodyPr wrap="square">
            <a:spAutoFit/>
          </a:bodyPr>
          <a:lstStyle>
            <a:defPPr>
              <a:defRPr lang="en-US"/>
            </a:defPPr>
            <a:lvl1pPr algn="ctr" defTabSz="4389438">
              <a:spcBef>
                <a:spcPct val="50000"/>
              </a:spcBef>
              <a:defRPr sz="6200">
                <a:solidFill>
                  <a:schemeClr val="bg1"/>
                </a:solidFill>
                <a:latin typeface="+mj-lt"/>
              </a:defRPr>
            </a:lvl1pPr>
          </a:lstStyle>
          <a:p>
            <a:r>
              <a:rPr lang="en-US" sz="8000"/>
              <a:t>Development of PyDM Graphical User Interface for the upgraded Soft X-Ray Self Seeding System (SXRSS-II)</a:t>
            </a:r>
          </a:p>
        </p:txBody>
      </p:sp>
      <p:sp>
        <p:nvSpPr>
          <p:cNvPr id="2069" name="Text Box 21">
            <a:extLst>
              <a:ext uri="{FF2B5EF4-FFF2-40B4-BE49-F238E27FC236}">
                <a16:creationId xmlns:a16="http://schemas.microsoft.com/office/drawing/2014/main" id="{A630B8AE-E09B-42CA-8EC8-38B22195645A}"/>
              </a:ext>
            </a:extLst>
          </p:cNvPr>
          <p:cNvSpPr txBox="1">
            <a:spLocks noChangeArrowheads="1"/>
          </p:cNvSpPr>
          <p:nvPr/>
        </p:nvSpPr>
        <p:spPr bwMode="auto">
          <a:xfrm>
            <a:off x="12039600" y="4602163"/>
            <a:ext cx="19888200" cy="1036637"/>
          </a:xfrm>
          <a:prstGeom prst="rect">
            <a:avLst/>
          </a:prstGeom>
          <a:noFill/>
          <a:ln w="9525">
            <a:noFill/>
            <a:miter lim="800000"/>
            <a:headEnd/>
            <a:tailEnd/>
          </a:ln>
          <a:effectLst/>
        </p:spPr>
        <p:txBody>
          <a:bodyPr>
            <a:spAutoFit/>
          </a:bodyPr>
          <a:lstStyle/>
          <a:p>
            <a:pPr algn="ctr" defTabSz="4389438">
              <a:spcBef>
                <a:spcPct val="50000"/>
              </a:spcBef>
              <a:defRPr/>
            </a:pPr>
            <a:r>
              <a:rPr lang="en-US" sz="6200">
                <a:solidFill>
                  <a:schemeClr val="bg1"/>
                </a:solidFill>
                <a:latin typeface="+mj-lt"/>
              </a:rPr>
              <a:t>James Chen, Harmanpreet Bassan</a:t>
            </a:r>
          </a:p>
        </p:txBody>
      </p:sp>
      <p:sp>
        <p:nvSpPr>
          <p:cNvPr id="2063" name="Text Box 22">
            <a:extLst>
              <a:ext uri="{FF2B5EF4-FFF2-40B4-BE49-F238E27FC236}">
                <a16:creationId xmlns:a16="http://schemas.microsoft.com/office/drawing/2014/main" id="{1502BE7A-5DF7-4119-AAFC-501F5D97981E}"/>
              </a:ext>
            </a:extLst>
          </p:cNvPr>
          <p:cNvSpPr txBox="1">
            <a:spLocks noChangeArrowheads="1"/>
          </p:cNvSpPr>
          <p:nvPr/>
        </p:nvSpPr>
        <p:spPr bwMode="auto">
          <a:xfrm>
            <a:off x="3208019" y="7617955"/>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Introduction</a:t>
            </a:r>
          </a:p>
        </p:txBody>
      </p:sp>
      <p:sp>
        <p:nvSpPr>
          <p:cNvPr id="2064" name="Text Box 23">
            <a:extLst>
              <a:ext uri="{FF2B5EF4-FFF2-40B4-BE49-F238E27FC236}">
                <a16:creationId xmlns:a16="http://schemas.microsoft.com/office/drawing/2014/main" id="{DFB117E9-1528-447E-88C3-563D5B1818A1}"/>
              </a:ext>
            </a:extLst>
          </p:cNvPr>
          <p:cNvSpPr txBox="1">
            <a:spLocks noChangeArrowheads="1"/>
          </p:cNvSpPr>
          <p:nvPr/>
        </p:nvSpPr>
        <p:spPr bwMode="auto">
          <a:xfrm>
            <a:off x="35386523" y="2286326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References</a:t>
            </a:r>
          </a:p>
        </p:txBody>
      </p:sp>
      <p:sp>
        <p:nvSpPr>
          <p:cNvPr id="2065" name="Text Box 24">
            <a:extLst>
              <a:ext uri="{FF2B5EF4-FFF2-40B4-BE49-F238E27FC236}">
                <a16:creationId xmlns:a16="http://schemas.microsoft.com/office/drawing/2014/main" id="{C3583605-5AD3-47AC-9A6F-8BE6168968C7}"/>
              </a:ext>
            </a:extLst>
          </p:cNvPr>
          <p:cNvSpPr txBox="1">
            <a:spLocks noChangeArrowheads="1"/>
          </p:cNvSpPr>
          <p:nvPr/>
        </p:nvSpPr>
        <p:spPr bwMode="auto">
          <a:xfrm>
            <a:off x="34813073" y="28504020"/>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Acknowledgments</a:t>
            </a:r>
          </a:p>
        </p:txBody>
      </p:sp>
      <p:pic>
        <p:nvPicPr>
          <p:cNvPr id="2066" name="Picture 17" descr="logo_forlandscape.png">
            <a:extLst>
              <a:ext uri="{FF2B5EF4-FFF2-40B4-BE49-F238E27FC236}">
                <a16:creationId xmlns:a16="http://schemas.microsoft.com/office/drawing/2014/main" id="{5E80ECAA-8598-48E8-AE28-093EE989B9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5146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825AD7D-E0D6-4F6C-B3D9-2C52ABCB718F}"/>
              </a:ext>
            </a:extLst>
          </p:cNvPr>
          <p:cNvSpPr txBox="1"/>
          <p:nvPr/>
        </p:nvSpPr>
        <p:spPr>
          <a:xfrm>
            <a:off x="33308852" y="29376231"/>
            <a:ext cx="9296400" cy="2246769"/>
          </a:xfrm>
          <a:prstGeom prst="rect">
            <a:avLst/>
          </a:prstGeom>
          <a:noFill/>
        </p:spPr>
        <p:txBody>
          <a:bodyPr wrap="square" rtlCol="0">
            <a:spAutoFit/>
          </a:bodyPr>
          <a:lstStyle/>
          <a:p>
            <a:pPr algn="just"/>
            <a:r>
              <a:rPr lang="en-US" sz="2800" b="0" i="0" u="none" strike="noStrike" baseline="0">
                <a:solidFill>
                  <a:srgbClr val="000000"/>
                </a:solidFill>
                <a:latin typeface="Verdana" panose="020B0604030504040204" pitchFamily="34" charset="0"/>
              </a:rPr>
              <a:t>Use of the </a:t>
            </a:r>
            <a:r>
              <a:rPr lang="en-US" sz="2800" b="0" i="0" u="none" strike="noStrike" baseline="0" err="1">
                <a:solidFill>
                  <a:srgbClr val="000000"/>
                </a:solidFill>
                <a:latin typeface="Verdana" panose="020B0604030504040204" pitchFamily="34" charset="0"/>
              </a:rPr>
              <a:t>Linac</a:t>
            </a:r>
            <a:r>
              <a:rPr lang="en-US" sz="2800" b="0" i="0" u="none" strike="noStrike" baseline="0">
                <a:solidFill>
                  <a:srgbClr val="000000"/>
                </a:solidFill>
                <a:latin typeface="Verdana" panose="020B0604030504040204" pitchFamily="34" charset="0"/>
              </a:rPr>
              <a:t> Coherent Light Source (LCLS), SLAC National Accelerator Laboratory, is supported by the U.S. Department of Energy, Office of Science, Office of Basic Energy Sciences under Contract No. DE-AC02-76SF00515.</a:t>
            </a:r>
            <a:endParaRPr lang="en-US" sz="2800"/>
          </a:p>
        </p:txBody>
      </p:sp>
      <p:grpSp>
        <p:nvGrpSpPr>
          <p:cNvPr id="5" name="Group 4">
            <a:extLst>
              <a:ext uri="{FF2B5EF4-FFF2-40B4-BE49-F238E27FC236}">
                <a16:creationId xmlns:a16="http://schemas.microsoft.com/office/drawing/2014/main" id="{4D27F9EC-A0EA-47F2-B7A7-CD3CA3AA628F}"/>
              </a:ext>
            </a:extLst>
          </p:cNvPr>
          <p:cNvGrpSpPr/>
          <p:nvPr/>
        </p:nvGrpSpPr>
        <p:grpSpPr>
          <a:xfrm>
            <a:off x="1150620" y="15773402"/>
            <a:ext cx="9296400" cy="990598"/>
            <a:chOff x="1150620" y="17678400"/>
            <a:chExt cx="9296400" cy="990598"/>
          </a:xfrm>
        </p:grpSpPr>
        <p:sp>
          <p:nvSpPr>
            <p:cNvPr id="24" name="Rectangle: Top Corners Rounded 23">
              <a:extLst>
                <a:ext uri="{FF2B5EF4-FFF2-40B4-BE49-F238E27FC236}">
                  <a16:creationId xmlns:a16="http://schemas.microsoft.com/office/drawing/2014/main" id="{C1DC63C4-960E-4D33-BB91-60A0BC91DE6A}"/>
                </a:ext>
              </a:extLst>
            </p:cNvPr>
            <p:cNvSpPr/>
            <p:nvPr/>
          </p:nvSpPr>
          <p:spPr bwMode="auto">
            <a:xfrm>
              <a:off x="1150620" y="17678400"/>
              <a:ext cx="9296400" cy="990598"/>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25" name="Line 17">
              <a:extLst>
                <a:ext uri="{FF2B5EF4-FFF2-40B4-BE49-F238E27FC236}">
                  <a16:creationId xmlns:a16="http://schemas.microsoft.com/office/drawing/2014/main" id="{09C0FBBE-D49E-4614-8444-C99D58F7B328}"/>
                </a:ext>
              </a:extLst>
            </p:cNvPr>
            <p:cNvSpPr>
              <a:spLocks noChangeShapeType="1"/>
            </p:cNvSpPr>
            <p:nvPr/>
          </p:nvSpPr>
          <p:spPr bwMode="auto">
            <a:xfrm>
              <a:off x="1150620" y="18668998"/>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2">
              <a:extLst>
                <a:ext uri="{FF2B5EF4-FFF2-40B4-BE49-F238E27FC236}">
                  <a16:creationId xmlns:a16="http://schemas.microsoft.com/office/drawing/2014/main" id="{DEEA1132-5209-47BA-9656-96D95391412D}"/>
                </a:ext>
              </a:extLst>
            </p:cNvPr>
            <p:cNvSpPr txBox="1">
              <a:spLocks noChangeArrowheads="1"/>
            </p:cNvSpPr>
            <p:nvPr/>
          </p:nvSpPr>
          <p:spPr bwMode="auto">
            <a:xfrm>
              <a:off x="2011679" y="17765033"/>
              <a:ext cx="749808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The SXRSS-II System</a:t>
              </a:r>
            </a:p>
          </p:txBody>
        </p:sp>
      </p:grpSp>
      <p:sp>
        <p:nvSpPr>
          <p:cNvPr id="7" name="TextBox 6">
            <a:extLst>
              <a:ext uri="{FF2B5EF4-FFF2-40B4-BE49-F238E27FC236}">
                <a16:creationId xmlns:a16="http://schemas.microsoft.com/office/drawing/2014/main" id="{B193A164-6DB6-4AEB-9CD1-9224D4AC8A54}"/>
              </a:ext>
            </a:extLst>
          </p:cNvPr>
          <p:cNvSpPr txBox="1"/>
          <p:nvPr/>
        </p:nvSpPr>
        <p:spPr>
          <a:xfrm>
            <a:off x="1143000" y="8534400"/>
            <a:ext cx="9296400" cy="6986528"/>
          </a:xfrm>
          <a:prstGeom prst="rect">
            <a:avLst/>
          </a:prstGeom>
          <a:noFill/>
        </p:spPr>
        <p:txBody>
          <a:bodyPr wrap="square" rtlCol="0">
            <a:spAutoFit/>
          </a:bodyPr>
          <a:lstStyle/>
          <a:p>
            <a:pPr algn="just" rtl="0">
              <a:spcBef>
                <a:spcPts val="0"/>
              </a:spcBef>
              <a:spcAft>
                <a:spcPts val="0"/>
              </a:spcAft>
            </a:pPr>
            <a:r>
              <a:rPr lang="en-US" sz="2800" b="0" i="0" u="none" strike="noStrike" dirty="0">
                <a:solidFill>
                  <a:srgbClr val="000000"/>
                </a:solidFill>
                <a:effectLst/>
                <a:latin typeface="Arial" panose="020B0604020202020204" pitchFamily="34" charset="0"/>
              </a:rPr>
              <a:t>As a part of the LCLS-II upgrade, the SXRSS (Soft X-Ray Self Seeding) device will be upgraded with improvements in cooling and motion controls. The SXRSS-II is located on the Soft X-ray beamline in cell 35 (at the 10th undulator girder) in the Undulator Hall. The system’s purpose is to create a “seed” that can be amplified by the undulators downstream to provide better longitudinal coherence (control over time and spectral resolution) for use in different experimental applications [1]. </a:t>
            </a:r>
          </a:p>
          <a:p>
            <a:pPr algn="just" rtl="0">
              <a:spcBef>
                <a:spcPts val="0"/>
              </a:spcBef>
              <a:spcAft>
                <a:spcPts val="0"/>
              </a:spcAft>
            </a:pPr>
            <a:r>
              <a:rPr lang="en-US" sz="2800" b="0" i="0" u="none" strike="noStrike" dirty="0">
                <a:solidFill>
                  <a:srgbClr val="000000"/>
                </a:solidFill>
                <a:effectLst/>
                <a:latin typeface="Arial" panose="020B0604020202020204" pitchFamily="34" charset="0"/>
              </a:rPr>
              <a:t>One component of the improvements to the SXRSS controls includes updating the GUIs (Graphical User Interfaces or “screens”) that are used to control the different components. These screens are created using PyDM (Python Display Manager), a SLAC-built framework built on top of </a:t>
            </a:r>
            <a:r>
              <a:rPr lang="en-US" sz="2800" b="0" i="0" u="none" strike="noStrike" dirty="0" err="1">
                <a:solidFill>
                  <a:srgbClr val="000000"/>
                </a:solidFill>
                <a:effectLst/>
                <a:latin typeface="Arial" panose="020B0604020202020204" pitchFamily="34" charset="0"/>
              </a:rPr>
              <a:t>PyQt</a:t>
            </a:r>
            <a:r>
              <a:rPr lang="en-US" sz="2800" b="0" i="0" u="none" strike="noStrike" dirty="0">
                <a:solidFill>
                  <a:srgbClr val="000000"/>
                </a:solidFill>
                <a:effectLst/>
                <a:latin typeface="Arial" panose="020B0604020202020204" pitchFamily="34" charset="0"/>
              </a:rPr>
              <a:t>, which is a Python-based GUI development framework.</a:t>
            </a:r>
            <a:endParaRPr lang="en-US" sz="2800" b="0" dirty="0">
              <a:effectLst/>
            </a:endParaRPr>
          </a:p>
        </p:txBody>
      </p:sp>
      <p:sp>
        <p:nvSpPr>
          <p:cNvPr id="35" name="TextBox 34">
            <a:extLst>
              <a:ext uri="{FF2B5EF4-FFF2-40B4-BE49-F238E27FC236}">
                <a16:creationId xmlns:a16="http://schemas.microsoft.com/office/drawing/2014/main" id="{C3893F65-B4F0-4FE9-B5DD-704ED2188877}"/>
              </a:ext>
            </a:extLst>
          </p:cNvPr>
          <p:cNvSpPr txBox="1"/>
          <p:nvPr/>
        </p:nvSpPr>
        <p:spPr>
          <a:xfrm>
            <a:off x="33308852" y="7570080"/>
            <a:ext cx="9296400" cy="4401205"/>
          </a:xfrm>
          <a:prstGeom prst="rect">
            <a:avLst/>
          </a:prstGeom>
          <a:noFill/>
        </p:spPr>
        <p:txBody>
          <a:bodyPr wrap="square" rtlCol="0">
            <a:spAutoFit/>
          </a:bodyPr>
          <a:lstStyle/>
          <a:p>
            <a:pPr algn="just"/>
            <a:r>
              <a:rPr lang="en-US" sz="2800" dirty="0"/>
              <a:t>The final expert motor screen is organized in order of the most commonly used field widgets. Since many additional fields were needed compared to the original EDM screen that the screen was based on, categories that are often used together are also put on the same tabs. To make the screen more versatile and minimize the impact of using the stacked widget to display elements, each section of the screen can be opened separately in a new window.</a:t>
            </a:r>
          </a:p>
        </p:txBody>
      </p:sp>
      <p:sp>
        <p:nvSpPr>
          <p:cNvPr id="37" name="TextBox 36">
            <a:extLst>
              <a:ext uri="{FF2B5EF4-FFF2-40B4-BE49-F238E27FC236}">
                <a16:creationId xmlns:a16="http://schemas.microsoft.com/office/drawing/2014/main" id="{A68A233A-DB0E-4CB8-AF29-69F77CD162C2}"/>
              </a:ext>
            </a:extLst>
          </p:cNvPr>
          <p:cNvSpPr txBox="1"/>
          <p:nvPr/>
        </p:nvSpPr>
        <p:spPr>
          <a:xfrm>
            <a:off x="1183820" y="24636472"/>
            <a:ext cx="9232719" cy="6986528"/>
          </a:xfrm>
          <a:prstGeom prst="rect">
            <a:avLst/>
          </a:prstGeom>
          <a:noFill/>
        </p:spPr>
        <p:txBody>
          <a:bodyPr wrap="square" rtlCol="0">
            <a:spAutoFit/>
          </a:bodyPr>
          <a:lstStyle>
            <a:defPPr>
              <a:defRPr lang="en-US"/>
            </a:defPPr>
            <a:lvl1pPr algn="just">
              <a:spcBef>
                <a:spcPts val="0"/>
              </a:spcBef>
              <a:spcAft>
                <a:spcPts val="0"/>
              </a:spcAft>
              <a:defRPr sz="2800" b="0" i="0" u="none" strike="noStrike">
                <a:solidFill>
                  <a:srgbClr val="000000"/>
                </a:solidFill>
                <a:effectLst/>
                <a:latin typeface="Arial" panose="020B0604020202020204" pitchFamily="34" charset="0"/>
              </a:defRPr>
            </a:lvl1pPr>
          </a:lstStyle>
          <a:p>
            <a:r>
              <a:rPr lang="en-US" dirty="0"/>
              <a:t>The system separates the previously collinear electron beam and X-ray pulse through the use of  magnetic dipoles and a monochromator setup, respectively. The electron bypass portion (black line) constitutes 4-dipole chicanes that steer the electrons beam away from the optic motors, delay the electron beam for realignment with the diverted X-ray pulse, and smooth out the microbunching effects from the SASE (Self-amplified Spontaneous Emission). On the X-ray side (pink line), the monochromator is composed of a grating, a slit, and three mirrors. The toroidal grating helps amplify specific energies and dampen others, while the M1 mirror and slit help select a particular bandwidth of the X-ray [3]. The seed is then amplified as it travels the remaining length of the undulator hall, producing the desired X-ray for various experimental needs.</a:t>
            </a:r>
          </a:p>
        </p:txBody>
      </p:sp>
      <p:pic>
        <p:nvPicPr>
          <p:cNvPr id="38" name="Picture 37">
            <a:extLst>
              <a:ext uri="{FF2B5EF4-FFF2-40B4-BE49-F238E27FC236}">
                <a16:creationId xmlns:a16="http://schemas.microsoft.com/office/drawing/2014/main" id="{450EEB93-AD4E-4544-B0B8-91C6EF38E54B}"/>
              </a:ext>
            </a:extLst>
          </p:cNvPr>
          <p:cNvPicPr/>
          <p:nvPr/>
        </p:nvPicPr>
        <p:blipFill>
          <a:blip r:embed="rId6"/>
          <a:srcRect/>
          <a:stretch>
            <a:fillRect/>
          </a:stretch>
        </p:blipFill>
        <p:spPr bwMode="auto">
          <a:xfrm>
            <a:off x="1422400" y="20702638"/>
            <a:ext cx="8737599" cy="3077667"/>
          </a:xfrm>
          <a:prstGeom prst="rect">
            <a:avLst/>
          </a:prstGeom>
          <a:noFill/>
          <a:ln w="9525">
            <a:noFill/>
            <a:miter lim="800000"/>
            <a:headEnd/>
            <a:tailEnd/>
          </a:ln>
        </p:spPr>
      </p:pic>
      <p:sp>
        <p:nvSpPr>
          <p:cNvPr id="4" name="TextBox 3">
            <a:extLst>
              <a:ext uri="{FF2B5EF4-FFF2-40B4-BE49-F238E27FC236}">
                <a16:creationId xmlns:a16="http://schemas.microsoft.com/office/drawing/2014/main" id="{6EC88D15-233D-4318-87D1-1680A2519BC3}"/>
              </a:ext>
            </a:extLst>
          </p:cNvPr>
          <p:cNvSpPr txBox="1"/>
          <p:nvPr/>
        </p:nvSpPr>
        <p:spPr>
          <a:xfrm>
            <a:off x="1142999" y="23810289"/>
            <a:ext cx="9273540" cy="830997"/>
          </a:xfrm>
          <a:prstGeom prst="rect">
            <a:avLst/>
          </a:prstGeom>
          <a:noFill/>
        </p:spPr>
        <p:txBody>
          <a:bodyPr wrap="square" rtlCol="0">
            <a:spAutoFit/>
          </a:bodyPr>
          <a:lstStyle/>
          <a:p>
            <a:r>
              <a:rPr lang="en-US" sz="2400" b="1"/>
              <a:t>Figure 1 </a:t>
            </a:r>
            <a:r>
              <a:rPr lang="en-US" sz="2400"/>
              <a:t>  Top: Graphic representation of the SXRSS device. Bottom: A model of the SXRSS-II [2].  </a:t>
            </a:r>
          </a:p>
        </p:txBody>
      </p:sp>
      <p:pic>
        <p:nvPicPr>
          <p:cNvPr id="1026" name="Picture 2">
            <a:extLst>
              <a:ext uri="{FF2B5EF4-FFF2-40B4-BE49-F238E27FC236}">
                <a16:creationId xmlns:a16="http://schemas.microsoft.com/office/drawing/2014/main" id="{FDA956C1-10AB-444C-80B5-EB76BEA272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24" r="9094"/>
          <a:stretch/>
        </p:blipFill>
        <p:spPr bwMode="auto">
          <a:xfrm>
            <a:off x="1180626" y="16764000"/>
            <a:ext cx="9258774" cy="3962324"/>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7">
            <a:extLst>
              <a:ext uri="{FF2B5EF4-FFF2-40B4-BE49-F238E27FC236}">
                <a16:creationId xmlns:a16="http://schemas.microsoft.com/office/drawing/2014/main" id="{80A6AC1B-A158-4E9C-8769-E41F67AB9068}"/>
              </a:ext>
            </a:extLst>
          </p:cNvPr>
          <p:cNvSpPr>
            <a:spLocks noChangeArrowheads="1"/>
          </p:cNvSpPr>
          <p:nvPr/>
        </p:nvSpPr>
        <p:spPr bwMode="auto">
          <a:xfrm>
            <a:off x="12012413" y="18063989"/>
            <a:ext cx="9372600" cy="13559012"/>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51" name="TextBox 50">
            <a:extLst>
              <a:ext uri="{FF2B5EF4-FFF2-40B4-BE49-F238E27FC236}">
                <a16:creationId xmlns:a16="http://schemas.microsoft.com/office/drawing/2014/main" id="{F70B0C8B-D707-479F-9572-A4BB72743040}"/>
              </a:ext>
            </a:extLst>
          </p:cNvPr>
          <p:cNvSpPr txBox="1"/>
          <p:nvPr/>
        </p:nvSpPr>
        <p:spPr>
          <a:xfrm>
            <a:off x="12002961" y="19126200"/>
            <a:ext cx="9372600" cy="3970318"/>
          </a:xfrm>
          <a:prstGeom prst="rect">
            <a:avLst/>
          </a:prstGeom>
          <a:noFill/>
        </p:spPr>
        <p:txBody>
          <a:bodyPr wrap="square" rtlCol="0">
            <a:spAutoFit/>
          </a:bodyPr>
          <a:lstStyle/>
          <a:p>
            <a:pPr algn="just"/>
            <a:r>
              <a:rPr lang="en-US" sz="2800" dirty="0">
                <a:solidFill>
                  <a:srgbClr val="000000"/>
                </a:solidFill>
                <a:latin typeface="Arial" panose="020B0604020202020204" pitchFamily="34" charset="0"/>
              </a:rPr>
              <a:t>A series of screens were created including the main screen, sub-screens for each of the motor groups, general screens, and one for documentation. </a:t>
            </a:r>
          </a:p>
          <a:p>
            <a:pPr algn="just"/>
            <a:endParaRPr lang="en-US" sz="2800" dirty="0">
              <a:solidFill>
                <a:srgbClr val="000000"/>
              </a:solidFill>
              <a:latin typeface="Arial" panose="020B0604020202020204" pitchFamily="34" charset="0"/>
            </a:endParaRPr>
          </a:p>
          <a:p>
            <a:pPr algn="just"/>
            <a:r>
              <a:rPr lang="en-US" sz="2800" dirty="0">
                <a:solidFill>
                  <a:srgbClr val="000000"/>
                </a:solidFill>
                <a:latin typeface="Arial" panose="020B0604020202020204" pitchFamily="34" charset="0"/>
              </a:rPr>
              <a:t>The main screen provides users with an easy way to navigate to the more specific screens through a simple click. The motor-specific screens provide some basic controls and status information to the motors as well as buttons to navigate to more detailed screens.</a:t>
            </a:r>
          </a:p>
        </p:txBody>
      </p:sp>
      <p:grpSp>
        <p:nvGrpSpPr>
          <p:cNvPr id="16" name="Group 15">
            <a:extLst>
              <a:ext uri="{FF2B5EF4-FFF2-40B4-BE49-F238E27FC236}">
                <a16:creationId xmlns:a16="http://schemas.microsoft.com/office/drawing/2014/main" id="{9446F18C-B8EC-44E8-8842-5E8A47DD5E4B}"/>
              </a:ext>
            </a:extLst>
          </p:cNvPr>
          <p:cNvGrpSpPr/>
          <p:nvPr/>
        </p:nvGrpSpPr>
        <p:grpSpPr>
          <a:xfrm>
            <a:off x="11998529" y="18063990"/>
            <a:ext cx="9395647" cy="1062210"/>
            <a:chOff x="11998529" y="26637341"/>
            <a:chExt cx="9395647" cy="1062210"/>
          </a:xfrm>
        </p:grpSpPr>
        <p:sp>
          <p:nvSpPr>
            <p:cNvPr id="52" name="Rectangle: Top Corners Rounded 51">
              <a:extLst>
                <a:ext uri="{FF2B5EF4-FFF2-40B4-BE49-F238E27FC236}">
                  <a16:creationId xmlns:a16="http://schemas.microsoft.com/office/drawing/2014/main" id="{21732CDB-D772-4732-98F9-6A0EA2EA26F5}"/>
                </a:ext>
              </a:extLst>
            </p:cNvPr>
            <p:cNvSpPr/>
            <p:nvPr/>
          </p:nvSpPr>
          <p:spPr bwMode="auto">
            <a:xfrm>
              <a:off x="11998529" y="26637341"/>
              <a:ext cx="9395647" cy="1062210"/>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53" name="Text Box 22">
              <a:extLst>
                <a:ext uri="{FF2B5EF4-FFF2-40B4-BE49-F238E27FC236}">
                  <a16:creationId xmlns:a16="http://schemas.microsoft.com/office/drawing/2014/main" id="{5BD74019-95F9-4907-BFAC-70E7CC2FC92E}"/>
                </a:ext>
              </a:extLst>
            </p:cNvPr>
            <p:cNvSpPr txBox="1">
              <a:spLocks noChangeArrowheads="1"/>
            </p:cNvSpPr>
            <p:nvPr/>
          </p:nvSpPr>
          <p:spPr bwMode="auto">
            <a:xfrm>
              <a:off x="14124510" y="26792195"/>
              <a:ext cx="514724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SXRSS-II Screens</a:t>
              </a:r>
            </a:p>
          </p:txBody>
        </p:sp>
        <p:sp>
          <p:nvSpPr>
            <p:cNvPr id="54" name="Line 17">
              <a:extLst>
                <a:ext uri="{FF2B5EF4-FFF2-40B4-BE49-F238E27FC236}">
                  <a16:creationId xmlns:a16="http://schemas.microsoft.com/office/drawing/2014/main" id="{B50BAA0E-E76E-4CF9-BDB5-6A012ECDF465}"/>
                </a:ext>
              </a:extLst>
            </p:cNvPr>
            <p:cNvSpPr>
              <a:spLocks noChangeShapeType="1"/>
            </p:cNvSpPr>
            <p:nvPr/>
          </p:nvSpPr>
          <p:spPr bwMode="auto">
            <a:xfrm>
              <a:off x="12013770" y="27699550"/>
              <a:ext cx="9372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 name="AutoShape 7">
            <a:extLst>
              <a:ext uri="{FF2B5EF4-FFF2-40B4-BE49-F238E27FC236}">
                <a16:creationId xmlns:a16="http://schemas.microsoft.com/office/drawing/2014/main" id="{925BCC64-889F-4A60-B171-5F2A1699B3C7}"/>
              </a:ext>
            </a:extLst>
          </p:cNvPr>
          <p:cNvSpPr>
            <a:spLocks noChangeArrowheads="1"/>
          </p:cNvSpPr>
          <p:nvPr/>
        </p:nvSpPr>
        <p:spPr bwMode="auto">
          <a:xfrm>
            <a:off x="11995527" y="7566863"/>
            <a:ext cx="9372600" cy="10111528"/>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64" name="Rectangle: Top Corners Rounded 63">
            <a:extLst>
              <a:ext uri="{FF2B5EF4-FFF2-40B4-BE49-F238E27FC236}">
                <a16:creationId xmlns:a16="http://schemas.microsoft.com/office/drawing/2014/main" id="{3C40815C-A1FB-4A53-A625-461C7996C965}"/>
              </a:ext>
            </a:extLst>
          </p:cNvPr>
          <p:cNvSpPr/>
          <p:nvPr/>
        </p:nvSpPr>
        <p:spPr bwMode="auto">
          <a:xfrm>
            <a:off x="11980286" y="7582046"/>
            <a:ext cx="9395647" cy="990598"/>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65" name="Text Box 22">
            <a:extLst>
              <a:ext uri="{FF2B5EF4-FFF2-40B4-BE49-F238E27FC236}">
                <a16:creationId xmlns:a16="http://schemas.microsoft.com/office/drawing/2014/main" id="{D7E7A03E-D451-4A43-958E-65A84A434F84}"/>
              </a:ext>
            </a:extLst>
          </p:cNvPr>
          <p:cNvSpPr txBox="1">
            <a:spLocks noChangeArrowheads="1"/>
          </p:cNvSpPr>
          <p:nvPr/>
        </p:nvSpPr>
        <p:spPr bwMode="auto">
          <a:xfrm>
            <a:off x="13098334" y="7712084"/>
            <a:ext cx="715353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Motor Motion Controls</a:t>
            </a:r>
          </a:p>
        </p:txBody>
      </p:sp>
      <p:sp>
        <p:nvSpPr>
          <p:cNvPr id="66" name="Line 17">
            <a:extLst>
              <a:ext uri="{FF2B5EF4-FFF2-40B4-BE49-F238E27FC236}">
                <a16:creationId xmlns:a16="http://schemas.microsoft.com/office/drawing/2014/main" id="{3C41CB34-54DC-4A58-9CDE-4395A8F7E6FC}"/>
              </a:ext>
            </a:extLst>
          </p:cNvPr>
          <p:cNvSpPr>
            <a:spLocks noChangeShapeType="1"/>
          </p:cNvSpPr>
          <p:nvPr/>
        </p:nvSpPr>
        <p:spPr bwMode="auto">
          <a:xfrm>
            <a:off x="11995527" y="8572644"/>
            <a:ext cx="9372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13">
            <a:extLst>
              <a:ext uri="{FF2B5EF4-FFF2-40B4-BE49-F238E27FC236}">
                <a16:creationId xmlns:a16="http://schemas.microsoft.com/office/drawing/2014/main" id="{D5F4FA56-D75D-450E-AD4E-7FDB210498C7}"/>
              </a:ext>
            </a:extLst>
          </p:cNvPr>
          <p:cNvGrpSpPr/>
          <p:nvPr/>
        </p:nvGrpSpPr>
        <p:grpSpPr>
          <a:xfrm>
            <a:off x="12003335" y="12430256"/>
            <a:ext cx="9364792" cy="5248135"/>
            <a:chOff x="11966812" y="8624288"/>
            <a:chExt cx="9439534" cy="5255849"/>
          </a:xfrm>
        </p:grpSpPr>
        <p:pic>
          <p:nvPicPr>
            <p:cNvPr id="1030" name="Picture 6">
              <a:extLst>
                <a:ext uri="{FF2B5EF4-FFF2-40B4-BE49-F238E27FC236}">
                  <a16:creationId xmlns:a16="http://schemas.microsoft.com/office/drawing/2014/main" id="{B1DF956E-4351-4B3B-B2D2-77ED4A2DA5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713" t="10280" b="13574"/>
            <a:stretch/>
          </p:blipFill>
          <p:spPr bwMode="auto">
            <a:xfrm>
              <a:off x="12061261" y="8624288"/>
              <a:ext cx="9280739" cy="42476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0CB3817-82DB-404F-BA3E-F47F39D216DB}"/>
                </a:ext>
              </a:extLst>
            </p:cNvPr>
            <p:cNvSpPr txBox="1"/>
            <p:nvPr/>
          </p:nvSpPr>
          <p:spPr>
            <a:xfrm>
              <a:off x="11966812" y="12679808"/>
              <a:ext cx="9439534" cy="1200329"/>
            </a:xfrm>
            <a:prstGeom prst="rect">
              <a:avLst/>
            </a:prstGeom>
            <a:noFill/>
          </p:spPr>
          <p:txBody>
            <a:bodyPr wrap="square" rtlCol="0">
              <a:spAutoFit/>
            </a:bodyPr>
            <a:lstStyle/>
            <a:p>
              <a:r>
                <a:rPr lang="en-US" sz="2400" b="1" dirty="0"/>
                <a:t>Figure 2 </a:t>
              </a:r>
              <a:r>
                <a:rPr lang="en-US" sz="2400" dirty="0"/>
                <a:t>Diagram of the positions of </a:t>
              </a:r>
              <a:r>
                <a:rPr lang="en-US" sz="2400" b="0" i="0" u="none" strike="noStrike" dirty="0">
                  <a:solidFill>
                    <a:srgbClr val="000000"/>
                  </a:solidFill>
                  <a:effectLst/>
                  <a:latin typeface="Arial" panose="020B0604020202020204" pitchFamily="34" charset="0"/>
                </a:rPr>
                <a:t>BOD1 and BOD2 are located at the end of cell 35 and in between cells 37 and 38, respectively. [2]</a:t>
              </a:r>
              <a:endParaRPr lang="en-US" sz="2400" b="1" dirty="0"/>
            </a:p>
          </p:txBody>
        </p:sp>
      </p:grpSp>
      <p:pic>
        <p:nvPicPr>
          <p:cNvPr id="28" name="Picture 27" descr="Graphical user interface&#10;&#10;Description automatically generated">
            <a:extLst>
              <a:ext uri="{FF2B5EF4-FFF2-40B4-BE49-F238E27FC236}">
                <a16:creationId xmlns:a16="http://schemas.microsoft.com/office/drawing/2014/main" id="{DB6C0F09-1263-4DFE-A321-5B2ADD48327B}"/>
              </a:ext>
            </a:extLst>
          </p:cNvPr>
          <p:cNvPicPr>
            <a:picLocks noChangeAspect="1"/>
          </p:cNvPicPr>
          <p:nvPr/>
        </p:nvPicPr>
        <p:blipFill rotWithShape="1">
          <a:blip r:embed="rId9"/>
          <a:srcRect l="247" t="894"/>
          <a:stretch/>
        </p:blipFill>
        <p:spPr>
          <a:xfrm>
            <a:off x="22754967" y="7617954"/>
            <a:ext cx="9063815" cy="2462097"/>
          </a:xfrm>
          <a:prstGeom prst="rect">
            <a:avLst/>
          </a:prstGeom>
        </p:spPr>
      </p:pic>
      <p:sp>
        <p:nvSpPr>
          <p:cNvPr id="29" name="TextBox 28">
            <a:extLst>
              <a:ext uri="{FF2B5EF4-FFF2-40B4-BE49-F238E27FC236}">
                <a16:creationId xmlns:a16="http://schemas.microsoft.com/office/drawing/2014/main" id="{620DD1FC-CA52-42A5-9BE6-5602C4DE80A1}"/>
              </a:ext>
            </a:extLst>
          </p:cNvPr>
          <p:cNvSpPr txBox="1"/>
          <p:nvPr/>
        </p:nvSpPr>
        <p:spPr>
          <a:xfrm>
            <a:off x="22763378" y="10786345"/>
            <a:ext cx="9032444" cy="1200329"/>
          </a:xfrm>
          <a:prstGeom prst="rect">
            <a:avLst/>
          </a:prstGeom>
          <a:noFill/>
        </p:spPr>
        <p:txBody>
          <a:bodyPr wrap="square" rtlCol="0">
            <a:spAutoFit/>
          </a:bodyPr>
          <a:lstStyle/>
          <a:p>
            <a:r>
              <a:rPr lang="en-US" sz="2400" b="1"/>
              <a:t>Figure 4 </a:t>
            </a:r>
            <a:r>
              <a:rPr lang="en-US" sz="2400"/>
              <a:t>Top: A closer look at the same screen in the Qt Designer. Bottom: A screen that is linked by the embedded Display from the motor group screens.</a:t>
            </a:r>
          </a:p>
        </p:txBody>
      </p:sp>
      <p:pic>
        <p:nvPicPr>
          <p:cNvPr id="56" name="Picture 55">
            <a:extLst>
              <a:ext uri="{FF2B5EF4-FFF2-40B4-BE49-F238E27FC236}">
                <a16:creationId xmlns:a16="http://schemas.microsoft.com/office/drawing/2014/main" id="{A82EB1CD-BBB2-48AD-AF1F-7D2CFC49A227}"/>
              </a:ext>
            </a:extLst>
          </p:cNvPr>
          <p:cNvPicPr>
            <a:picLocks noChangeAspect="1"/>
          </p:cNvPicPr>
          <p:nvPr/>
        </p:nvPicPr>
        <p:blipFill>
          <a:blip r:embed="rId10"/>
          <a:stretch>
            <a:fillRect/>
          </a:stretch>
        </p:blipFill>
        <p:spPr>
          <a:xfrm>
            <a:off x="22780368" y="10138706"/>
            <a:ext cx="9007044" cy="624373"/>
          </a:xfrm>
          <a:prstGeom prst="rect">
            <a:avLst/>
          </a:prstGeom>
        </p:spPr>
      </p:pic>
      <p:pic>
        <p:nvPicPr>
          <p:cNvPr id="1032" name="Picture 7">
            <a:extLst>
              <a:ext uri="{FF2B5EF4-FFF2-40B4-BE49-F238E27FC236}">
                <a16:creationId xmlns:a16="http://schemas.microsoft.com/office/drawing/2014/main" id="{C52C6F4F-D509-4A8C-B4A0-A0F368061A8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758"/>
          <a:stretch/>
        </p:blipFill>
        <p:spPr bwMode="auto">
          <a:xfrm>
            <a:off x="22721451" y="15068705"/>
            <a:ext cx="3669548" cy="446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a:extLst>
              <a:ext uri="{FF2B5EF4-FFF2-40B4-BE49-F238E27FC236}">
                <a16:creationId xmlns:a16="http://schemas.microsoft.com/office/drawing/2014/main" id="{99F80804-6FAB-4937-8A83-C4C7DF917E27}"/>
              </a:ext>
            </a:extLst>
          </p:cNvPr>
          <p:cNvSpPr txBox="1"/>
          <p:nvPr/>
        </p:nvSpPr>
        <p:spPr>
          <a:xfrm>
            <a:off x="26429454" y="15052719"/>
            <a:ext cx="5357958" cy="3046988"/>
          </a:xfrm>
          <a:prstGeom prst="rect">
            <a:avLst/>
          </a:prstGeom>
          <a:noFill/>
        </p:spPr>
        <p:txBody>
          <a:bodyPr wrap="square" rtlCol="0">
            <a:spAutoFit/>
          </a:bodyPr>
          <a:lstStyle/>
          <a:p>
            <a:r>
              <a:rPr lang="en-US" sz="2400" b="1" dirty="0"/>
              <a:t>Figure 5  </a:t>
            </a:r>
            <a:r>
              <a:rPr lang="en-US" sz="2400" dirty="0"/>
              <a:t>A PMAC specific screen that displays many status indicators of the motor. Although many fields are reserved, the screen shows some important information like whether the motor has any errors or if the motor is in motion.</a:t>
            </a:r>
            <a:endParaRPr lang="en-US" sz="2400" b="1" dirty="0"/>
          </a:p>
        </p:txBody>
      </p:sp>
      <p:sp>
        <p:nvSpPr>
          <p:cNvPr id="59" name="TextBox 58">
            <a:extLst>
              <a:ext uri="{FF2B5EF4-FFF2-40B4-BE49-F238E27FC236}">
                <a16:creationId xmlns:a16="http://schemas.microsoft.com/office/drawing/2014/main" id="{87EB4CA5-8166-42F4-B84E-777637832F24}"/>
              </a:ext>
            </a:extLst>
          </p:cNvPr>
          <p:cNvSpPr txBox="1"/>
          <p:nvPr/>
        </p:nvSpPr>
        <p:spPr>
          <a:xfrm>
            <a:off x="22695653" y="19568138"/>
            <a:ext cx="9203313" cy="6555641"/>
          </a:xfrm>
          <a:prstGeom prst="rect">
            <a:avLst/>
          </a:prstGeom>
          <a:noFill/>
        </p:spPr>
        <p:txBody>
          <a:bodyPr wrap="square" rtlCol="0">
            <a:spAutoFit/>
          </a:bodyPr>
          <a:lstStyle/>
          <a:p>
            <a:pPr algn="just"/>
            <a:r>
              <a:rPr lang="en-US" sz="2800" dirty="0"/>
              <a:t>In addition to the basic screens, an advanced screen is necessary for full control of the motors. The expert motor control screen incorporates all the public PVs included in the Motor Records documentation [4]. The screen encompasses over 100 accessible PVs that need to fit into a single screen. </a:t>
            </a:r>
          </a:p>
          <a:p>
            <a:pPr algn="just"/>
            <a:r>
              <a:rPr lang="en-US" sz="2800" dirty="0"/>
              <a:t>Because of the large amount of information that needs to be displayed, the screen was built using a system of buttons and a stacked widget. A Python file backs the GUI, giving it the added ability to show and hide aspects of the screen to save space, including components like the navigation bar and status bar that PyDM opens with by default.</a:t>
            </a:r>
          </a:p>
        </p:txBody>
      </p:sp>
      <p:sp>
        <p:nvSpPr>
          <p:cNvPr id="21" name="TextBox 20">
            <a:extLst>
              <a:ext uri="{FF2B5EF4-FFF2-40B4-BE49-F238E27FC236}">
                <a16:creationId xmlns:a16="http://schemas.microsoft.com/office/drawing/2014/main" id="{1C499E52-6669-4706-97B4-82D9C39E5E59}"/>
              </a:ext>
            </a:extLst>
          </p:cNvPr>
          <p:cNvSpPr txBox="1"/>
          <p:nvPr/>
        </p:nvSpPr>
        <p:spPr>
          <a:xfrm>
            <a:off x="12088489" y="29917787"/>
            <a:ext cx="9336941" cy="1569660"/>
          </a:xfrm>
          <a:prstGeom prst="rect">
            <a:avLst/>
          </a:prstGeom>
          <a:noFill/>
        </p:spPr>
        <p:txBody>
          <a:bodyPr wrap="square" rtlCol="0">
            <a:spAutoFit/>
          </a:bodyPr>
          <a:lstStyle/>
          <a:p>
            <a:r>
              <a:rPr lang="en-US" sz="2400" b="1"/>
              <a:t>Figure 3 </a:t>
            </a:r>
            <a:r>
              <a:rPr lang="en-US" sz="2400"/>
              <a:t>Top: The main screen for navigation between the different screens. Bottom: The screen for the Grating and M1 Motors running on the development server. The remaining motor screens also follow the same template. </a:t>
            </a:r>
            <a:endParaRPr lang="en-US" sz="2400" b="1"/>
          </a:p>
        </p:txBody>
      </p:sp>
      <p:pic>
        <p:nvPicPr>
          <p:cNvPr id="15" name="Picture 14" descr="Graphical user interface, application&#10;&#10;Description automatically generated">
            <a:extLst>
              <a:ext uri="{FF2B5EF4-FFF2-40B4-BE49-F238E27FC236}">
                <a16:creationId xmlns:a16="http://schemas.microsoft.com/office/drawing/2014/main" id="{82915CC9-C94F-4FBA-828D-7217D5AF4E4D}"/>
              </a:ext>
            </a:extLst>
          </p:cNvPr>
          <p:cNvPicPr>
            <a:picLocks noChangeAspect="1"/>
          </p:cNvPicPr>
          <p:nvPr/>
        </p:nvPicPr>
        <p:blipFill>
          <a:blip r:embed="rId12"/>
          <a:stretch>
            <a:fillRect/>
          </a:stretch>
        </p:blipFill>
        <p:spPr>
          <a:xfrm>
            <a:off x="12247293" y="23353964"/>
            <a:ext cx="8941033" cy="3654469"/>
          </a:xfrm>
          <a:prstGeom prst="rect">
            <a:avLst/>
          </a:prstGeom>
        </p:spPr>
      </p:pic>
      <p:pic>
        <p:nvPicPr>
          <p:cNvPr id="1029" name="Picture 9">
            <a:extLst>
              <a:ext uri="{FF2B5EF4-FFF2-40B4-BE49-F238E27FC236}">
                <a16:creationId xmlns:a16="http://schemas.microsoft.com/office/drawing/2014/main" id="{4EAF2578-B681-45B9-B338-7F341DA51E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8311"/>
          <a:stretch/>
        </p:blipFill>
        <p:spPr bwMode="auto">
          <a:xfrm>
            <a:off x="12247294" y="27075266"/>
            <a:ext cx="8969382" cy="287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2F528299-8A2A-484A-806D-7689348A5A7E}"/>
              </a:ext>
            </a:extLst>
          </p:cNvPr>
          <p:cNvSpPr txBox="1"/>
          <p:nvPr/>
        </p:nvSpPr>
        <p:spPr>
          <a:xfrm>
            <a:off x="29460199" y="26001438"/>
            <a:ext cx="2531854" cy="4154984"/>
          </a:xfrm>
          <a:prstGeom prst="rect">
            <a:avLst/>
          </a:prstGeom>
          <a:noFill/>
        </p:spPr>
        <p:txBody>
          <a:bodyPr wrap="square" rtlCol="0">
            <a:spAutoFit/>
          </a:bodyPr>
          <a:lstStyle/>
          <a:p>
            <a:r>
              <a:rPr lang="en-US" sz="2400" b="1"/>
              <a:t>Figure 6 </a:t>
            </a:r>
          </a:p>
          <a:p>
            <a:r>
              <a:rPr lang="en-US" sz="2400"/>
              <a:t>The first page showing the Drive, Command, and Calibration fields of the new PyDM Expert Screen for the Grating X motor. </a:t>
            </a:r>
            <a:endParaRPr lang="en-US" sz="2400" b="1"/>
          </a:p>
        </p:txBody>
      </p:sp>
      <p:sp>
        <p:nvSpPr>
          <p:cNvPr id="70" name="TextBox 69">
            <a:extLst>
              <a:ext uri="{FF2B5EF4-FFF2-40B4-BE49-F238E27FC236}">
                <a16:creationId xmlns:a16="http://schemas.microsoft.com/office/drawing/2014/main" id="{EA53213A-CAE5-4AF0-8FEC-C03A8BC74170}"/>
              </a:ext>
            </a:extLst>
          </p:cNvPr>
          <p:cNvSpPr txBox="1"/>
          <p:nvPr/>
        </p:nvSpPr>
        <p:spPr>
          <a:xfrm>
            <a:off x="33266991" y="23869138"/>
            <a:ext cx="9276470" cy="4093428"/>
          </a:xfrm>
          <a:prstGeom prst="rect">
            <a:avLst/>
          </a:prstGeom>
          <a:noFill/>
        </p:spPr>
        <p:txBody>
          <a:bodyPr wrap="square">
            <a:spAutoFit/>
          </a:bodyPr>
          <a:lstStyle/>
          <a:p>
            <a:pPr rtl="0">
              <a:spcBef>
                <a:spcPts val="0"/>
              </a:spcBef>
              <a:spcAft>
                <a:spcPts val="0"/>
              </a:spcAft>
            </a:pPr>
            <a:r>
              <a:rPr lang="en-US" sz="2000" b="1" i="0" u="none" strike="noStrike">
                <a:solidFill>
                  <a:srgbClr val="000000"/>
                </a:solidFill>
                <a:effectLst/>
                <a:ea typeface="Verdana" panose="020B0604030504040204" pitchFamily="34" charset="0"/>
              </a:rPr>
              <a:t>[1] </a:t>
            </a:r>
            <a:r>
              <a:rPr lang="en-US" sz="2000" b="0" i="0" u="none" strike="noStrike">
                <a:solidFill>
                  <a:srgbClr val="000000"/>
                </a:solidFill>
                <a:effectLst/>
                <a:ea typeface="Verdana" panose="020B0604030504040204" pitchFamily="34" charset="0"/>
              </a:rPr>
              <a:t>E. </a:t>
            </a:r>
            <a:r>
              <a:rPr lang="en-US" sz="2000" b="0" i="0" u="none" strike="noStrike" err="1">
                <a:solidFill>
                  <a:srgbClr val="000000"/>
                </a:solidFill>
                <a:effectLst/>
                <a:ea typeface="Verdana" panose="020B0604030504040204" pitchFamily="34" charset="0"/>
              </a:rPr>
              <a:t>Hemsing</a:t>
            </a:r>
            <a:r>
              <a:rPr lang="en-US" sz="2000" b="0" i="0" u="none" strike="noStrike">
                <a:solidFill>
                  <a:srgbClr val="000000"/>
                </a:solidFill>
                <a:effectLst/>
                <a:ea typeface="Verdana" panose="020B0604030504040204" pitchFamily="34" charset="0"/>
              </a:rPr>
              <a:t>, et al., “Soft x-ray seeding studies for the SLAC </a:t>
            </a:r>
            <a:r>
              <a:rPr lang="en-US" sz="2000" b="0" i="0" u="none" strike="noStrike" err="1">
                <a:solidFill>
                  <a:srgbClr val="000000"/>
                </a:solidFill>
                <a:effectLst/>
                <a:ea typeface="Verdana" panose="020B0604030504040204" pitchFamily="34" charset="0"/>
              </a:rPr>
              <a:t>Linac</a:t>
            </a:r>
            <a:r>
              <a:rPr lang="en-US" sz="2000" b="0" i="0" u="none" strike="noStrike">
                <a:solidFill>
                  <a:srgbClr val="000000"/>
                </a:solidFill>
                <a:effectLst/>
                <a:ea typeface="Verdana" panose="020B0604030504040204" pitchFamily="34" charset="0"/>
              </a:rPr>
              <a:t> Coherent Light Source II”, Phys. Rev. Accel. Beams 22, 110701 (2019).</a:t>
            </a:r>
          </a:p>
          <a:p>
            <a:pPr rtl="0">
              <a:spcBef>
                <a:spcPts val="0"/>
              </a:spcBef>
              <a:spcAft>
                <a:spcPts val="0"/>
              </a:spcAft>
            </a:pPr>
            <a:br>
              <a:rPr lang="en-US" sz="2000" b="0">
                <a:effectLst/>
                <a:ea typeface="Verdana" panose="020B0604030504040204" pitchFamily="34" charset="0"/>
              </a:rPr>
            </a:br>
            <a:r>
              <a:rPr lang="en-US" sz="2000" b="1" i="0" u="none" strike="noStrike">
                <a:solidFill>
                  <a:srgbClr val="000000"/>
                </a:solidFill>
                <a:effectLst/>
                <a:ea typeface="Verdana" panose="020B0604030504040204" pitchFamily="34" charset="0"/>
              </a:rPr>
              <a:t>[2] </a:t>
            </a:r>
            <a:r>
              <a:rPr lang="en-US" sz="2000" b="0" i="0" u="none" strike="noStrike">
                <a:solidFill>
                  <a:srgbClr val="000000"/>
                </a:solidFill>
                <a:effectLst/>
                <a:ea typeface="Verdana" panose="020B0604030504040204" pitchFamily="34" charset="0"/>
              </a:rPr>
              <a:t>Dunning, Michael, “SXRSS-II Motion Control” SLAC Confluence, confluence.slac.stanford.edu/display/~</a:t>
            </a:r>
            <a:r>
              <a:rPr lang="en-US" sz="2000" b="0" i="0" u="none" strike="noStrike" err="1">
                <a:solidFill>
                  <a:srgbClr val="000000"/>
                </a:solidFill>
                <a:effectLst/>
                <a:ea typeface="Verdana" panose="020B0604030504040204" pitchFamily="34" charset="0"/>
              </a:rPr>
              <a:t>mdunning</a:t>
            </a:r>
            <a:r>
              <a:rPr lang="en-US" sz="2000" b="0" i="0" u="none" strike="noStrike">
                <a:solidFill>
                  <a:srgbClr val="000000"/>
                </a:solidFill>
                <a:effectLst/>
                <a:ea typeface="Verdana" panose="020B0604030504040204" pitchFamily="34" charset="0"/>
              </a:rPr>
              <a:t>/</a:t>
            </a:r>
            <a:r>
              <a:rPr lang="en-US" sz="2000" b="0" i="0" u="none" strike="noStrike" err="1">
                <a:solidFill>
                  <a:srgbClr val="000000"/>
                </a:solidFill>
                <a:effectLst/>
                <a:ea typeface="Verdana" panose="020B0604030504040204" pitchFamily="34" charset="0"/>
              </a:rPr>
              <a:t>SXRSS-II+Motion+Control</a:t>
            </a:r>
            <a:r>
              <a:rPr lang="en-US" sz="2000" b="0" i="0" u="none" strike="noStrike">
                <a:solidFill>
                  <a:srgbClr val="000000"/>
                </a:solidFill>
                <a:effectLst/>
                <a:ea typeface="Verdana" panose="020B0604030504040204" pitchFamily="34" charset="0"/>
              </a:rPr>
              <a:t> (2021)</a:t>
            </a:r>
          </a:p>
          <a:p>
            <a:pPr rtl="0">
              <a:spcBef>
                <a:spcPts val="0"/>
              </a:spcBef>
              <a:spcAft>
                <a:spcPts val="0"/>
              </a:spcAft>
            </a:pPr>
            <a:br>
              <a:rPr lang="en-US" sz="2000" b="0">
                <a:effectLst/>
                <a:ea typeface="Verdana" panose="020B0604030504040204" pitchFamily="34" charset="0"/>
              </a:rPr>
            </a:br>
            <a:r>
              <a:rPr lang="en-US" sz="2000" b="1" i="0" u="none" strike="noStrike">
                <a:solidFill>
                  <a:srgbClr val="000000"/>
                </a:solidFill>
                <a:effectLst/>
                <a:ea typeface="Verdana" panose="020B0604030504040204" pitchFamily="34" charset="0"/>
              </a:rPr>
              <a:t>[3] </a:t>
            </a:r>
            <a:r>
              <a:rPr lang="en-US" sz="2000" b="0" i="0" u="none" strike="noStrike">
                <a:solidFill>
                  <a:srgbClr val="000000"/>
                </a:solidFill>
                <a:effectLst/>
                <a:ea typeface="Verdana" panose="020B0604030504040204" pitchFamily="34" charset="0"/>
              </a:rPr>
              <a:t>S. </a:t>
            </a:r>
            <a:r>
              <a:rPr lang="en-US" sz="2000" b="0" i="0" u="none" strike="noStrike" err="1">
                <a:solidFill>
                  <a:srgbClr val="000000"/>
                </a:solidFill>
                <a:effectLst/>
                <a:ea typeface="Verdana" panose="020B0604030504040204" pitchFamily="34" charset="0"/>
              </a:rPr>
              <a:t>Svitozar</a:t>
            </a:r>
            <a:r>
              <a:rPr lang="en-US" sz="2000" b="0" i="0" u="none" strike="noStrike">
                <a:solidFill>
                  <a:srgbClr val="000000"/>
                </a:solidFill>
                <a:effectLst/>
                <a:ea typeface="Verdana" panose="020B0604030504040204" pitchFamily="34" charset="0"/>
              </a:rPr>
              <a:t>, et al., “Soft X-ray Self-Seeding simulation methods and their application for the LCLS”, SLAC-PUB-16163 (2014)</a:t>
            </a:r>
          </a:p>
          <a:p>
            <a:pPr rtl="0">
              <a:spcBef>
                <a:spcPts val="0"/>
              </a:spcBef>
              <a:spcAft>
                <a:spcPts val="0"/>
              </a:spcAft>
            </a:pPr>
            <a:br>
              <a:rPr lang="en-US" sz="2000" b="0">
                <a:effectLst/>
                <a:ea typeface="Verdana" panose="020B0604030504040204" pitchFamily="34" charset="0"/>
              </a:rPr>
            </a:br>
            <a:r>
              <a:rPr lang="en-US" sz="2000" b="1" i="0" u="none" strike="noStrike">
                <a:solidFill>
                  <a:srgbClr val="000000"/>
                </a:solidFill>
                <a:effectLst/>
                <a:ea typeface="Verdana" panose="020B0604030504040204" pitchFamily="34" charset="0"/>
              </a:rPr>
              <a:t>[4] </a:t>
            </a:r>
            <a:r>
              <a:rPr lang="en-US" sz="2000" b="0" i="0" u="none" strike="noStrike">
                <a:solidFill>
                  <a:srgbClr val="000000"/>
                </a:solidFill>
                <a:effectLst/>
                <a:ea typeface="Verdana" panose="020B0604030504040204" pitchFamily="34" charset="0"/>
              </a:rPr>
              <a:t>Peterson, Kevin, “Motor Record and Related Software”, EPICS ANL, epics.anl.gov/</a:t>
            </a:r>
            <a:r>
              <a:rPr lang="en-US" sz="2000" b="0" i="0" u="none" strike="noStrike" err="1">
                <a:solidFill>
                  <a:srgbClr val="000000"/>
                </a:solidFill>
                <a:effectLst/>
                <a:ea typeface="Verdana" panose="020B0604030504040204" pitchFamily="34" charset="0"/>
              </a:rPr>
              <a:t>bcda</a:t>
            </a:r>
            <a:r>
              <a:rPr lang="en-US" sz="2000" b="0" i="0" u="none" strike="noStrike">
                <a:solidFill>
                  <a:srgbClr val="000000"/>
                </a:solidFill>
                <a:effectLst/>
                <a:ea typeface="Verdana" panose="020B0604030504040204" pitchFamily="34" charset="0"/>
              </a:rPr>
              <a:t>/</a:t>
            </a:r>
            <a:r>
              <a:rPr lang="en-US" sz="2000" b="0" i="0" u="none" strike="noStrike" err="1">
                <a:solidFill>
                  <a:srgbClr val="000000"/>
                </a:solidFill>
                <a:effectLst/>
                <a:ea typeface="Verdana" panose="020B0604030504040204" pitchFamily="34" charset="0"/>
              </a:rPr>
              <a:t>synApps</a:t>
            </a:r>
            <a:r>
              <a:rPr lang="en-US" sz="2000" b="0" i="0" u="none" strike="noStrike">
                <a:solidFill>
                  <a:srgbClr val="000000"/>
                </a:solidFill>
                <a:effectLst/>
                <a:ea typeface="Verdana" panose="020B0604030504040204" pitchFamily="34" charset="0"/>
              </a:rPr>
              <a:t>/motor/motorRecord.html (2020)</a:t>
            </a:r>
            <a:endParaRPr lang="en-US" sz="2000" b="0">
              <a:effectLst/>
              <a:ea typeface="Verdana" panose="020B0604030504040204" pitchFamily="34" charset="0"/>
            </a:endParaRPr>
          </a:p>
        </p:txBody>
      </p:sp>
      <p:sp>
        <p:nvSpPr>
          <p:cNvPr id="72" name="Rectangle: Top Corners Rounded 71">
            <a:extLst>
              <a:ext uri="{FF2B5EF4-FFF2-40B4-BE49-F238E27FC236}">
                <a16:creationId xmlns:a16="http://schemas.microsoft.com/office/drawing/2014/main" id="{F992717A-64FA-4191-92BE-F981D41D06EF}"/>
              </a:ext>
            </a:extLst>
          </p:cNvPr>
          <p:cNvSpPr/>
          <p:nvPr/>
        </p:nvSpPr>
        <p:spPr bwMode="auto">
          <a:xfrm>
            <a:off x="33289073" y="15734851"/>
            <a:ext cx="9296400" cy="1005838"/>
          </a:xfrm>
          <a:prstGeom prst="round2SameRect">
            <a:avLst/>
          </a:prstGeom>
          <a:solidFill>
            <a:srgbClr val="A300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73" name="AutoShape 10">
            <a:extLst>
              <a:ext uri="{FF2B5EF4-FFF2-40B4-BE49-F238E27FC236}">
                <a16:creationId xmlns:a16="http://schemas.microsoft.com/office/drawing/2014/main" id="{19F8D262-48FC-4B34-B278-F0618D635990}"/>
              </a:ext>
            </a:extLst>
          </p:cNvPr>
          <p:cNvSpPr>
            <a:spLocks noChangeArrowheads="1"/>
          </p:cNvSpPr>
          <p:nvPr/>
        </p:nvSpPr>
        <p:spPr bwMode="auto">
          <a:xfrm>
            <a:off x="33289073" y="15734851"/>
            <a:ext cx="9296400" cy="6683611"/>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74" name="Line 18">
            <a:extLst>
              <a:ext uri="{FF2B5EF4-FFF2-40B4-BE49-F238E27FC236}">
                <a16:creationId xmlns:a16="http://schemas.microsoft.com/office/drawing/2014/main" id="{2D32CE2B-A117-4A89-94EE-9AA9EC78AE93}"/>
              </a:ext>
            </a:extLst>
          </p:cNvPr>
          <p:cNvSpPr>
            <a:spLocks noChangeShapeType="1"/>
          </p:cNvSpPr>
          <p:nvPr/>
        </p:nvSpPr>
        <p:spPr bwMode="auto">
          <a:xfrm>
            <a:off x="33289073" y="16725452"/>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Text Box 23">
            <a:extLst>
              <a:ext uri="{FF2B5EF4-FFF2-40B4-BE49-F238E27FC236}">
                <a16:creationId xmlns:a16="http://schemas.microsoft.com/office/drawing/2014/main" id="{4DBD35E5-6619-403F-A0D5-CE6F4B16C948}"/>
              </a:ext>
            </a:extLst>
          </p:cNvPr>
          <p:cNvSpPr txBox="1">
            <a:spLocks noChangeArrowheads="1"/>
          </p:cNvSpPr>
          <p:nvPr/>
        </p:nvSpPr>
        <p:spPr bwMode="auto">
          <a:xfrm>
            <a:off x="35422673" y="15811052"/>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solidFill>
                  <a:schemeClr val="bg1"/>
                </a:solidFill>
                <a:latin typeface="Arial" panose="020B0604020202020204" pitchFamily="34" charset="0"/>
                <a:cs typeface="Arial" panose="020B0604020202020204" pitchFamily="34" charset="0"/>
              </a:rPr>
              <a:t>Conclusions</a:t>
            </a:r>
          </a:p>
        </p:txBody>
      </p:sp>
      <p:sp>
        <p:nvSpPr>
          <p:cNvPr id="79" name="TextBox 78">
            <a:extLst>
              <a:ext uri="{FF2B5EF4-FFF2-40B4-BE49-F238E27FC236}">
                <a16:creationId xmlns:a16="http://schemas.microsoft.com/office/drawing/2014/main" id="{07C6A148-9AEC-4226-9A2A-7F2BA203D141}"/>
              </a:ext>
            </a:extLst>
          </p:cNvPr>
          <p:cNvSpPr txBox="1"/>
          <p:nvPr/>
        </p:nvSpPr>
        <p:spPr>
          <a:xfrm>
            <a:off x="11969381" y="8534400"/>
            <a:ext cx="9372599" cy="3970318"/>
          </a:xfrm>
          <a:prstGeom prst="rect">
            <a:avLst/>
          </a:prstGeom>
          <a:noFill/>
        </p:spPr>
        <p:txBody>
          <a:bodyPr wrap="square">
            <a:spAutoFit/>
          </a:bodyPr>
          <a:lstStyle/>
          <a:p>
            <a:pPr algn="just"/>
            <a:r>
              <a:rPr lang="en-US" sz="2800" b="0" i="0" u="none" strike="noStrike" dirty="0">
                <a:solidFill>
                  <a:srgbClr val="000000"/>
                </a:solidFill>
                <a:effectLst/>
                <a:latin typeface="Arial" panose="020B0604020202020204" pitchFamily="34" charset="0"/>
              </a:rPr>
              <a:t>The controls fo</a:t>
            </a:r>
            <a:r>
              <a:rPr lang="en-US" sz="2800" dirty="0">
                <a:solidFill>
                  <a:srgbClr val="000000"/>
                </a:solidFill>
                <a:latin typeface="Arial" panose="020B0604020202020204" pitchFamily="34" charset="0"/>
              </a:rPr>
              <a:t>r the SXRSS-II involve a series of motor groups</a:t>
            </a:r>
            <a:r>
              <a:rPr lang="en-US" sz="2800" b="0" i="0" u="none" strike="noStrike" dirty="0">
                <a:solidFill>
                  <a:srgbClr val="000000"/>
                </a:solidFill>
                <a:effectLst/>
                <a:latin typeface="Arial" panose="020B0604020202020204" pitchFamily="34" charset="0"/>
              </a:rPr>
              <a:t>. There are 3 motors between the grating (X, Y) and the M1 mirror (Pitch), 2 motors for the slit (X, Y), 4 motors for M2 (X) and M3 (X, Pitch, Yaw). In addition to the device itself, there are two BOD (Beam Overlap Diagnostic) devices that are used to measure the alignment of the X-ray and electron beams, measuring the effects of the SXRSS-II. BOD1 uses 3 motors (X, Y, and a Filter Wheel), while BOD2 only uses 2 motors (X, Y).</a:t>
            </a:r>
            <a:endParaRPr lang="en-US" sz="2800" dirty="0"/>
          </a:p>
        </p:txBody>
      </p:sp>
      <p:sp>
        <p:nvSpPr>
          <p:cNvPr id="31" name="TextBox 30">
            <a:extLst>
              <a:ext uri="{FF2B5EF4-FFF2-40B4-BE49-F238E27FC236}">
                <a16:creationId xmlns:a16="http://schemas.microsoft.com/office/drawing/2014/main" id="{339C2543-519B-415E-B752-022486656354}"/>
              </a:ext>
            </a:extLst>
          </p:cNvPr>
          <p:cNvSpPr txBox="1"/>
          <p:nvPr/>
        </p:nvSpPr>
        <p:spPr>
          <a:xfrm>
            <a:off x="22692360" y="12059400"/>
            <a:ext cx="9206606" cy="3108543"/>
          </a:xfrm>
          <a:prstGeom prst="rect">
            <a:avLst/>
          </a:prstGeom>
          <a:noFill/>
        </p:spPr>
        <p:txBody>
          <a:bodyPr wrap="square" rtlCol="0">
            <a:spAutoFit/>
          </a:bodyPr>
          <a:lstStyle/>
          <a:p>
            <a:pPr algn="just"/>
            <a:r>
              <a:rPr lang="en-US" sz="2800" dirty="0"/>
              <a:t>The Grating and M1 motors screen has some variation in widgets due to differences in the motion controllers that are used for each motor. The SXRSS-II motors are controlled by 2 PMAC controllers and a </a:t>
            </a:r>
            <a:r>
              <a:rPr lang="en-US" sz="2800" dirty="0" err="1"/>
              <a:t>SmarAct</a:t>
            </a:r>
            <a:r>
              <a:rPr lang="en-US" sz="2800" dirty="0"/>
              <a:t> controller, and in this case, the PMAC controllers comes with additional controls and screens (Figure 5). </a:t>
            </a:r>
          </a:p>
        </p:txBody>
      </p:sp>
      <p:pic>
        <p:nvPicPr>
          <p:cNvPr id="86" name="Picture 8">
            <a:extLst>
              <a:ext uri="{FF2B5EF4-FFF2-40B4-BE49-F238E27FC236}">
                <a16:creationId xmlns:a16="http://schemas.microsoft.com/office/drawing/2014/main" id="{D55798BC-A5D6-4323-881B-0D4F5528EFE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7213" r="800" b="4871"/>
          <a:stretch/>
        </p:blipFill>
        <p:spPr bwMode="auto">
          <a:xfrm>
            <a:off x="33359810" y="11971285"/>
            <a:ext cx="4435389" cy="335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id="{66FCD6B8-A44E-45FD-A5BF-E90716133064}"/>
              </a:ext>
            </a:extLst>
          </p:cNvPr>
          <p:cNvSpPr txBox="1"/>
          <p:nvPr/>
        </p:nvSpPr>
        <p:spPr>
          <a:xfrm>
            <a:off x="37871399" y="11971285"/>
            <a:ext cx="4648200" cy="2308324"/>
          </a:xfrm>
          <a:prstGeom prst="rect">
            <a:avLst/>
          </a:prstGeom>
          <a:noFill/>
        </p:spPr>
        <p:txBody>
          <a:bodyPr wrap="square" rtlCol="0">
            <a:spAutoFit/>
          </a:bodyPr>
          <a:lstStyle/>
          <a:p>
            <a:r>
              <a:rPr lang="en-US" sz="2400" b="1"/>
              <a:t>Figure 7</a:t>
            </a:r>
          </a:p>
          <a:p>
            <a:r>
              <a:rPr lang="en-US" sz="2400"/>
              <a:t>One of the 12 pop-up window that can be opened separately. This one shows the Drive fields for the Grating X motor.  </a:t>
            </a:r>
            <a:endParaRPr lang="en-US" sz="2400" b="1"/>
          </a:p>
        </p:txBody>
      </p:sp>
      <p:sp>
        <p:nvSpPr>
          <p:cNvPr id="67" name="TextBox 66">
            <a:extLst>
              <a:ext uri="{FF2B5EF4-FFF2-40B4-BE49-F238E27FC236}">
                <a16:creationId xmlns:a16="http://schemas.microsoft.com/office/drawing/2014/main" id="{E6AE6D46-318C-472E-9A69-E7B5A642E2AB}"/>
              </a:ext>
            </a:extLst>
          </p:cNvPr>
          <p:cNvSpPr txBox="1"/>
          <p:nvPr/>
        </p:nvSpPr>
        <p:spPr>
          <a:xfrm>
            <a:off x="33308852" y="16718370"/>
            <a:ext cx="9286948" cy="5693866"/>
          </a:xfrm>
          <a:prstGeom prst="rect">
            <a:avLst/>
          </a:prstGeom>
          <a:noFill/>
        </p:spPr>
        <p:txBody>
          <a:bodyPr wrap="square">
            <a:spAutoFit/>
          </a:bodyPr>
          <a:lstStyle/>
          <a:p>
            <a:pPr algn="just"/>
            <a:r>
              <a:rPr lang="en-US" sz="2800" dirty="0"/>
              <a:t>GUIs are a very small aspect of the motion controls for the SXRSS-II; however, they are still a useful aspect to be able to provide users a way to visualize and interact with the large amount of data that comes with a complex system like the SXRSS-II. Although the final design may seem relatively simple, the process of making the screens involve testing different designs and styling customization, and most importantly, addressing user feedback and concerns. Currently, the final screens have been added to the production servers and can be accessed from the LCLSHOME screen.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2021-09-08T07:00:00+00:00</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DE7560FD141C4AAA7B9ED0146FF64E" ma:contentTypeVersion="6" ma:contentTypeDescription="Create a new document." ma:contentTypeScope="" ma:versionID="447a22c3d47db98135d612fe76cb0d2e">
  <xsd:schema xmlns:xsd="http://www.w3.org/2001/XMLSchema" xmlns:xs="http://www.w3.org/2001/XMLSchema" xmlns:p="http://schemas.microsoft.com/office/2006/metadata/properties" xmlns:ns2="76de5eff-e736-4470-b8e1-4f3b654099a1" xmlns:ns3="891c90e7-7d13-43f3-b940-a07d68e13b76" targetNamespace="http://schemas.microsoft.com/office/2006/metadata/properties" ma:root="true" ma:fieldsID="45bd754d32e8a90ea5978a57e3188910" ns2:_="" ns3:_="">
    <xsd:import namespace="76de5eff-e736-4470-b8e1-4f3b654099a1"/>
    <xsd:import namespace="891c90e7-7d13-43f3-b940-a07d68e13b76"/>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1c90e7-7d13-43f3-b940-a07d68e13b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2FEB1-CCD6-4246-BBBE-201AC7CD6807}">
  <ds:schemaRefs>
    <ds:schemaRef ds:uri="http://schemas.microsoft.com/office/2006/metadata/properties"/>
    <ds:schemaRef ds:uri="http://www.w3.org/XML/1998/namespace"/>
    <ds:schemaRef ds:uri="http://purl.org/dc/terms/"/>
    <ds:schemaRef ds:uri="http://purl.org/dc/elements/1.1/"/>
    <ds:schemaRef ds:uri="a43e0584-4a3c-4e71-814c-acf7a3b6cb58"/>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F611544-2C25-4016-BC34-979E43BA2591}"/>
</file>

<file path=customXml/itemProps3.xml><?xml version="1.0" encoding="utf-8"?>
<ds:datastoreItem xmlns:ds="http://schemas.openxmlformats.org/officeDocument/2006/customXml" ds:itemID="{6C4E8315-9685-4F66-9CED-F0157B12E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TotalTime>
  <Words>1297</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PyDM Graphical User Interface for the upgraded Soft X-Ray Self Seeding System (SXRSS-II)</dc:title>
  <dc:creator>Greg Stewart</dc:creator>
  <cp:lastModifiedBy>jpchen@UCSD.EDU</cp:lastModifiedBy>
  <cp:revision>2</cp:revision>
  <cp:lastPrinted>2021-09-08T00:15:58Z</cp:lastPrinted>
  <dcterms:created xsi:type="dcterms:W3CDTF">2008-10-22T22:19:04Z</dcterms:created>
  <dcterms:modified xsi:type="dcterms:W3CDTF">2021-09-08T15:31:34Z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0x010100F6DE7560FD141C4AAA7B9ED0146FF64E</vt:lpwstr>
  </property>
</Properties>
</file>