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9AC05-B172-49BD-ACCB-B1454D72FF31}" v="1" dt="2022-08-11T18:50:17.744"/>
    <p1510:client id="{F08280E9-625B-229D-CCC1-6FD1DAEB7BC8}" v="17" dt="2022-08-10T19:09:20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812" y="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s, David" userId="S::sims1234@slac.stanford.edu::fee1d077-86ef-44f8-b2bf-2ef186e1efa3" providerId="AD" clId="Web-{04EF8921-B67E-B37C-E181-2BF4FE43B722}"/>
    <pc:docChg chg="modSld">
      <pc:chgData name="Sims, David" userId="S::sims1234@slac.stanford.edu::fee1d077-86ef-44f8-b2bf-2ef186e1efa3" providerId="AD" clId="Web-{04EF8921-B67E-B37C-E181-2BF4FE43B722}" dt="2022-08-08T23:17:57.059" v="1" actId="20577"/>
      <pc:docMkLst>
        <pc:docMk/>
      </pc:docMkLst>
      <pc:sldChg chg="modSp">
        <pc:chgData name="Sims, David" userId="S::sims1234@slac.stanford.edu::fee1d077-86ef-44f8-b2bf-2ef186e1efa3" providerId="AD" clId="Web-{04EF8921-B67E-B37C-E181-2BF4FE43B722}" dt="2022-08-08T23:17:57.059" v="1" actId="20577"/>
        <pc:sldMkLst>
          <pc:docMk/>
          <pc:sldMk cId="0" sldId="256"/>
        </pc:sldMkLst>
        <pc:spChg chg="mod">
          <ac:chgData name="Sims, David" userId="S::sims1234@slac.stanford.edu::fee1d077-86ef-44f8-b2bf-2ef186e1efa3" providerId="AD" clId="Web-{04EF8921-B67E-B37C-E181-2BF4FE43B722}" dt="2022-08-08T23:17:57.059" v="1" actId="20577"/>
          <ac:spMkLst>
            <pc:docMk/>
            <pc:sldMk cId="0" sldId="256"/>
            <ac:spMk id="22" creationId="{1C978950-4F86-3BB0-4E76-D052DA225F60}"/>
          </ac:spMkLst>
        </pc:spChg>
      </pc:sldChg>
    </pc:docChg>
  </pc:docChgLst>
  <pc:docChgLst>
    <pc:chgData name="Sims, David" userId="S::sims1234@slac.stanford.edu::fee1d077-86ef-44f8-b2bf-2ef186e1efa3" providerId="AD" clId="Web-{9FF2BFFA-4391-3F76-F54F-CDE577E0B4DB}"/>
    <pc:docChg chg="modSld">
      <pc:chgData name="Sims, David" userId="S::sims1234@slac.stanford.edu::fee1d077-86ef-44f8-b2bf-2ef186e1efa3" providerId="AD" clId="Web-{9FF2BFFA-4391-3F76-F54F-CDE577E0B4DB}" dt="2022-08-08T23:16:14.772" v="2" actId="1076"/>
      <pc:docMkLst>
        <pc:docMk/>
      </pc:docMkLst>
      <pc:sldChg chg="delSp modSp">
        <pc:chgData name="Sims, David" userId="S::sims1234@slac.stanford.edu::fee1d077-86ef-44f8-b2bf-2ef186e1efa3" providerId="AD" clId="Web-{9FF2BFFA-4391-3F76-F54F-CDE577E0B4DB}" dt="2022-08-08T23:16:14.772" v="2" actId="1076"/>
        <pc:sldMkLst>
          <pc:docMk/>
          <pc:sldMk cId="0" sldId="256"/>
        </pc:sldMkLst>
        <pc:spChg chg="del">
          <ac:chgData name="Sims, David" userId="S::sims1234@slac.stanford.edu::fee1d077-86ef-44f8-b2bf-2ef186e1efa3" providerId="AD" clId="Web-{9FF2BFFA-4391-3F76-F54F-CDE577E0B4DB}" dt="2022-08-08T23:15:56.975" v="0"/>
          <ac:spMkLst>
            <pc:docMk/>
            <pc:sldMk cId="0" sldId="256"/>
            <ac:spMk id="70" creationId="{CEEF8822-1A23-9DD6-7520-6B4737637CDF}"/>
          </ac:spMkLst>
        </pc:spChg>
        <pc:picChg chg="mod">
          <ac:chgData name="Sims, David" userId="S::sims1234@slac.stanford.edu::fee1d077-86ef-44f8-b2bf-2ef186e1efa3" providerId="AD" clId="Web-{9FF2BFFA-4391-3F76-F54F-CDE577E0B4DB}" dt="2022-08-08T23:16:14.772" v="2" actId="1076"/>
          <ac:picMkLst>
            <pc:docMk/>
            <pc:sldMk cId="0" sldId="256"/>
            <ac:picMk id="12" creationId="{DA4939BE-BD54-1F00-46E3-B95EE72A5717}"/>
          </ac:picMkLst>
        </pc:picChg>
        <pc:picChg chg="mod">
          <ac:chgData name="Sims, David" userId="S::sims1234@slac.stanford.edu::fee1d077-86ef-44f8-b2bf-2ef186e1efa3" providerId="AD" clId="Web-{9FF2BFFA-4391-3F76-F54F-CDE577E0B4DB}" dt="2022-08-08T23:16:08.897" v="1" actId="1076"/>
          <ac:picMkLst>
            <pc:docMk/>
            <pc:sldMk cId="0" sldId="256"/>
            <ac:picMk id="55" creationId="{D7524B25-446B-D5E1-578F-D42A84D3B7DB}"/>
          </ac:picMkLst>
        </pc:picChg>
      </pc:sldChg>
    </pc:docChg>
  </pc:docChgLst>
  <pc:docChgLst>
    <pc:chgData name="Sims, David" userId="fee1d077-86ef-44f8-b2bf-2ef186e1efa3" providerId="ADAL" clId="{DBA9AC05-B172-49BD-ACCB-B1454D72FF31}"/>
    <pc:docChg chg="modSld">
      <pc:chgData name="Sims, David" userId="fee1d077-86ef-44f8-b2bf-2ef186e1efa3" providerId="ADAL" clId="{DBA9AC05-B172-49BD-ACCB-B1454D72FF31}" dt="2022-08-11T18:51:29.350" v="18" actId="1076"/>
      <pc:docMkLst>
        <pc:docMk/>
      </pc:docMkLst>
      <pc:sldChg chg="addSp modSp mod">
        <pc:chgData name="Sims, David" userId="fee1d077-86ef-44f8-b2bf-2ef186e1efa3" providerId="ADAL" clId="{DBA9AC05-B172-49BD-ACCB-B1454D72FF31}" dt="2022-08-11T18:51:29.350" v="18" actId="1076"/>
        <pc:sldMkLst>
          <pc:docMk/>
          <pc:sldMk cId="0" sldId="256"/>
        </pc:sldMkLst>
        <pc:spChg chg="mod">
          <ac:chgData name="Sims, David" userId="fee1d077-86ef-44f8-b2bf-2ef186e1efa3" providerId="ADAL" clId="{DBA9AC05-B172-49BD-ACCB-B1454D72FF31}" dt="2022-08-11T18:31:36.502" v="2" actId="1076"/>
          <ac:spMkLst>
            <pc:docMk/>
            <pc:sldMk cId="0" sldId="256"/>
            <ac:spMk id="10" creationId="{6009F48D-9FA3-C199-D838-2D8BF572BCB7}"/>
          </ac:spMkLst>
        </pc:spChg>
        <pc:spChg chg="add mod">
          <ac:chgData name="Sims, David" userId="fee1d077-86ef-44f8-b2bf-2ef186e1efa3" providerId="ADAL" clId="{DBA9AC05-B172-49BD-ACCB-B1454D72FF31}" dt="2022-08-11T18:51:29.350" v="18" actId="1076"/>
          <ac:spMkLst>
            <pc:docMk/>
            <pc:sldMk cId="0" sldId="256"/>
            <ac:spMk id="13" creationId="{E9599F2B-34C5-0164-4E28-2755CA151F6E}"/>
          </ac:spMkLst>
        </pc:spChg>
        <pc:spChg chg="mod">
          <ac:chgData name="Sims, David" userId="fee1d077-86ef-44f8-b2bf-2ef186e1efa3" providerId="ADAL" clId="{DBA9AC05-B172-49BD-ACCB-B1454D72FF31}" dt="2022-08-11T18:31:31.134" v="1" actId="1076"/>
          <ac:spMkLst>
            <pc:docMk/>
            <pc:sldMk cId="0" sldId="256"/>
            <ac:spMk id="53" creationId="{E04385C5-7DC8-34EC-643B-81C01D6E5DF5}"/>
          </ac:spMkLst>
        </pc:spChg>
        <pc:picChg chg="mod">
          <ac:chgData name="Sims, David" userId="fee1d077-86ef-44f8-b2bf-2ef186e1efa3" providerId="ADAL" clId="{DBA9AC05-B172-49BD-ACCB-B1454D72FF31}" dt="2022-08-11T18:48:51.981" v="3" actId="14100"/>
          <ac:picMkLst>
            <pc:docMk/>
            <pc:sldMk cId="0" sldId="256"/>
            <ac:picMk id="12" creationId="{DA4939BE-BD54-1F00-46E3-B95EE72A5717}"/>
          </ac:picMkLst>
        </pc:picChg>
        <pc:picChg chg="mod">
          <ac:chgData name="Sims, David" userId="fee1d077-86ef-44f8-b2bf-2ef186e1efa3" providerId="ADAL" clId="{DBA9AC05-B172-49BD-ACCB-B1454D72FF31}" dt="2022-08-11T18:51:26.445" v="17" actId="1076"/>
          <ac:picMkLst>
            <pc:docMk/>
            <pc:sldMk cId="0" sldId="256"/>
            <ac:picMk id="55" creationId="{D7524B25-446B-D5E1-578F-D42A84D3B7DB}"/>
          </ac:picMkLst>
        </pc:picChg>
      </pc:sldChg>
    </pc:docChg>
  </pc:docChgLst>
  <pc:docChgLst>
    <pc:chgData name="Sims, David" userId="S::sims1234@slac.stanford.edu::fee1d077-86ef-44f8-b2bf-2ef186e1efa3" providerId="AD" clId="Web-{F08280E9-625B-229D-CCC1-6FD1DAEB7BC8}"/>
    <pc:docChg chg="modSld">
      <pc:chgData name="Sims, David" userId="S::sims1234@slac.stanford.edu::fee1d077-86ef-44f8-b2bf-2ef186e1efa3" providerId="AD" clId="Web-{F08280E9-625B-229D-CCC1-6FD1DAEB7BC8}" dt="2022-08-10T19:09:20.034" v="16" actId="1076"/>
      <pc:docMkLst>
        <pc:docMk/>
      </pc:docMkLst>
      <pc:sldChg chg="modSp">
        <pc:chgData name="Sims, David" userId="S::sims1234@slac.stanford.edu::fee1d077-86ef-44f8-b2bf-2ef186e1efa3" providerId="AD" clId="Web-{F08280E9-625B-229D-CCC1-6FD1DAEB7BC8}" dt="2022-08-10T19:09:20.034" v="16" actId="1076"/>
        <pc:sldMkLst>
          <pc:docMk/>
          <pc:sldMk cId="0" sldId="256"/>
        </pc:sldMkLst>
        <pc:spChg chg="mod">
          <ac:chgData name="Sims, David" userId="S::sims1234@slac.stanford.edu::fee1d077-86ef-44f8-b2bf-2ef186e1efa3" providerId="AD" clId="Web-{F08280E9-625B-229D-CCC1-6FD1DAEB7BC8}" dt="2022-08-10T19:07:29.861" v="5" actId="1076"/>
          <ac:spMkLst>
            <pc:docMk/>
            <pc:sldMk cId="0" sldId="256"/>
            <ac:spMk id="10" creationId="{6009F48D-9FA3-C199-D838-2D8BF572BCB7}"/>
          </ac:spMkLst>
        </pc:spChg>
        <pc:spChg chg="mod">
          <ac:chgData name="Sims, David" userId="S::sims1234@slac.stanford.edu::fee1d077-86ef-44f8-b2bf-2ef186e1efa3" providerId="AD" clId="Web-{F08280E9-625B-229D-CCC1-6FD1DAEB7BC8}" dt="2022-08-10T19:08:05.346" v="8" actId="1076"/>
          <ac:spMkLst>
            <pc:docMk/>
            <pc:sldMk cId="0" sldId="256"/>
            <ac:spMk id="16" creationId="{2C4272D2-A8AA-A99F-C117-82325516339B}"/>
          </ac:spMkLst>
        </pc:spChg>
        <pc:spChg chg="mod">
          <ac:chgData name="Sims, David" userId="S::sims1234@slac.stanford.edu::fee1d077-86ef-44f8-b2bf-2ef186e1efa3" providerId="AD" clId="Web-{F08280E9-625B-229D-CCC1-6FD1DAEB7BC8}" dt="2022-08-10T19:09:20.034" v="16" actId="1076"/>
          <ac:spMkLst>
            <pc:docMk/>
            <pc:sldMk cId="0" sldId="256"/>
            <ac:spMk id="36" creationId="{749AF954-BCA3-EA7E-7A36-A25BE7EECA08}"/>
          </ac:spMkLst>
        </pc:spChg>
        <pc:spChg chg="mod">
          <ac:chgData name="Sims, David" userId="S::sims1234@slac.stanford.edu::fee1d077-86ef-44f8-b2bf-2ef186e1efa3" providerId="AD" clId="Web-{F08280E9-625B-229D-CCC1-6FD1DAEB7BC8}" dt="2022-08-10T19:09:15.893" v="15" actId="1076"/>
          <ac:spMkLst>
            <pc:docMk/>
            <pc:sldMk cId="0" sldId="256"/>
            <ac:spMk id="39" creationId="{58BD49E4-C85E-784F-E3D4-3EFAF97C27CA}"/>
          </ac:spMkLst>
        </pc:spChg>
        <pc:picChg chg="mod">
          <ac:chgData name="Sims, David" userId="S::sims1234@slac.stanford.edu::fee1d077-86ef-44f8-b2bf-2ef186e1efa3" providerId="AD" clId="Web-{F08280E9-625B-229D-CCC1-6FD1DAEB7BC8}" dt="2022-08-10T19:08:36.658" v="11" actId="1076"/>
          <ac:picMkLst>
            <pc:docMk/>
            <pc:sldMk cId="0" sldId="256"/>
            <ac:picMk id="12" creationId="{DA4939BE-BD54-1F00-46E3-B95EE72A5717}"/>
          </ac:picMkLst>
        </pc:picChg>
        <pc:picChg chg="mod">
          <ac:chgData name="Sims, David" userId="S::sims1234@slac.stanford.edu::fee1d077-86ef-44f8-b2bf-2ef186e1efa3" providerId="AD" clId="Web-{F08280E9-625B-229D-CCC1-6FD1DAEB7BC8}" dt="2022-08-10T19:08:15.689" v="9" actId="1076"/>
          <ac:picMkLst>
            <pc:docMk/>
            <pc:sldMk cId="0" sldId="256"/>
            <ac:picMk id="50" creationId="{49FDA071-5C8B-7D5B-FB11-3EEFF5A0AE1A}"/>
          </ac:picMkLst>
        </pc:picChg>
        <pc:picChg chg="mod">
          <ac:chgData name="Sims, David" userId="S::sims1234@slac.stanford.edu::fee1d077-86ef-44f8-b2bf-2ef186e1efa3" providerId="AD" clId="Web-{F08280E9-625B-229D-CCC1-6FD1DAEB7BC8}" dt="2022-08-10T19:08:30.924" v="10" actId="1076"/>
          <ac:picMkLst>
            <pc:docMk/>
            <pc:sldMk cId="0" sldId="256"/>
            <ac:picMk id="55" creationId="{D7524B25-446B-D5E1-578F-D42A84D3B7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DB61-DDA0-4212-9E41-6C3AE3E0D248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7AF4-BAF4-43D3-8997-C25DEB97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100e-6</a:t>
            </a:r>
          </a:p>
          <a:p>
            <a:r>
              <a:rPr lang="en-US" dirty="0"/>
              <a:t>gas = :</a:t>
            </a:r>
            <a:r>
              <a:rPr lang="en-US" dirty="0" err="1"/>
              <a:t>Ar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λ0 = 800e-9</a:t>
            </a:r>
            <a:endParaRPr lang="en-US" dirty="0">
              <a:cs typeface="Calibri"/>
            </a:endParaRPr>
          </a:p>
          <a:p>
            <a:r>
              <a:rPr lang="en-US" dirty="0" err="1"/>
              <a:t>τfwhm</a:t>
            </a:r>
            <a:r>
              <a:rPr lang="en-US" dirty="0"/>
              <a:t> = 30e-15</a:t>
            </a:r>
            <a:endParaRPr lang="en-US" dirty="0">
              <a:cs typeface="Calibri"/>
            </a:endParaRPr>
          </a:p>
          <a:p>
            <a:r>
              <a:rPr lang="en-US" dirty="0" err="1"/>
              <a:t>flength</a:t>
            </a:r>
            <a:r>
              <a:rPr lang="en-US" dirty="0"/>
              <a:t> = 1</a:t>
            </a:r>
            <a:endParaRPr lang="en-US" dirty="0">
              <a:cs typeface="Calibri"/>
            </a:endParaRPr>
          </a:p>
          <a:p>
            <a:r>
              <a:rPr lang="en-US" dirty="0" err="1"/>
              <a:t>λlims</a:t>
            </a:r>
            <a:r>
              <a:rPr lang="en-US" dirty="0"/>
              <a:t> = (100e-9, 4e-6)</a:t>
            </a:r>
            <a:endParaRPr lang="en-US" dirty="0">
              <a:cs typeface="Calibri"/>
            </a:endParaRPr>
          </a:p>
          <a:p>
            <a:r>
              <a:rPr lang="en-US" dirty="0" err="1"/>
              <a:t>trange</a:t>
            </a:r>
            <a:r>
              <a:rPr lang="en-US" dirty="0"/>
              <a:t> = 400e-15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# Scan dimensions:</a:t>
            </a:r>
            <a:endParaRPr lang="en-US" dirty="0">
              <a:cs typeface="Calibri"/>
            </a:endParaRPr>
          </a:p>
          <a:p>
            <a:r>
              <a:rPr lang="en-US" dirty="0"/>
              <a:t>energies = collect(range(500e-6, 100e-6; length=3))</a:t>
            </a:r>
            <a:endParaRPr lang="en-US" dirty="0">
              <a:cs typeface="Calibri"/>
            </a:endParaRPr>
          </a:p>
          <a:p>
            <a:r>
              <a:rPr lang="en-US" dirty="0"/>
              <a:t>pressures = collect(range(.1, .6; length=50))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7AF4-BAF4-43D3-8997-C25DEB97F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7E19DA-3B15-B943-31B4-592A89DD0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5CE06-F8F6-FF12-3090-7310A50F3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7992D9-B61F-ADB0-9F51-8CE44BE0C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E8267-1968-423D-86FA-A7EA5687A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3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23F969-11CC-84CC-A13D-7E9B7015C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A2EF17-5BEB-693C-9A00-71356A75B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547AE-B88E-311A-2196-0FB62BE4A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CB69D-D55F-4A88-9F4F-061FD9039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1A289-4FC6-FB77-F491-9D0C33613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25E72-5AA5-F8B7-D22B-1C123BA6B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13AAE-A3F3-9B5E-9A00-0F6B20274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A9A99-8765-4FAF-A3BF-2B85A4916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0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87C0A7-440A-29C1-D957-9307431A6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8ED4E-6228-5636-12D1-FF500BF52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3AEF84-8642-B4C6-BDA9-BF2AFCD38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02208-95FC-41A1-B02D-12793BE4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22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C2E3F0-80DA-25DC-8EC6-9EE2FB767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B4C57-B875-293C-B3AF-E3F34BD85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42CF1D-7884-E5AF-4ED1-198D1F567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39B4F-8242-482E-A4C8-2B1F90DEA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88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03C4F-60DE-11D8-AA42-DA0F314F8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E116B-1210-4D45-C110-FFD7FDB92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BC246-6777-126F-5E92-9D85A4CF2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5DC65-7A80-4136-AFF4-26E0BB166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9C2E96-BEE6-1ABC-64E1-539AB1C94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E4D68-528F-E950-FFA0-1B020F423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2838EA-2259-B735-6F72-27CE107E7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DBBD0-0835-4076-B56F-76F7C49B1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FF5D5F-DC3D-5AA4-0E1C-6D9E0026E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5E337-0C24-A425-E2E4-24AD8791D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847788-D1A8-CDC4-6C35-208E99E7C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E29E8-3C0A-4ADD-A4E9-DACDBF87B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5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4DE81C-829C-5E9E-D3D7-C00FD8C64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DBB2D5-4A53-D9EE-50A0-8F6DD3049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46D23D-19DF-B253-0769-584027855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D9252-7D50-415A-861B-F70708D97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62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762A2-DAB9-A319-B599-F82B15A82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8B14C-573A-AD01-041B-E79ED49E8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DD4AF-66BA-C16B-2C00-2B74A51FD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392A4-0091-42F2-81C4-F6AE1B2CA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7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58E04-49B6-A2EB-18BC-0E5FE9B4B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2625C-7D76-389E-4D8D-88707E6C3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2E596-3E1B-1E69-D662-8494CDE2D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3C8B-029C-4756-86F3-CD5095A8F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2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9C1C5A-891A-7B4F-34CF-22CA396AD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0441AE-48C8-F51A-4BC0-9F178391E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04C174-58D2-11D1-CDAF-16413D453D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D37897-273D-C9E3-20A3-44844BF9E7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699C-4DEE-D7F2-3403-4BF6FC6879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latin typeface="Arial" panose="020B0604020202020204" pitchFamily="34" charset="0"/>
              </a:defRPr>
            </a:lvl1pPr>
          </a:lstStyle>
          <a:p>
            <a:fld id="{4FB59CE7-5CBF-482E-8BE5-4FBBCEE611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hyperlink" Target="https://doi.org/10.1364/oe.451264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2AF593C9-809D-08D4-3DB8-2A14FC97A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5" t="7050" r="7887" b="5117"/>
          <a:stretch/>
        </p:blipFill>
        <p:spPr>
          <a:xfrm>
            <a:off x="23033332" y="18479572"/>
            <a:ext cx="5849069" cy="63586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B4C6EAA-08AA-A15C-4423-041E7FFF7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3" t="6825" r="9082" b="6709"/>
          <a:stretch/>
        </p:blipFill>
        <p:spPr>
          <a:xfrm>
            <a:off x="13464814" y="24506675"/>
            <a:ext cx="7025869" cy="6262272"/>
          </a:xfrm>
          <a:prstGeom prst="rect">
            <a:avLst/>
          </a:prstGeom>
        </p:spPr>
      </p:pic>
      <p:pic>
        <p:nvPicPr>
          <p:cNvPr id="50" name="Picture 49" descr="Chart, histogram&#10;&#10;Description automatically generated">
            <a:extLst>
              <a:ext uri="{FF2B5EF4-FFF2-40B4-BE49-F238E27FC236}">
                <a16:creationId xmlns:a16="http://schemas.microsoft.com/office/drawing/2014/main" id="{49FDA071-5C8B-7D5B-FB11-3EEFF5A0AE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r="1" b="12783"/>
          <a:stretch/>
        </p:blipFill>
        <p:spPr>
          <a:xfrm>
            <a:off x="1030415" y="26667466"/>
            <a:ext cx="10920067" cy="5317618"/>
          </a:xfrm>
          <a:prstGeom prst="rect">
            <a:avLst/>
          </a:prstGeom>
        </p:spPr>
      </p:pic>
      <p:pic>
        <p:nvPicPr>
          <p:cNvPr id="55" name="Picture 54" descr="Chart, line chart&#10;&#10;Description automatically generated">
            <a:extLst>
              <a:ext uri="{FF2B5EF4-FFF2-40B4-BE49-F238E27FC236}">
                <a16:creationId xmlns:a16="http://schemas.microsoft.com/office/drawing/2014/main" id="{D7524B25-446B-D5E1-578F-D42A84D3B7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3529" r="512" b="15844"/>
          <a:stretch/>
        </p:blipFill>
        <p:spPr>
          <a:xfrm>
            <a:off x="21990557" y="8555616"/>
            <a:ext cx="12078833" cy="5690403"/>
          </a:xfrm>
          <a:prstGeom prst="rect">
            <a:avLst/>
          </a:prstGeom>
        </p:spPr>
      </p:pic>
      <p:pic>
        <p:nvPicPr>
          <p:cNvPr id="49" name="Picture 49" descr="Diagram&#10;&#10;Description automatically generated">
            <a:extLst>
              <a:ext uri="{FF2B5EF4-FFF2-40B4-BE49-F238E27FC236}">
                <a16:creationId xmlns:a16="http://schemas.microsoft.com/office/drawing/2014/main" id="{66A6B0B7-F8B6-BE0B-7D54-E1D52D11FE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93" b="62038"/>
          <a:stretch/>
        </p:blipFill>
        <p:spPr>
          <a:xfrm>
            <a:off x="41513" y="9008939"/>
            <a:ext cx="13277985" cy="375784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DA4939BE-BD54-1F00-46E3-B95EE72A57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15" t="7036" r="8732" b="-426"/>
          <a:stretch/>
        </p:blipFill>
        <p:spPr>
          <a:xfrm>
            <a:off x="35359428" y="9505942"/>
            <a:ext cx="8150485" cy="5675803"/>
          </a:xfrm>
          <a:prstGeom prst="rect">
            <a:avLst/>
          </a:prstGeom>
        </p:spPr>
      </p:pic>
      <p:pic>
        <p:nvPicPr>
          <p:cNvPr id="2050" name="Picture 18" descr="red_banner_landscape.jpg">
            <a:extLst>
              <a:ext uri="{FF2B5EF4-FFF2-40B4-BE49-F238E27FC236}">
                <a16:creationId xmlns:a16="http://schemas.microsoft.com/office/drawing/2014/main" id="{0D304DDB-119A-E931-A716-2DB840E695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382"/>
            <a:ext cx="438912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4">
            <a:extLst>
              <a:ext uri="{FF2B5EF4-FFF2-40B4-BE49-F238E27FC236}">
                <a16:creationId xmlns:a16="http://schemas.microsoft.com/office/drawing/2014/main" id="{7B777423-269D-1AF8-9D8F-78BFD6BB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1" y="22794153"/>
            <a:ext cx="21129187" cy="10124247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2" name="AutoShape 6">
            <a:extLst>
              <a:ext uri="{FF2B5EF4-FFF2-40B4-BE49-F238E27FC236}">
                <a16:creationId xmlns:a16="http://schemas.microsoft.com/office/drawing/2014/main" id="{3E6523B5-9072-63C4-E944-D3C4F107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4" y="6372205"/>
            <a:ext cx="21140537" cy="7582769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4" name="AutoShape 8">
            <a:extLst>
              <a:ext uri="{FF2B5EF4-FFF2-40B4-BE49-F238E27FC236}">
                <a16:creationId xmlns:a16="http://schemas.microsoft.com/office/drawing/2014/main" id="{1491DE6D-01BE-C460-3470-A27FC9C9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646" y="6371759"/>
            <a:ext cx="21908829" cy="10046882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5" name="AutoShape 9">
            <a:extLst>
              <a:ext uri="{FF2B5EF4-FFF2-40B4-BE49-F238E27FC236}">
                <a16:creationId xmlns:a16="http://schemas.microsoft.com/office/drawing/2014/main" id="{DFF18C3D-1FE8-E275-B3D5-F0390688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647" y="16970049"/>
            <a:ext cx="21879742" cy="9191821"/>
          </a:xfrm>
          <a:prstGeom prst="roundRect">
            <a:avLst>
              <a:gd name="adj" fmla="val 199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6" name="AutoShape 10">
            <a:extLst>
              <a:ext uri="{FF2B5EF4-FFF2-40B4-BE49-F238E27FC236}">
                <a16:creationId xmlns:a16="http://schemas.microsoft.com/office/drawing/2014/main" id="{0F4AE002-B7D5-32E5-68EB-58FD2639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9770" y="26557812"/>
            <a:ext cx="10293417" cy="6360588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7" name="AutoShape 11">
            <a:extLst>
              <a:ext uri="{FF2B5EF4-FFF2-40B4-BE49-F238E27FC236}">
                <a16:creationId xmlns:a16="http://schemas.microsoft.com/office/drawing/2014/main" id="{F506933A-24EF-7F25-6AF2-BEBEF619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3519" y="26517086"/>
            <a:ext cx="10745870" cy="6360588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8" name="Line 17">
            <a:extLst>
              <a:ext uri="{FF2B5EF4-FFF2-40B4-BE49-F238E27FC236}">
                <a16:creationId xmlns:a16="http://schemas.microsoft.com/office/drawing/2014/main" id="{13C907CD-DC48-9AA4-CD4B-912C48EF5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609" y="23706456"/>
            <a:ext cx="20999589" cy="590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9" name="Line 18">
            <a:extLst>
              <a:ext uri="{FF2B5EF4-FFF2-40B4-BE49-F238E27FC236}">
                <a16:creationId xmlns:a16="http://schemas.microsoft.com/office/drawing/2014/main" id="{E3A00C24-CF6D-92FB-AA92-791C134FF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09949" y="27369877"/>
            <a:ext cx="10193239" cy="473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9">
            <a:extLst>
              <a:ext uri="{FF2B5EF4-FFF2-40B4-BE49-F238E27FC236}">
                <a16:creationId xmlns:a16="http://schemas.microsoft.com/office/drawing/2014/main" id="{960A335C-4CBC-A3B9-81A4-BD83DD306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83518" y="27354486"/>
            <a:ext cx="10745871" cy="371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79517783-CD01-5C9B-35B2-22A47EC1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321" y="1537151"/>
            <a:ext cx="31106825" cy="30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 defTabSz="4389438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13000" b="1" dirty="0">
                <a:solidFill>
                  <a:schemeClr val="bg1"/>
                </a:solidFill>
                <a:latin typeface="+mj-lt"/>
              </a:rPr>
              <a:t>Nonlinear Processes In</a:t>
            </a:r>
          </a:p>
          <a:p>
            <a:pPr algn="ctr" defTabSz="4389438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13000" b="1" dirty="0">
                <a:solidFill>
                  <a:schemeClr val="bg1"/>
                </a:solidFill>
                <a:latin typeface="+mj-lt"/>
              </a:rPr>
              <a:t> Hollow</a:t>
            </a:r>
            <a:r>
              <a:rPr lang="en-US" sz="13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3000" b="1" dirty="0">
                <a:solidFill>
                  <a:schemeClr val="bg1"/>
                </a:solidFill>
                <a:latin typeface="+mj-lt"/>
              </a:rPr>
              <a:t>Core Fibers (HCFs)</a:t>
            </a:r>
            <a:endParaRPr lang="en-US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FF814E46-876B-C9B6-372E-835722BC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777" y="4814505"/>
            <a:ext cx="2068558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 defTabSz="4389438">
              <a:spcBef>
                <a:spcPct val="50000"/>
              </a:spcBef>
              <a:defRPr/>
            </a:pPr>
            <a:r>
              <a:rPr lang="en-US" sz="6200" dirty="0">
                <a:solidFill>
                  <a:schemeClr val="bg1"/>
                </a:solidFill>
                <a:latin typeface="+mj-lt"/>
              </a:rPr>
              <a:t>By: David</a:t>
            </a:r>
            <a:r>
              <a:rPr lang="en-US" sz="6200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 Sims, </a:t>
            </a:r>
            <a:r>
              <a:rPr lang="en-US" sz="6200" dirty="0" err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Ruaridh</a:t>
            </a:r>
            <a:r>
              <a:rPr lang="en-US" sz="6200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Forbes</a:t>
            </a:r>
          </a:p>
          <a:p>
            <a:pPr algn="ctr" defTabSz="4389438">
              <a:spcBef>
                <a:spcPct val="50000"/>
              </a:spcBef>
              <a:defRPr/>
            </a:pPr>
            <a:endParaRPr lang="en-US" sz="6200" dirty="0">
              <a:solidFill>
                <a:schemeClr val="bg1"/>
              </a:solidFill>
              <a:latin typeface="Arial"/>
              <a:ea typeface="Verdana"/>
              <a:cs typeface="Arial"/>
            </a:endParaRPr>
          </a:p>
          <a:p>
            <a:pPr algn="ctr" defTabSz="4389438">
              <a:spcBef>
                <a:spcPct val="50000"/>
              </a:spcBef>
              <a:defRPr/>
            </a:pPr>
            <a:endParaRPr lang="en-US" sz="6200" dirty="0">
              <a:solidFill>
                <a:schemeClr val="bg1"/>
              </a:solidFill>
              <a:latin typeface="+mj-lt"/>
              <a:ea typeface="Verdana"/>
              <a:cs typeface="Arial"/>
            </a:endParaRPr>
          </a:p>
        </p:txBody>
      </p:sp>
      <p:sp>
        <p:nvSpPr>
          <p:cNvPr id="2063" name="Text Box 22">
            <a:extLst>
              <a:ext uri="{FF2B5EF4-FFF2-40B4-BE49-F238E27FC236}">
                <a16:creationId xmlns:a16="http://schemas.microsoft.com/office/drawing/2014/main" id="{1435DD08-1C79-C7BF-A148-CDFF1926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814" y="6357371"/>
            <a:ext cx="486525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latin typeface="Times New Roman"/>
                <a:cs typeface="Times New Roman"/>
              </a:rPr>
              <a:t>Introduction</a:t>
            </a:r>
            <a:endParaRPr lang="en-US" alt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Text Box 23">
            <a:extLst>
              <a:ext uri="{FF2B5EF4-FFF2-40B4-BE49-F238E27FC236}">
                <a16:creationId xmlns:a16="http://schemas.microsoft.com/office/drawing/2014/main" id="{E9926484-731B-BC4B-B589-E10E2C15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6596" y="16889709"/>
            <a:ext cx="5105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065" name="Text Box 24">
            <a:extLst>
              <a:ext uri="{FF2B5EF4-FFF2-40B4-BE49-F238E27FC236}">
                <a16:creationId xmlns:a16="http://schemas.microsoft.com/office/drawing/2014/main" id="{64D2FDD8-7374-4DAC-A6DF-94AF7DDE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7350" y="26554268"/>
            <a:ext cx="316563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b="1" dirty="0">
                <a:latin typeface="Times New Roman"/>
                <a:cs typeface="Times New Roman"/>
              </a:rPr>
              <a:t>References</a:t>
            </a:r>
            <a:endParaRPr lang="en-US" alt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7" descr="logo_forlandscape.png">
            <a:extLst>
              <a:ext uri="{FF2B5EF4-FFF2-40B4-BE49-F238E27FC236}">
                <a16:creationId xmlns:a16="http://schemas.microsoft.com/office/drawing/2014/main" id="{B415004E-CC26-0617-63DD-1F74A24037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8558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E77BA-2A2E-EA96-9EB2-B3C087EE3872}"/>
              </a:ext>
            </a:extLst>
          </p:cNvPr>
          <p:cNvSpPr txBox="1"/>
          <p:nvPr/>
        </p:nvSpPr>
        <p:spPr>
          <a:xfrm>
            <a:off x="8428878" y="22960791"/>
            <a:ext cx="634966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600" b="1" dirty="0">
                <a:latin typeface="Times New Roman"/>
                <a:ea typeface="Verdana"/>
                <a:cs typeface="Times New Roman"/>
              </a:rPr>
              <a:t>Self-Phase Modulation</a:t>
            </a: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9049A-2E8E-7007-70A5-FF51B0F51F88}"/>
              </a:ext>
            </a:extLst>
          </p:cNvPr>
          <p:cNvSpPr txBox="1"/>
          <p:nvPr/>
        </p:nvSpPr>
        <p:spPr>
          <a:xfrm>
            <a:off x="30301477" y="6391557"/>
            <a:ext cx="64135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Self-compression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FBD21E70-1F9E-81F6-2D49-9BE177890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52514" y="17763800"/>
            <a:ext cx="21876875" cy="2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9E82B-35CD-D247-DCCC-05DD7BFA46C0}"/>
              </a:ext>
            </a:extLst>
          </p:cNvPr>
          <p:cNvSpPr txBox="1"/>
          <p:nvPr/>
        </p:nvSpPr>
        <p:spPr>
          <a:xfrm>
            <a:off x="24534466" y="26538880"/>
            <a:ext cx="550445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Applications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4B242-FC6C-06BF-ED7A-89E45E268674}"/>
              </a:ext>
            </a:extLst>
          </p:cNvPr>
          <p:cNvSpPr txBox="1"/>
          <p:nvPr/>
        </p:nvSpPr>
        <p:spPr>
          <a:xfrm>
            <a:off x="9327374" y="14466130"/>
            <a:ext cx="445332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600" b="1" dirty="0">
                <a:latin typeface="Times New Roman"/>
                <a:ea typeface="Verdana"/>
                <a:cs typeface="Times New Roman"/>
              </a:rPr>
              <a:t>Simulations</a:t>
            </a:r>
            <a:endParaRPr lang="en-US" sz="4600" b="1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DE12E-6F81-4AD6-A493-54A0A37EA82F}"/>
              </a:ext>
            </a:extLst>
          </p:cNvPr>
          <p:cNvSpPr txBox="1"/>
          <p:nvPr/>
        </p:nvSpPr>
        <p:spPr>
          <a:xfrm>
            <a:off x="33032373" y="27582349"/>
            <a:ext cx="10335587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300" dirty="0">
                <a:effectLst/>
                <a:latin typeface="Times New Roman"/>
                <a:cs typeface="Times New Roman"/>
              </a:rPr>
              <a:t>Brabec</a:t>
            </a:r>
            <a:r>
              <a:rPr lang="en-US" sz="3300" dirty="0">
                <a:latin typeface="Times New Roman"/>
                <a:cs typeface="Times New Roman"/>
              </a:rPr>
              <a:t>,</a:t>
            </a:r>
            <a:r>
              <a:rPr lang="en-US" sz="3300" dirty="0">
                <a:effectLst/>
                <a:latin typeface="Times New Roman"/>
                <a:cs typeface="Times New Roman"/>
              </a:rPr>
              <a:t> and </a:t>
            </a:r>
            <a:r>
              <a:rPr lang="en-US" sz="3300" dirty="0">
                <a:latin typeface="Times New Roman"/>
                <a:cs typeface="Times New Roman"/>
              </a:rPr>
              <a:t>Krausz</a:t>
            </a:r>
            <a:r>
              <a:rPr lang="en-US" sz="3300" dirty="0">
                <a:effectLst/>
                <a:latin typeface="Times New Roman"/>
                <a:cs typeface="Times New Roman"/>
              </a:rPr>
              <a:t>. “Intense Few-Cycle Laser Fields: Frontiers of Nonlinear Optics.” </a:t>
            </a:r>
            <a:r>
              <a:rPr lang="en-US" sz="3300" i="1" dirty="0">
                <a:latin typeface="Times New Roman"/>
                <a:cs typeface="Times New Roman"/>
              </a:rPr>
              <a:t>RMP</a:t>
            </a:r>
            <a:r>
              <a:rPr lang="en-US" sz="3300" dirty="0">
                <a:effectLst/>
                <a:latin typeface="Times New Roman"/>
                <a:cs typeface="Times New Roman"/>
              </a:rPr>
              <a:t>, vol. 72, no. 2, 2000, pp. 545–591.,</a:t>
            </a:r>
            <a:r>
              <a:rPr lang="en-US" sz="3300" dirty="0">
                <a:latin typeface="Times New Roman"/>
                <a:cs typeface="Times New Roman"/>
              </a:rPr>
              <a:t> </a:t>
            </a:r>
            <a:r>
              <a:rPr lang="en-US" sz="3300" dirty="0">
                <a:effectLst/>
                <a:latin typeface="Times New Roman"/>
                <a:cs typeface="Times New Roman"/>
              </a:rPr>
              <a:t>https://doi.org/10.1103/revmodphys.72.545.</a:t>
            </a:r>
            <a:r>
              <a:rPr lang="en-US" sz="3300" dirty="0">
                <a:latin typeface="Times New Roman"/>
                <a:cs typeface="Times New Roman"/>
              </a:rPr>
              <a:t> </a:t>
            </a:r>
          </a:p>
          <a:p>
            <a:endParaRPr lang="en-US" sz="3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effectLst/>
                <a:latin typeface="Times New Roman"/>
                <a:cs typeface="Times New Roman"/>
              </a:rPr>
              <a:t>Galán, et al. “Optimization of Pulse Self-compression in Hollow Capillary Fibers Using Decreasing Pressure Gradients.” </a:t>
            </a:r>
            <a:r>
              <a:rPr lang="en-US" sz="3300" i="1" dirty="0">
                <a:latin typeface="Times New Roman"/>
                <a:cs typeface="Times New Roman"/>
              </a:rPr>
              <a:t>Opt.</a:t>
            </a:r>
            <a:r>
              <a:rPr lang="en-US" sz="3300" i="1" dirty="0">
                <a:effectLst/>
                <a:latin typeface="Times New Roman"/>
                <a:cs typeface="Times New Roman"/>
              </a:rPr>
              <a:t> Express</a:t>
            </a:r>
            <a:r>
              <a:rPr lang="en-US" sz="3300" dirty="0">
                <a:effectLst/>
                <a:latin typeface="Times New Roman"/>
                <a:cs typeface="Times New Roman"/>
              </a:rPr>
              <a:t>, vol. 30, no. 5, 2022, p. 6755., </a:t>
            </a:r>
            <a:r>
              <a:rPr lang="en-US" sz="3300" dirty="0">
                <a:effectLst/>
                <a:latin typeface="Times New Roman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https://doi.org/10.1364/oe.451264</a:t>
            </a:r>
            <a:r>
              <a:rPr lang="en-US" sz="3300" dirty="0">
                <a:effectLst/>
                <a:latin typeface="Times New Roman"/>
                <a:cs typeface="Times New Roman"/>
              </a:rPr>
              <a:t>.</a:t>
            </a:r>
          </a:p>
          <a:p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i="1" dirty="0">
                <a:latin typeface="Times New Roman"/>
                <a:cs typeface="Times New Roman"/>
              </a:rPr>
              <a:t>Thank you to the LCLS team for funding this project!</a:t>
            </a:r>
            <a:endParaRPr lang="en-US" sz="33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29F66A-121D-437A-80D5-5F5174754941}"/>
              </a:ext>
            </a:extLst>
          </p:cNvPr>
          <p:cNvSpPr txBox="1"/>
          <p:nvPr/>
        </p:nvSpPr>
        <p:spPr>
          <a:xfrm>
            <a:off x="326609" y="16012114"/>
            <a:ext cx="12338376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Running simulations allow for users to see how laser pulses and HCFs of different conditions interact with one another.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Luna developed by Chris Brahms and John Travers provides a solid baseline platform for these simulations to be ran. (GitHub: https://github.com/LupoLab/Luna.jl)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Altering Luna and certain examples they have on their GitHub page allowed for multiple parameters to be ran simultaneously.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78950-4F86-3BB0-4E76-D052DA225F60}"/>
              </a:ext>
            </a:extLst>
          </p:cNvPr>
          <p:cNvSpPr txBox="1"/>
          <p:nvPr/>
        </p:nvSpPr>
        <p:spPr>
          <a:xfrm>
            <a:off x="408586" y="23898167"/>
            <a:ext cx="1214355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Self-Phase Modulation (SPM) occurs due to the Kerr effect.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Due to SPM the pulses wavelengths becomes more blue or red shifted (Spectral Broadening).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endParaRPr lang="en-US" sz="4000" dirty="0">
              <a:ea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BA897-B8BB-AF60-FB51-A0C1B7A49C7E}"/>
              </a:ext>
            </a:extLst>
          </p:cNvPr>
          <p:cNvSpPr txBox="1"/>
          <p:nvPr/>
        </p:nvSpPr>
        <p:spPr>
          <a:xfrm>
            <a:off x="22161191" y="27648326"/>
            <a:ext cx="9382309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Utilize these laser pulses for further experiments at LCLS.</a:t>
            </a:r>
            <a:endParaRPr lang="en-US" dirty="0"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By accurately modeling waves in the Intense VIS/IR spectra we can make further predictions and have applications for High Harmonic Generation.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  <a:p>
            <a:endParaRPr lang="en-US" sz="4000" dirty="0">
              <a:latin typeface="Times New Roman"/>
              <a:ea typeface="Verdana"/>
              <a:cs typeface="Times New Roman"/>
            </a:endParaRP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7970D-3302-32D6-D07A-E1190E012268}"/>
              </a:ext>
            </a:extLst>
          </p:cNvPr>
          <p:cNvSpPr txBox="1"/>
          <p:nvPr/>
        </p:nvSpPr>
        <p:spPr>
          <a:xfrm>
            <a:off x="503706" y="7410783"/>
            <a:ext cx="21306243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The interaction of laser pulses through matter can alter the temporal and spectral properties of the pulse.</a:t>
            </a:r>
            <a:endParaRPr lang="en-US" sz="4000" dirty="0">
              <a:latin typeface="Times New Roman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HCFs are due to their ability to guide focused light over a long distance.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  <a:p>
            <a:endParaRPr lang="en-US" sz="4400" dirty="0">
              <a:latin typeface="Times New Roman"/>
              <a:ea typeface="Verdana"/>
              <a:cs typeface="Times New Roman"/>
            </a:endParaRPr>
          </a:p>
          <a:p>
            <a:endParaRPr lang="en-US" sz="4400" dirty="0">
              <a:latin typeface="Times New Roman"/>
              <a:ea typeface="Verdana"/>
              <a:cs typeface="Times New Roman"/>
            </a:endParaRP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DE72ADCF-A853-D669-BF08-9B3DEC51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4" y="14398040"/>
            <a:ext cx="21140537" cy="8003276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389438" eaLnBrk="0" hangingPunct="0"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3E1510-E9FA-5B04-2B82-555168A6BBCF}"/>
              </a:ext>
            </a:extLst>
          </p:cNvPr>
          <p:cNvSpPr txBox="1"/>
          <p:nvPr/>
        </p:nvSpPr>
        <p:spPr>
          <a:xfrm>
            <a:off x="21941340" y="7338172"/>
            <a:ext cx="2180994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Optical solitons occurs through a balance of a positive nonlinear refractive index as well as a negative linear dispersion, which results in the self-compression laser pulses within HCFs.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Times New Roman"/>
              <a:ea typeface="Verdana"/>
              <a:cs typeface="Times New Roman"/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2AA6D508-4B90-1933-01A3-3E631EA38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961" y="15184948"/>
            <a:ext cx="21104237" cy="318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id="{15544D50-49FC-E68D-E9C0-8E4BC9266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812" y="7116569"/>
            <a:ext cx="21064386" cy="726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1DE33-638C-04C2-1818-5B40DF33B1C0}"/>
              </a:ext>
            </a:extLst>
          </p:cNvPr>
          <p:cNvSpPr txBox="1"/>
          <p:nvPr/>
        </p:nvSpPr>
        <p:spPr>
          <a:xfrm>
            <a:off x="30301477" y="18215522"/>
            <a:ext cx="1313360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Font typeface="Arial,Sans-Serif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Though self-compression occurs over a wide range of parameters (see figure 5). Optimization of the temporal contrast and peak power of these pulses is challenging to achieve.</a:t>
            </a:r>
          </a:p>
          <a:p>
            <a:pPr marL="685800" indent="-685800">
              <a:buFont typeface="Arial,Sans-Serif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Altering this program and incorporating various methods of optimization. Those calculations can now be done instantaneously and accurately.</a:t>
            </a:r>
          </a:p>
          <a:p>
            <a:pPr marL="685800" indent="-685800">
              <a:buFont typeface="Arial,Sans-Serif"/>
              <a:buChar char="•"/>
            </a:pPr>
            <a:r>
              <a:rPr lang="en-US" sz="4000" dirty="0">
                <a:latin typeface="Times New Roman"/>
                <a:ea typeface="Verdana"/>
                <a:cs typeface="Times New Roman"/>
              </a:rPr>
              <a:t>Simulations within Luna can explore a wide range of phenomena  that occur within a HCF quickly and accurately.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C11D5-B553-6EC5-6783-579EA51FF4F5}"/>
              </a:ext>
            </a:extLst>
          </p:cNvPr>
          <p:cNvSpPr txBox="1"/>
          <p:nvPr/>
        </p:nvSpPr>
        <p:spPr>
          <a:xfrm>
            <a:off x="666206" y="13083734"/>
            <a:ext cx="8200481" cy="642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 1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: Depicts wave through HCF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9AF954-BCA3-EA7E-7A36-A25BE7EECA08}"/>
              </a:ext>
            </a:extLst>
          </p:cNvPr>
          <p:cNvSpPr txBox="1"/>
          <p:nvPr/>
        </p:nvSpPr>
        <p:spPr>
          <a:xfrm>
            <a:off x="35365824" y="14991948"/>
            <a:ext cx="76124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 5: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 Depicts the optimal range of B integral.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BD49E4-C85E-784F-E3D4-3EFAF97C27CA}"/>
              </a:ext>
            </a:extLst>
          </p:cNvPr>
          <p:cNvSpPr txBox="1"/>
          <p:nvPr/>
        </p:nvSpPr>
        <p:spPr>
          <a:xfrm>
            <a:off x="21717754" y="15148924"/>
            <a:ext cx="142015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 4: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 Depicts reduction in the duration of the laser pulse as the gas pressure is increased.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2DA10D-78D7-DD81-5FB8-59410E3E8532}"/>
              </a:ext>
            </a:extLst>
          </p:cNvPr>
          <p:cNvSpPr txBox="1"/>
          <p:nvPr/>
        </p:nvSpPr>
        <p:spPr>
          <a:xfrm>
            <a:off x="28572676" y="25262093"/>
            <a:ext cx="14909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 6: 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Depicts how peak power changes over time in a variety of pressures.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E5841111-8A73-EEFE-0116-DBFBED37E1B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042" t="19549" r="-16" b="8903"/>
          <a:stretch/>
        </p:blipFill>
        <p:spPr>
          <a:xfrm>
            <a:off x="13222496" y="9635570"/>
            <a:ext cx="7926657" cy="2602765"/>
          </a:xfrm>
          <a:prstGeom prst="rect">
            <a:avLst/>
          </a:prstGeom>
        </p:spPr>
      </p:pic>
      <p:sp>
        <p:nvSpPr>
          <p:cNvPr id="4" name="Line 17">
            <a:extLst>
              <a:ext uri="{FF2B5EF4-FFF2-40B4-BE49-F238E27FC236}">
                <a16:creationId xmlns:a16="http://schemas.microsoft.com/office/drawing/2014/main" id="{5224AE5E-A0C5-CA73-9CE4-D2F268128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89201" y="7198762"/>
            <a:ext cx="2194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C3BE7-EAA3-FB3B-09F5-99DB299D81EF}"/>
              </a:ext>
            </a:extLst>
          </p:cNvPr>
          <p:cNvSpPr txBox="1"/>
          <p:nvPr/>
        </p:nvSpPr>
        <p:spPr>
          <a:xfrm>
            <a:off x="261810" y="32249762"/>
            <a:ext cx="124227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 2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: Depicts alterations to the wave as pressure increases.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7034F-146B-4A56-76BF-A6D3298B056E}"/>
              </a:ext>
            </a:extLst>
          </p:cNvPr>
          <p:cNvSpPr txBox="1"/>
          <p:nvPr/>
        </p:nvSpPr>
        <p:spPr>
          <a:xfrm>
            <a:off x="12221615" y="31753915"/>
            <a:ext cx="95544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Figure 3: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 Depicts alterations in Argon’s spectral energy density as pressure increases.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31275-5BCE-F3EE-DC64-0713B533266B}"/>
              </a:ext>
            </a:extLst>
          </p:cNvPr>
          <p:cNvSpPr txBox="1"/>
          <p:nvPr/>
        </p:nvSpPr>
        <p:spPr>
          <a:xfrm>
            <a:off x="13792309" y="12106453"/>
            <a:ext cx="697354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Equation 1:</a:t>
            </a:r>
            <a:r>
              <a:rPr lang="en-US" sz="3600" dirty="0">
                <a:latin typeface="Times New Roman"/>
                <a:ea typeface="Verdana"/>
                <a:cs typeface="Times New Roman"/>
              </a:rPr>
              <a:t> Example of one of the many methods of calculating peak power.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7A38E-3BC5-8FB8-94B9-99CC0855A1B8}"/>
              </a:ext>
            </a:extLst>
          </p:cNvPr>
          <p:cNvSpPr txBox="1"/>
          <p:nvPr/>
        </p:nvSpPr>
        <p:spPr>
          <a:xfrm rot="16200000">
            <a:off x="20621883" y="21468183"/>
            <a:ext cx="3131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Pressure (bar)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4EE65-1438-BD4B-9821-0D471F8D3734}"/>
              </a:ext>
            </a:extLst>
          </p:cNvPr>
          <p:cNvSpPr txBox="1"/>
          <p:nvPr/>
        </p:nvSpPr>
        <p:spPr>
          <a:xfrm>
            <a:off x="24495794" y="25244224"/>
            <a:ext cx="2558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Time (fs)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6FCF43-C02C-6DBB-1E1A-963542635BC9}"/>
              </a:ext>
            </a:extLst>
          </p:cNvPr>
          <p:cNvSpPr txBox="1"/>
          <p:nvPr/>
        </p:nvSpPr>
        <p:spPr>
          <a:xfrm>
            <a:off x="23689740" y="17906060"/>
            <a:ext cx="32973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Energy: 50 </a:t>
            </a:r>
            <a:r>
              <a:rPr lang="en-US" sz="3600" b="1" dirty="0" err="1">
                <a:latin typeface="Times New Roman"/>
                <a:ea typeface="Verdana"/>
                <a:cs typeface="Times New Roman"/>
              </a:rPr>
              <a:t>μJ</a:t>
            </a:r>
            <a:endParaRPr lang="en-US" sz="3600" b="1" dirty="0" err="1">
              <a:latin typeface="Times New Roman"/>
              <a:cs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4D810C-B16D-FCE5-931C-A53E71C95376}"/>
              </a:ext>
            </a:extLst>
          </p:cNvPr>
          <p:cNvSpPr txBox="1"/>
          <p:nvPr/>
        </p:nvSpPr>
        <p:spPr>
          <a:xfrm>
            <a:off x="28866780" y="18757281"/>
            <a:ext cx="932872" cy="8094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latin typeface="Times New Roman"/>
                <a:ea typeface="Verdana"/>
                <a:cs typeface="Times New Roman"/>
              </a:rPr>
              <a:t>1.6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1.4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1.2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1.0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.8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.6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.4</a:t>
            </a:r>
          </a:p>
          <a:p>
            <a:r>
              <a:rPr lang="en-US" sz="4400" b="1" dirty="0">
                <a:latin typeface="Times New Roman"/>
                <a:ea typeface="Verdana"/>
                <a:cs typeface="Times New Roman"/>
              </a:rPr>
              <a:t>.2</a:t>
            </a:r>
          </a:p>
          <a:p>
            <a:endParaRPr lang="en-US" sz="2800" dirty="0">
              <a:ea typeface="Verdana"/>
            </a:endParaRPr>
          </a:p>
          <a:p>
            <a:endParaRPr lang="en-US" sz="2800" dirty="0">
              <a:ea typeface="Verdana"/>
            </a:endParaRPr>
          </a:p>
          <a:p>
            <a:endParaRPr lang="en-US" sz="2800" dirty="0">
              <a:ea typeface="Verdana"/>
            </a:endParaRPr>
          </a:p>
          <a:p>
            <a:endParaRPr lang="en-US" sz="2800" dirty="0">
              <a:ea typeface="Verdana"/>
            </a:endParaRPr>
          </a:p>
          <a:p>
            <a:endParaRPr lang="en-US" sz="2800" dirty="0">
              <a:latin typeface="Verdana"/>
              <a:ea typeface="Verdana"/>
            </a:endParaRPr>
          </a:p>
          <a:p>
            <a:endParaRPr lang="en-US" sz="2800" dirty="0">
              <a:latin typeface="Verdana"/>
              <a:ea typeface="Verdan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C3D942-DE53-3EFA-F5C2-493D73429C65}"/>
              </a:ext>
            </a:extLst>
          </p:cNvPr>
          <p:cNvSpPr txBox="1"/>
          <p:nvPr/>
        </p:nvSpPr>
        <p:spPr>
          <a:xfrm>
            <a:off x="22426714" y="18294141"/>
            <a:ext cx="711200" cy="66941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cs typeface="Segoe UI"/>
              </a:rPr>
              <a:t>​</a:t>
            </a:r>
            <a:r>
              <a:rPr lang="en-US" sz="3900" b="1" dirty="0">
                <a:latin typeface="Times New Roman"/>
                <a:cs typeface="Segoe UI"/>
              </a:rPr>
              <a:t>.6</a:t>
            </a:r>
          </a:p>
          <a:p>
            <a:endParaRPr lang="en-US" sz="3900" b="1" dirty="0">
              <a:latin typeface="Times New Roman"/>
              <a:cs typeface="Segoe UI"/>
            </a:endParaRPr>
          </a:p>
          <a:p>
            <a:r>
              <a:rPr lang="en-US" sz="3900" b="1" dirty="0">
                <a:latin typeface="Times New Roman"/>
                <a:cs typeface="Segoe UI"/>
              </a:rPr>
              <a:t>.5</a:t>
            </a:r>
          </a:p>
          <a:p>
            <a:endParaRPr lang="en-US" sz="3900" b="1" dirty="0">
              <a:latin typeface="Times New Roman"/>
              <a:cs typeface="Segoe UI"/>
            </a:endParaRPr>
          </a:p>
          <a:p>
            <a:r>
              <a:rPr lang="en-US" sz="3900" b="1" dirty="0">
                <a:latin typeface="Times New Roman"/>
                <a:cs typeface="Segoe UI"/>
              </a:rPr>
              <a:t>.4</a:t>
            </a:r>
            <a:endParaRPr lang="en-US" sz="3900" b="1" dirty="0">
              <a:latin typeface="Times New Roman"/>
              <a:ea typeface="Verdana"/>
              <a:cs typeface="Times New Roman"/>
            </a:endParaRPr>
          </a:p>
          <a:p>
            <a:endParaRPr lang="en-US" sz="3900" b="1" dirty="0">
              <a:latin typeface="Times New Roman"/>
              <a:cs typeface="Segoe UI"/>
            </a:endParaRPr>
          </a:p>
          <a:p>
            <a:r>
              <a:rPr lang="en-US" sz="3900" b="1" dirty="0">
                <a:latin typeface="Times New Roman"/>
                <a:cs typeface="Segoe UI"/>
              </a:rPr>
              <a:t>.3</a:t>
            </a:r>
          </a:p>
          <a:p>
            <a:endParaRPr lang="en-US" sz="3900" b="1" dirty="0">
              <a:latin typeface="Times New Roman"/>
              <a:cs typeface="Segoe UI"/>
            </a:endParaRPr>
          </a:p>
          <a:p>
            <a:r>
              <a:rPr lang="en-US" sz="3900" b="1" dirty="0">
                <a:latin typeface="Times New Roman"/>
                <a:cs typeface="Segoe UI"/>
              </a:rPr>
              <a:t>.2</a:t>
            </a:r>
            <a:endParaRPr lang="en-US" sz="3900" b="1" dirty="0">
              <a:latin typeface="Times New Roman"/>
              <a:ea typeface="Verdana"/>
              <a:cs typeface="Times New Roman"/>
            </a:endParaRPr>
          </a:p>
          <a:p>
            <a:endParaRPr lang="en-US" sz="3900" b="1" dirty="0">
              <a:latin typeface="Times New Roman"/>
              <a:cs typeface="Segoe UI"/>
            </a:endParaRPr>
          </a:p>
          <a:p>
            <a:r>
              <a:rPr lang="en-US" sz="3900" b="1" dirty="0">
                <a:latin typeface="Times New Roman"/>
                <a:cs typeface="Segoe UI"/>
              </a:rPr>
              <a:t>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95D70C-3AEF-B1A0-A191-401D86F71F19}"/>
              </a:ext>
            </a:extLst>
          </p:cNvPr>
          <p:cNvSpPr txBox="1"/>
          <p:nvPr/>
        </p:nvSpPr>
        <p:spPr>
          <a:xfrm>
            <a:off x="22632824" y="24730067"/>
            <a:ext cx="7677968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800" b="1" dirty="0">
                <a:latin typeface="Times New Roman"/>
                <a:ea typeface="Verdana"/>
                <a:cs typeface="Times New Roman"/>
              </a:rPr>
              <a:t>-15 -10   -5    0    5    10   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C16035-BC8E-A861-6BF5-B75E2925E357}"/>
              </a:ext>
            </a:extLst>
          </p:cNvPr>
          <p:cNvSpPr txBox="1"/>
          <p:nvPr/>
        </p:nvSpPr>
        <p:spPr>
          <a:xfrm rot="-5400000">
            <a:off x="26180915" y="21165942"/>
            <a:ext cx="39901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Peak Power (GW)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6FCB32-BF77-B542-095D-909A7A19999E}"/>
              </a:ext>
            </a:extLst>
          </p:cNvPr>
          <p:cNvSpPr txBox="1"/>
          <p:nvPr/>
        </p:nvSpPr>
        <p:spPr>
          <a:xfrm>
            <a:off x="14957227" y="23794342"/>
            <a:ext cx="32973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Times New Roman"/>
                <a:ea typeface="Verdana"/>
                <a:cs typeface="Times New Roman"/>
              </a:rPr>
              <a:t>Energy: 50 </a:t>
            </a:r>
            <a:r>
              <a:rPr lang="en-US" sz="4000" b="1" dirty="0" err="1">
                <a:latin typeface="Times New Roman"/>
                <a:ea typeface="Verdana"/>
                <a:cs typeface="Times New Roman"/>
              </a:rPr>
              <a:t>μJ</a:t>
            </a:r>
            <a:endParaRPr lang="en-US" sz="4000" b="1" dirty="0" err="1">
              <a:latin typeface="Times New Roman"/>
              <a:cs typeface="Times New Roman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BB8D15-9842-D238-FB05-C0A48F23CDBD}"/>
              </a:ext>
            </a:extLst>
          </p:cNvPr>
          <p:cNvSpPr txBox="1"/>
          <p:nvPr/>
        </p:nvSpPr>
        <p:spPr>
          <a:xfrm>
            <a:off x="12899566" y="24363720"/>
            <a:ext cx="824712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800" dirty="0">
                <a:latin typeface="Times New Roman"/>
                <a:cs typeface="Segoe UI"/>
              </a:rPr>
              <a:t>​</a:t>
            </a:r>
            <a:r>
              <a:rPr lang="en-US" sz="3800" b="1" dirty="0">
                <a:latin typeface="Times New Roman"/>
                <a:cs typeface="Segoe UI"/>
              </a:rPr>
              <a:t>.6</a:t>
            </a:r>
          </a:p>
          <a:p>
            <a:endParaRPr lang="en-US" sz="3800" b="1" dirty="0">
              <a:latin typeface="Times New Roman"/>
              <a:cs typeface="Segoe UI"/>
            </a:endParaRPr>
          </a:p>
          <a:p>
            <a:r>
              <a:rPr lang="en-US" sz="3800" b="1" dirty="0">
                <a:latin typeface="Times New Roman"/>
                <a:cs typeface="Segoe UI"/>
              </a:rPr>
              <a:t>.5</a:t>
            </a:r>
          </a:p>
          <a:p>
            <a:endParaRPr lang="en-US" sz="3800" b="1" dirty="0">
              <a:latin typeface="Times New Roman"/>
              <a:cs typeface="Segoe UI"/>
            </a:endParaRPr>
          </a:p>
          <a:p>
            <a:r>
              <a:rPr lang="en-US" sz="3800" b="1" dirty="0">
                <a:latin typeface="Times New Roman"/>
                <a:cs typeface="Segoe UI"/>
              </a:rPr>
              <a:t>.4</a:t>
            </a:r>
            <a:endParaRPr lang="en-US" sz="3800" b="1" dirty="0">
              <a:latin typeface="Times New Roman"/>
              <a:ea typeface="Verdana"/>
              <a:cs typeface="Times New Roman"/>
            </a:endParaRPr>
          </a:p>
          <a:p>
            <a:endParaRPr lang="en-US" sz="3800" b="1" dirty="0">
              <a:latin typeface="Times New Roman"/>
              <a:cs typeface="Segoe UI"/>
            </a:endParaRPr>
          </a:p>
          <a:p>
            <a:r>
              <a:rPr lang="en-US" sz="3800" b="1" dirty="0">
                <a:latin typeface="Times New Roman"/>
                <a:cs typeface="Segoe UI"/>
              </a:rPr>
              <a:t>.3</a:t>
            </a:r>
          </a:p>
          <a:p>
            <a:endParaRPr lang="en-US" sz="3800" b="1" dirty="0">
              <a:latin typeface="Times New Roman"/>
              <a:cs typeface="Segoe UI"/>
            </a:endParaRPr>
          </a:p>
          <a:p>
            <a:r>
              <a:rPr lang="en-US" sz="3800" b="1" dirty="0">
                <a:latin typeface="Times New Roman"/>
                <a:cs typeface="Segoe UI"/>
              </a:rPr>
              <a:t>.2</a:t>
            </a:r>
            <a:endParaRPr lang="en-US" sz="3800" b="1" dirty="0">
              <a:latin typeface="Times New Roman"/>
              <a:ea typeface="Verdana"/>
              <a:cs typeface="Times New Roman"/>
            </a:endParaRPr>
          </a:p>
          <a:p>
            <a:endParaRPr lang="en-US" sz="3800" b="1" dirty="0">
              <a:latin typeface="Times New Roman"/>
              <a:cs typeface="Segoe UI"/>
            </a:endParaRPr>
          </a:p>
          <a:p>
            <a:r>
              <a:rPr lang="en-US" sz="3800" b="1" dirty="0">
                <a:latin typeface="Times New Roman"/>
                <a:cs typeface="Segoe UI"/>
              </a:rPr>
              <a:t>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7CDDBD-FB71-4106-97C9-0931D8734FB5}"/>
              </a:ext>
            </a:extLst>
          </p:cNvPr>
          <p:cNvSpPr txBox="1"/>
          <p:nvPr/>
        </p:nvSpPr>
        <p:spPr>
          <a:xfrm>
            <a:off x="20432121" y="24708268"/>
            <a:ext cx="1103867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/>
                <a:ea typeface="Verdana"/>
                <a:cs typeface="Times New Roman"/>
              </a:rPr>
              <a:t>1000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800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600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400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200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0</a:t>
            </a:r>
          </a:p>
          <a:p>
            <a:endParaRPr lang="en-US" sz="2800" dirty="0">
              <a:ea typeface="Verdana"/>
            </a:endParaRPr>
          </a:p>
          <a:p>
            <a:endParaRPr lang="en-US" sz="2800" dirty="0">
              <a:ea typeface="Verdana"/>
            </a:endParaRPr>
          </a:p>
          <a:p>
            <a:endParaRPr lang="en-US" sz="2800" dirty="0">
              <a:ea typeface="Verdan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5D5591-EA45-2657-59AB-6917B103B413}"/>
              </a:ext>
            </a:extLst>
          </p:cNvPr>
          <p:cNvSpPr txBox="1"/>
          <p:nvPr/>
        </p:nvSpPr>
        <p:spPr>
          <a:xfrm rot="-5400000">
            <a:off x="16518329" y="26817032"/>
            <a:ext cx="68342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Spectral Energy Density (</a:t>
            </a:r>
            <a:r>
              <a:rPr lang="en-US" sz="3600" b="1" i="0" u="none" strike="noStrike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J/nm</a:t>
            </a:r>
            <a:r>
              <a:rPr lang="en-US" sz="3600" b="1" dirty="0">
                <a:latin typeface="Times New Roman"/>
                <a:ea typeface="Verdana"/>
                <a:cs typeface="Times New Roman"/>
              </a:rPr>
              <a:t>)</a:t>
            </a:r>
          </a:p>
          <a:p>
            <a:endParaRPr lang="en-US" sz="3600" b="1" dirty="0">
              <a:latin typeface="Times New Roman"/>
              <a:ea typeface="Verdana"/>
              <a:cs typeface="Times New Roman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0AEABF-B31D-8B45-25C1-9DFDDD828404}"/>
              </a:ext>
            </a:extLst>
          </p:cNvPr>
          <p:cNvSpPr txBox="1"/>
          <p:nvPr/>
        </p:nvSpPr>
        <p:spPr>
          <a:xfrm rot="16200000">
            <a:off x="11028082" y="27232483"/>
            <a:ext cx="3131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Pressure (bar)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F51023-1DBE-A350-E4EB-74E1C25192FC}"/>
              </a:ext>
            </a:extLst>
          </p:cNvPr>
          <p:cNvSpPr txBox="1"/>
          <p:nvPr/>
        </p:nvSpPr>
        <p:spPr>
          <a:xfrm>
            <a:off x="13155388" y="30765522"/>
            <a:ext cx="96756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/>
                <a:ea typeface="Verdana"/>
                <a:cs typeface="Times New Roman"/>
              </a:rPr>
              <a:t>700  725  750  775  800  825  850  875   900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9DC6BA-27EB-D3E5-0577-0F88EE1E7AE5}"/>
              </a:ext>
            </a:extLst>
          </p:cNvPr>
          <p:cNvSpPr txBox="1"/>
          <p:nvPr/>
        </p:nvSpPr>
        <p:spPr>
          <a:xfrm>
            <a:off x="14660632" y="31078734"/>
            <a:ext cx="37383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Verdana"/>
                <a:cs typeface="Times New Roman"/>
              </a:rPr>
              <a:t>Wavelength (nm)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5E5BA8-2160-8289-B2B7-23B815E1DD94}"/>
              </a:ext>
            </a:extLst>
          </p:cNvPr>
          <p:cNvSpPr txBox="1"/>
          <p:nvPr/>
        </p:nvSpPr>
        <p:spPr>
          <a:xfrm>
            <a:off x="5647208" y="32123817"/>
            <a:ext cx="3235084" cy="170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8" name="Table 47">
            <a:extLst>
              <a:ext uri="{FF2B5EF4-FFF2-40B4-BE49-F238E27FC236}">
                <a16:creationId xmlns:a16="http://schemas.microsoft.com/office/drawing/2014/main" id="{6572C838-3DD5-75BF-F389-42B32E36F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87065"/>
              </p:ext>
            </p:extLst>
          </p:nvPr>
        </p:nvGraphicFramePr>
        <p:xfrm>
          <a:off x="12725430" y="15223486"/>
          <a:ext cx="8580554" cy="717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238">
                  <a:extLst>
                    <a:ext uri="{9D8B030D-6E8A-4147-A177-3AD203B41FA5}">
                      <a16:colId xmlns:a16="http://schemas.microsoft.com/office/drawing/2014/main" val="3867450255"/>
                    </a:ext>
                  </a:extLst>
                </a:gridCol>
                <a:gridCol w="3011316">
                  <a:extLst>
                    <a:ext uri="{9D8B030D-6E8A-4147-A177-3AD203B41FA5}">
                      <a16:colId xmlns:a16="http://schemas.microsoft.com/office/drawing/2014/main" val="4279726642"/>
                    </a:ext>
                  </a:extLst>
                </a:gridCol>
              </a:tblGrid>
              <a:tr h="909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(mbar)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49613"/>
                  </a:ext>
                </a:extLst>
              </a:tr>
              <a:tr h="909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5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82618"/>
                  </a:ext>
                </a:extLst>
              </a:tr>
              <a:tr h="909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5000" b="1" i="0" u="none" strike="noStrike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20526"/>
                  </a:ext>
                </a:extLst>
              </a:tr>
              <a:tr h="909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Length (m)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66216"/>
                  </a:ext>
                </a:extLst>
              </a:tr>
              <a:tr h="171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Wavelength (nm)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56910"/>
                  </a:ext>
                </a:extLst>
              </a:tr>
              <a:tr h="909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  FWHM (Fs)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32136"/>
                  </a:ext>
                </a:extLst>
              </a:tr>
              <a:tr h="909866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Radius (</a:t>
                      </a:r>
                      <a:r>
                        <a:rPr lang="en-US" sz="5000" b="1" i="0" u="none" strike="noStrike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384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09F48D-9FA3-C199-D838-2D8BF572BCB7}"/>
              </a:ext>
            </a:extLst>
          </p:cNvPr>
          <p:cNvSpPr txBox="1"/>
          <p:nvPr/>
        </p:nvSpPr>
        <p:spPr>
          <a:xfrm>
            <a:off x="4435948" y="31749606"/>
            <a:ext cx="456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(nm)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272D2-A8AA-A99F-C117-82325516339B}"/>
              </a:ext>
            </a:extLst>
          </p:cNvPr>
          <p:cNvSpPr txBox="1"/>
          <p:nvPr/>
        </p:nvSpPr>
        <p:spPr>
          <a:xfrm rot="16200000">
            <a:off x="-2615050" y="28605697"/>
            <a:ext cx="646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ea typeface="Verdana"/>
                <a:cs typeface="Times New Roman"/>
              </a:rPr>
              <a:t>Spectral Energy Density (</a:t>
            </a:r>
            <a:r>
              <a:rPr lang="en-US" sz="3200" b="1" i="0" u="none" strike="noStrike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J/nm</a:t>
            </a:r>
            <a:r>
              <a:rPr lang="en-US" sz="3200" b="1" dirty="0">
                <a:latin typeface="Times New Roman"/>
                <a:ea typeface="Verdana"/>
                <a:cs typeface="Times New Roman"/>
              </a:rPr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4385C5-7DC8-34EC-643B-81C01D6E5DF5}"/>
              </a:ext>
            </a:extLst>
          </p:cNvPr>
          <p:cNvSpPr/>
          <p:nvPr/>
        </p:nvSpPr>
        <p:spPr bwMode="auto">
          <a:xfrm>
            <a:off x="9569144" y="26787921"/>
            <a:ext cx="2180334" cy="907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72B697-A6C4-73F6-B2FA-4ABCD793611A}"/>
              </a:ext>
            </a:extLst>
          </p:cNvPr>
          <p:cNvSpPr txBox="1"/>
          <p:nvPr/>
        </p:nvSpPr>
        <p:spPr>
          <a:xfrm>
            <a:off x="7245142" y="21222346"/>
            <a:ext cx="511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depicts test parameters ran with Luna.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99F2B-34C5-0164-4E28-2755CA151F6E}"/>
              </a:ext>
            </a:extLst>
          </p:cNvPr>
          <p:cNvSpPr txBox="1"/>
          <p:nvPr/>
        </p:nvSpPr>
        <p:spPr>
          <a:xfrm>
            <a:off x="27390478" y="14399039"/>
            <a:ext cx="456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(fs)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3f_ xmlns="76de5eff-e736-4470-b8e1-4f3b654099a1">true</Public_x003f_>
    <Date xmlns="76de5eff-e736-4470-b8e1-4f3b654099a1">2022-08-11T07:00:00+00:00</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2F16AE426984E8C1ABC6A2E0139D5" ma:contentTypeVersion="6" ma:contentTypeDescription="Create a new document." ma:contentTypeScope="" ma:versionID="e9cfba8530e6c82cc46d46930e91dd10">
  <xsd:schema xmlns:xsd="http://www.w3.org/2001/XMLSchema" xmlns:xs="http://www.w3.org/2001/XMLSchema" xmlns:p="http://schemas.microsoft.com/office/2006/metadata/properties" xmlns:ns2="76de5eff-e736-4470-b8e1-4f3b654099a1" xmlns:ns3="0fb5b7a4-dc44-4267-a0e1-0e3ba313a29b" targetNamespace="http://schemas.microsoft.com/office/2006/metadata/properties" ma:root="true" ma:fieldsID="bd45562025f7eb377688e36ba8fae538" ns2:_="" ns3:_="">
    <xsd:import namespace="76de5eff-e736-4470-b8e1-4f3b654099a1"/>
    <xsd:import namespace="0fb5b7a4-dc44-4267-a0e1-0e3ba313a29b"/>
    <xsd:element name="properties">
      <xsd:complexType>
        <xsd:sequence>
          <xsd:element name="documentManagement">
            <xsd:complexType>
              <xsd:all>
                <xsd:element ref="ns2:Date"/>
                <xsd:element ref="ns2:Public_x003f_" minOccurs="0"/>
                <xsd:element ref="ns2:MediaServiceMetadata" minOccurs="0"/>
                <xsd:element ref="ns2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e5eff-e736-4470-b8e1-4f3b654099a1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Date" ma:format="DateOnly" ma:internalName="Date">
      <xsd:simpleType>
        <xsd:restriction base="dms:DateTime"/>
      </xsd:simpleType>
    </xsd:element>
    <xsd:element name="Public_x003f_" ma:index="9" nillable="true" ma:displayName="Public?" ma:default="0" ma:format="Dropdown" ma:internalName="Public_x003f_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5b7a4-dc44-4267-a0e1-0e3ba313a29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A150C-C77C-4E50-A5DA-91EB5484E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F91B3-ABFD-4F13-96EB-C534B6850D3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DB06F8F-1A6E-4B66-8D55-890B33AA9E8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76de5eff-e736-4470-b8e1-4f3b654099a1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2C2B50F-3DAC-41B7-8C02-E141AEA809C6}"/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724</Words>
  <Application>Microsoft Office PowerPoint</Application>
  <PresentationFormat>Custom</PresentationFormat>
  <Paragraphs>132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Times New Roman</vt:lpstr>
      <vt:lpstr>Verdana</vt:lpstr>
      <vt:lpstr>Default Design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Processes In  Hollow Core Fibers (HCFs)</dc:title>
  <dc:creator>Greg Stewart</dc:creator>
  <cp:lastModifiedBy>Sims, David</cp:lastModifiedBy>
  <cp:revision>1051</cp:revision>
  <dcterms:created xsi:type="dcterms:W3CDTF">2008-10-22T22:19:04Z</dcterms:created>
  <dcterms:modified xsi:type="dcterms:W3CDTF">2022-08-11T18:51:37Z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2021-08-02T00:00:00Z</vt:lpwstr>
  </property>
  <property fmtid="{D5CDD505-2E9C-101B-9397-08002B2CF9AE}" pid="3" name="Public?">
    <vt:lpwstr>1</vt:lpwstr>
  </property>
  <property fmtid="{D5CDD505-2E9C-101B-9397-08002B2CF9AE}" pid="4" name="ContentTypeId">
    <vt:lpwstr>0x010100A4D2F16AE426984E8C1ABC6A2E0139D5</vt:lpwstr>
  </property>
</Properties>
</file>