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6858000" cy="9144000"/>
  <p:defaultTextStyle>
    <a:defPPr>
      <a:defRPr lang="en-US"/>
    </a:defPPr>
    <a:lvl1pPr algn="l" rtl="0" eaLnBrk="0" fontAlgn="base" hangingPunct="0">
      <a:spcBef>
        <a:spcPct val="0"/>
      </a:spcBef>
      <a:spcAft>
        <a:spcPct val="0"/>
      </a:spcAft>
      <a:defRPr sz="4800"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sz="4800"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sz="4800"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sz="4800"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sz="4800" kern="1200">
        <a:solidFill>
          <a:schemeClr val="tx1"/>
        </a:solidFill>
        <a:latin typeface="Verdana" panose="020B0604030504040204" pitchFamily="34" charset="0"/>
        <a:ea typeface="+mn-ea"/>
        <a:cs typeface="+mn-cs"/>
      </a:defRPr>
    </a:lvl5pPr>
    <a:lvl6pPr marL="2286000" algn="l" defTabSz="914400" rtl="0" eaLnBrk="1" latinLnBrk="0" hangingPunct="1">
      <a:defRPr sz="4800" kern="1200">
        <a:solidFill>
          <a:schemeClr val="tx1"/>
        </a:solidFill>
        <a:latin typeface="Verdana" panose="020B0604030504040204" pitchFamily="34" charset="0"/>
        <a:ea typeface="+mn-ea"/>
        <a:cs typeface="+mn-cs"/>
      </a:defRPr>
    </a:lvl6pPr>
    <a:lvl7pPr marL="2743200" algn="l" defTabSz="914400" rtl="0" eaLnBrk="1" latinLnBrk="0" hangingPunct="1">
      <a:defRPr sz="4800" kern="1200">
        <a:solidFill>
          <a:schemeClr val="tx1"/>
        </a:solidFill>
        <a:latin typeface="Verdana" panose="020B0604030504040204" pitchFamily="34" charset="0"/>
        <a:ea typeface="+mn-ea"/>
        <a:cs typeface="+mn-cs"/>
      </a:defRPr>
    </a:lvl7pPr>
    <a:lvl8pPr marL="3200400" algn="l" defTabSz="914400" rtl="0" eaLnBrk="1" latinLnBrk="0" hangingPunct="1">
      <a:defRPr sz="4800" kern="1200">
        <a:solidFill>
          <a:schemeClr val="tx1"/>
        </a:solidFill>
        <a:latin typeface="Verdana" panose="020B0604030504040204" pitchFamily="34" charset="0"/>
        <a:ea typeface="+mn-ea"/>
        <a:cs typeface="+mn-cs"/>
      </a:defRPr>
    </a:lvl8pPr>
    <a:lvl9pPr marL="3657600" algn="l" defTabSz="914400" rtl="0" eaLnBrk="1" latinLnBrk="0" hangingPunct="1">
      <a:defRPr sz="4800"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ss, Cora Leigh E" initials="MCLE" lastIdx="1" clrIdx="0">
    <p:extLst>
      <p:ext uri="{19B8F6BF-5375-455C-9EA6-DF929625EA0E}">
        <p15:presenceInfo xmlns:p15="http://schemas.microsoft.com/office/powerpoint/2012/main" userId="S-1-5-21-2109753547-1507289723-1169898988-1024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E5E5"/>
    <a:srgbClr val="FFD5D5"/>
    <a:srgbClr val="A400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3" d="100"/>
          <a:sy n="33" d="100"/>
        </p:scale>
        <p:origin x="330" y="-1836"/>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3244DD-70E8-4F33-B02C-3A5AD58BCE7A}" type="slidenum">
              <a:rPr lang="en-US" altLang="en-US"/>
              <a:pPr>
                <a:defRPr/>
              </a:pPr>
              <a:t>‹#›</a:t>
            </a:fld>
            <a:endParaRPr lang="en-US" altLang="en-US"/>
          </a:p>
        </p:txBody>
      </p:sp>
    </p:spTree>
    <p:extLst>
      <p:ext uri="{BB962C8B-B14F-4D97-AF65-F5344CB8AC3E}">
        <p14:creationId xmlns:p14="http://schemas.microsoft.com/office/powerpoint/2010/main" val="1376431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9BC9D4-3EB4-4716-BA14-A8FC17471782}" type="slidenum">
              <a:rPr lang="en-US" altLang="en-US"/>
              <a:pPr>
                <a:defRPr/>
              </a:pPr>
              <a:t>‹#›</a:t>
            </a:fld>
            <a:endParaRPr lang="en-US" altLang="en-US"/>
          </a:p>
        </p:txBody>
      </p:sp>
    </p:spTree>
    <p:extLst>
      <p:ext uri="{BB962C8B-B14F-4D97-AF65-F5344CB8AC3E}">
        <p14:creationId xmlns:p14="http://schemas.microsoft.com/office/powerpoint/2010/main" val="2704231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625"/>
            <a:ext cx="9875837" cy="280876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1317625"/>
            <a:ext cx="29475113" cy="28087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B75C85-42A2-4A9D-ABA6-15C74112D961}" type="slidenum">
              <a:rPr lang="en-US" altLang="en-US"/>
              <a:pPr>
                <a:defRPr/>
              </a:pPr>
              <a:t>‹#›</a:t>
            </a:fld>
            <a:endParaRPr lang="en-US" altLang="en-US"/>
          </a:p>
        </p:txBody>
      </p:sp>
    </p:spTree>
    <p:extLst>
      <p:ext uri="{BB962C8B-B14F-4D97-AF65-F5344CB8AC3E}">
        <p14:creationId xmlns:p14="http://schemas.microsoft.com/office/powerpoint/2010/main" val="1957995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E80F6C-759A-40E9-902F-48C0D0C8E81A}" type="slidenum">
              <a:rPr lang="en-US" altLang="en-US"/>
              <a:pPr>
                <a:defRPr/>
              </a:pPr>
              <a:t>‹#›</a:t>
            </a:fld>
            <a:endParaRPr lang="en-US" altLang="en-US"/>
          </a:p>
        </p:txBody>
      </p:sp>
    </p:spTree>
    <p:extLst>
      <p:ext uri="{BB962C8B-B14F-4D97-AF65-F5344CB8AC3E}">
        <p14:creationId xmlns:p14="http://schemas.microsoft.com/office/powerpoint/2010/main" val="578670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BA3428-C4A5-46A6-9EC6-D0DB7A3D9BE3}" type="slidenum">
              <a:rPr lang="en-US" altLang="en-US"/>
              <a:pPr>
                <a:defRPr/>
              </a:pPr>
              <a:t>‹#›</a:t>
            </a:fld>
            <a:endParaRPr lang="en-US" altLang="en-US"/>
          </a:p>
        </p:txBody>
      </p:sp>
    </p:spTree>
    <p:extLst>
      <p:ext uri="{BB962C8B-B14F-4D97-AF65-F5344CB8AC3E}">
        <p14:creationId xmlns:p14="http://schemas.microsoft.com/office/powerpoint/2010/main" val="1784540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3925" y="7680325"/>
            <a:ext cx="19675475"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7680325"/>
            <a:ext cx="19675475"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AA21855-DF80-4D29-875C-3D5190BB5F60}" type="slidenum">
              <a:rPr lang="en-US" altLang="en-US"/>
              <a:pPr>
                <a:defRPr/>
              </a:pPr>
              <a:t>‹#›</a:t>
            </a:fld>
            <a:endParaRPr lang="en-US" altLang="en-US"/>
          </a:p>
        </p:txBody>
      </p:sp>
    </p:spTree>
    <p:extLst>
      <p:ext uri="{BB962C8B-B14F-4D97-AF65-F5344CB8AC3E}">
        <p14:creationId xmlns:p14="http://schemas.microsoft.com/office/powerpoint/2010/main" val="3281768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EBAEFB8-F066-479C-ACD5-68D8227BA678}" type="slidenum">
              <a:rPr lang="en-US" altLang="en-US"/>
              <a:pPr>
                <a:defRPr/>
              </a:pPr>
              <a:t>‹#›</a:t>
            </a:fld>
            <a:endParaRPr lang="en-US" altLang="en-US"/>
          </a:p>
        </p:txBody>
      </p:sp>
    </p:spTree>
    <p:extLst>
      <p:ext uri="{BB962C8B-B14F-4D97-AF65-F5344CB8AC3E}">
        <p14:creationId xmlns:p14="http://schemas.microsoft.com/office/powerpoint/2010/main" val="3119380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397AA16-6BD7-4471-B415-277A7F944945}" type="slidenum">
              <a:rPr lang="en-US" altLang="en-US"/>
              <a:pPr>
                <a:defRPr/>
              </a:pPr>
              <a:t>‹#›</a:t>
            </a:fld>
            <a:endParaRPr lang="en-US" altLang="en-US"/>
          </a:p>
        </p:txBody>
      </p:sp>
    </p:spTree>
    <p:extLst>
      <p:ext uri="{BB962C8B-B14F-4D97-AF65-F5344CB8AC3E}">
        <p14:creationId xmlns:p14="http://schemas.microsoft.com/office/powerpoint/2010/main" val="1632950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38C8B37-F67A-4FE8-944E-A91F6E24B0FD}" type="slidenum">
              <a:rPr lang="en-US" altLang="en-US"/>
              <a:pPr>
                <a:defRPr/>
              </a:pPr>
              <a:t>‹#›</a:t>
            </a:fld>
            <a:endParaRPr lang="en-US" altLang="en-US"/>
          </a:p>
        </p:txBody>
      </p:sp>
    </p:spTree>
    <p:extLst>
      <p:ext uri="{BB962C8B-B14F-4D97-AF65-F5344CB8AC3E}">
        <p14:creationId xmlns:p14="http://schemas.microsoft.com/office/powerpoint/2010/main" val="3418864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0F616B-08AF-438B-AC65-F04D0B36D06C}" type="slidenum">
              <a:rPr lang="en-US" altLang="en-US"/>
              <a:pPr>
                <a:defRPr/>
              </a:pPr>
              <a:t>‹#›</a:t>
            </a:fld>
            <a:endParaRPr lang="en-US" altLang="en-US"/>
          </a:p>
        </p:txBody>
      </p:sp>
    </p:spTree>
    <p:extLst>
      <p:ext uri="{BB962C8B-B14F-4D97-AF65-F5344CB8AC3E}">
        <p14:creationId xmlns:p14="http://schemas.microsoft.com/office/powerpoint/2010/main" val="1334708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1503B3-1956-4540-B68B-EE533C7312A3}" type="slidenum">
              <a:rPr lang="en-US" altLang="en-US"/>
              <a:pPr>
                <a:defRPr/>
              </a:pPr>
              <a:t>‹#›</a:t>
            </a:fld>
            <a:endParaRPr lang="en-US" altLang="en-US"/>
          </a:p>
        </p:txBody>
      </p:sp>
    </p:spTree>
    <p:extLst>
      <p:ext uri="{BB962C8B-B14F-4D97-AF65-F5344CB8AC3E}">
        <p14:creationId xmlns:p14="http://schemas.microsoft.com/office/powerpoint/2010/main" val="2503770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5" y="1317625"/>
            <a:ext cx="395033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912" tIns="219456" rIns="438912" bIns="219456"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193925" y="7680325"/>
            <a:ext cx="39503350" cy="2172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912" tIns="219456" rIns="438912" bIns="21945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2193925" y="29976763"/>
            <a:ext cx="10242550" cy="2286000"/>
          </a:xfrm>
          <a:prstGeom prst="rect">
            <a:avLst/>
          </a:prstGeom>
          <a:noFill/>
          <a:ln w="9525">
            <a:noFill/>
            <a:miter lim="800000"/>
            <a:headEnd/>
            <a:tailEnd/>
          </a:ln>
          <a:effectLst/>
        </p:spPr>
        <p:txBody>
          <a:bodyPr vert="horz" wrap="square" lIns="438912" tIns="219456" rIns="438912" bIns="219456" numCol="1" anchor="t" anchorCtr="0" compatLnSpc="1">
            <a:prstTxWarp prst="textNoShape">
              <a:avLst/>
            </a:prstTxWarp>
          </a:bodyPr>
          <a:lstStyle>
            <a:lvl1pPr eaLnBrk="1" hangingPunct="1">
              <a:defRPr sz="67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14995525" y="29976763"/>
            <a:ext cx="13900150" cy="2286000"/>
          </a:xfrm>
          <a:prstGeom prst="rect">
            <a:avLst/>
          </a:prstGeom>
          <a:noFill/>
          <a:ln w="9525">
            <a:noFill/>
            <a:miter lim="800000"/>
            <a:headEnd/>
            <a:tailEnd/>
          </a:ln>
          <a:effectLst/>
        </p:spPr>
        <p:txBody>
          <a:bodyPr vert="horz" wrap="square" lIns="438912" tIns="219456" rIns="438912" bIns="219456" numCol="1" anchor="t" anchorCtr="0" compatLnSpc="1">
            <a:prstTxWarp prst="textNoShape">
              <a:avLst/>
            </a:prstTxWarp>
          </a:bodyPr>
          <a:lstStyle>
            <a:lvl1pPr algn="ctr" eaLnBrk="1" hangingPunct="1">
              <a:defRPr sz="67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31454725" y="29976763"/>
            <a:ext cx="10242550" cy="2286000"/>
          </a:xfrm>
          <a:prstGeom prst="rect">
            <a:avLst/>
          </a:prstGeom>
          <a:noFill/>
          <a:ln w="9525">
            <a:noFill/>
            <a:miter lim="800000"/>
            <a:headEnd/>
            <a:tailEnd/>
          </a:ln>
          <a:effectLst/>
        </p:spPr>
        <p:txBody>
          <a:bodyPr vert="horz" wrap="square" lIns="438912" tIns="219456" rIns="438912" bIns="219456" numCol="1" anchor="t" anchorCtr="0" compatLnSpc="1">
            <a:prstTxWarp prst="textNoShape">
              <a:avLst/>
            </a:prstTxWarp>
          </a:bodyPr>
          <a:lstStyle>
            <a:lvl1pPr algn="r" eaLnBrk="1" hangingPunct="1">
              <a:defRPr sz="6700" smtClean="0">
                <a:latin typeface="Arial" panose="020B0604020202020204" pitchFamily="34" charset="0"/>
              </a:defRPr>
            </a:lvl1pPr>
          </a:lstStyle>
          <a:p>
            <a:pPr>
              <a:defRPr/>
            </a:pPr>
            <a:fld id="{3D7E0913-2860-421C-BA45-960F65F8607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eaLnBrk="0" fontAlgn="base" hangingPunct="0">
        <a:spcBef>
          <a:spcPct val="0"/>
        </a:spcBef>
        <a:spcAft>
          <a:spcPct val="0"/>
        </a:spcAft>
        <a:defRPr sz="21100">
          <a:solidFill>
            <a:schemeClr val="tx2"/>
          </a:solidFill>
          <a:latin typeface="+mj-lt"/>
          <a:ea typeface="+mj-ea"/>
          <a:cs typeface="+mj-cs"/>
        </a:defRPr>
      </a:lvl1pPr>
      <a:lvl2pPr algn="ctr" defTabSz="4389438" rtl="0" eaLnBrk="0" fontAlgn="base" hangingPunct="0">
        <a:spcBef>
          <a:spcPct val="0"/>
        </a:spcBef>
        <a:spcAft>
          <a:spcPct val="0"/>
        </a:spcAft>
        <a:defRPr sz="21100">
          <a:solidFill>
            <a:schemeClr val="tx2"/>
          </a:solidFill>
          <a:latin typeface="Arial" charset="0"/>
        </a:defRPr>
      </a:lvl2pPr>
      <a:lvl3pPr algn="ctr" defTabSz="4389438" rtl="0" eaLnBrk="0" fontAlgn="base" hangingPunct="0">
        <a:spcBef>
          <a:spcPct val="0"/>
        </a:spcBef>
        <a:spcAft>
          <a:spcPct val="0"/>
        </a:spcAft>
        <a:defRPr sz="21100">
          <a:solidFill>
            <a:schemeClr val="tx2"/>
          </a:solidFill>
          <a:latin typeface="Arial" charset="0"/>
        </a:defRPr>
      </a:lvl3pPr>
      <a:lvl4pPr algn="ctr" defTabSz="4389438" rtl="0" eaLnBrk="0" fontAlgn="base" hangingPunct="0">
        <a:spcBef>
          <a:spcPct val="0"/>
        </a:spcBef>
        <a:spcAft>
          <a:spcPct val="0"/>
        </a:spcAft>
        <a:defRPr sz="21100">
          <a:solidFill>
            <a:schemeClr val="tx2"/>
          </a:solidFill>
          <a:latin typeface="Arial" charset="0"/>
        </a:defRPr>
      </a:lvl4pPr>
      <a:lvl5pPr algn="ctr" defTabSz="4389438" rtl="0" eaLnBrk="0" fontAlgn="base" hangingPunct="0">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eaLnBrk="0" fontAlgn="base" hangingPunct="0">
        <a:spcBef>
          <a:spcPct val="20000"/>
        </a:spcBef>
        <a:spcAft>
          <a:spcPct val="0"/>
        </a:spcAft>
        <a:buChar char="•"/>
        <a:defRPr sz="15400">
          <a:solidFill>
            <a:schemeClr val="tx1"/>
          </a:solidFill>
          <a:latin typeface="+mn-lt"/>
          <a:ea typeface="+mn-ea"/>
          <a:cs typeface="+mn-cs"/>
        </a:defRPr>
      </a:lvl1pPr>
      <a:lvl2pPr marL="3565525" indent="-1371600" algn="l" defTabSz="4389438" rtl="0" eaLnBrk="0" fontAlgn="base" hangingPunct="0">
        <a:spcBef>
          <a:spcPct val="20000"/>
        </a:spcBef>
        <a:spcAft>
          <a:spcPct val="0"/>
        </a:spcAft>
        <a:buChar char="–"/>
        <a:defRPr sz="13400">
          <a:solidFill>
            <a:schemeClr val="tx1"/>
          </a:solidFill>
          <a:latin typeface="+mn-lt"/>
        </a:defRPr>
      </a:lvl2pPr>
      <a:lvl3pPr marL="5486400" indent="-1096963" algn="l" defTabSz="4389438" rtl="0" eaLnBrk="0" fontAlgn="base" hangingPunct="0">
        <a:spcBef>
          <a:spcPct val="20000"/>
        </a:spcBef>
        <a:spcAft>
          <a:spcPct val="0"/>
        </a:spcAft>
        <a:buChar char="•"/>
        <a:defRPr sz="11500">
          <a:solidFill>
            <a:schemeClr val="tx1"/>
          </a:solidFill>
          <a:latin typeface="+mn-lt"/>
        </a:defRPr>
      </a:lvl3pPr>
      <a:lvl4pPr marL="7680325" indent="-1096963" algn="l" defTabSz="4389438" rtl="0" eaLnBrk="0" fontAlgn="base" hangingPunct="0">
        <a:spcBef>
          <a:spcPct val="20000"/>
        </a:spcBef>
        <a:spcAft>
          <a:spcPct val="0"/>
        </a:spcAft>
        <a:buChar char="–"/>
        <a:defRPr sz="9600">
          <a:solidFill>
            <a:schemeClr val="tx1"/>
          </a:solidFill>
          <a:latin typeface="+mn-lt"/>
        </a:defRPr>
      </a:lvl4pPr>
      <a:lvl5pPr marL="9875838" indent="-1096963" algn="l" defTabSz="4389438" rtl="0" eaLnBrk="0" fontAlgn="base" hangingPunct="0">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7" name="Rounded Rectangle 2076"/>
          <p:cNvSpPr/>
          <p:nvPr/>
        </p:nvSpPr>
        <p:spPr bwMode="auto">
          <a:xfrm>
            <a:off x="12027155" y="21857820"/>
            <a:ext cx="8984070" cy="9510030"/>
          </a:xfrm>
          <a:prstGeom prst="roundRect">
            <a:avLst>
              <a:gd name="adj" fmla="val 7401"/>
            </a:avLst>
          </a:prstGeom>
          <a:solidFill>
            <a:srgbClr val="FFE5E5"/>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4800" b="0" i="0" u="none" strike="noStrike" cap="none" normalizeH="0" baseline="0" smtClean="0">
              <a:ln>
                <a:noFill/>
              </a:ln>
              <a:solidFill>
                <a:schemeClr val="tx1"/>
              </a:solidFill>
              <a:effectLst/>
              <a:latin typeface="Verdana" pitchFamily="34" charset="0"/>
            </a:endParaRPr>
          </a:p>
        </p:txBody>
      </p:sp>
      <p:sp>
        <p:nvSpPr>
          <p:cNvPr id="2075" name="Rounded Rectangle 2074"/>
          <p:cNvSpPr/>
          <p:nvPr/>
        </p:nvSpPr>
        <p:spPr bwMode="auto">
          <a:xfrm>
            <a:off x="22817566" y="22048114"/>
            <a:ext cx="8899669" cy="8992131"/>
          </a:xfrm>
          <a:prstGeom prst="roundRect">
            <a:avLst>
              <a:gd name="adj" fmla="val 6663"/>
            </a:avLst>
          </a:prstGeom>
          <a:solidFill>
            <a:srgbClr val="FFE5E5"/>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4800" b="0" i="0" u="none" strike="noStrike" cap="none" normalizeH="0" baseline="0" smtClean="0">
              <a:ln>
                <a:noFill/>
              </a:ln>
              <a:solidFill>
                <a:schemeClr val="tx1"/>
              </a:solidFill>
              <a:effectLst/>
              <a:latin typeface="Verdana" pitchFamily="34" charset="0"/>
            </a:endParaRPr>
          </a:p>
        </p:txBody>
      </p:sp>
      <p:sp>
        <p:nvSpPr>
          <p:cNvPr id="2053" name="AutoShape 7"/>
          <p:cNvSpPr>
            <a:spLocks noChangeArrowheads="1"/>
          </p:cNvSpPr>
          <p:nvPr/>
        </p:nvSpPr>
        <p:spPr bwMode="auto">
          <a:xfrm>
            <a:off x="11887200" y="7543800"/>
            <a:ext cx="9296400" cy="24079200"/>
          </a:xfrm>
          <a:prstGeom prst="roundRect">
            <a:avLst>
              <a:gd name="adj" fmla="val 1759"/>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defTabSz="4389438">
              <a:spcBef>
                <a:spcPct val="20000"/>
              </a:spcBef>
              <a:buChar char="•"/>
              <a:defRPr sz="15400">
                <a:solidFill>
                  <a:schemeClr val="tx1"/>
                </a:solidFill>
                <a:latin typeface="Arial" panose="020B0604020202020204" pitchFamily="34" charset="0"/>
              </a:defRPr>
            </a:lvl1pPr>
            <a:lvl2pPr marL="742950" indent="-285750" defTabSz="4389438">
              <a:spcBef>
                <a:spcPct val="20000"/>
              </a:spcBef>
              <a:buChar char="–"/>
              <a:defRPr sz="13400">
                <a:solidFill>
                  <a:schemeClr val="tx1"/>
                </a:solidFill>
                <a:latin typeface="Arial" panose="020B0604020202020204" pitchFamily="34" charset="0"/>
              </a:defRPr>
            </a:lvl2pPr>
            <a:lvl3pPr marL="1143000" indent="-228600" defTabSz="4389438">
              <a:spcBef>
                <a:spcPct val="20000"/>
              </a:spcBef>
              <a:buChar char="•"/>
              <a:defRPr sz="11500">
                <a:solidFill>
                  <a:schemeClr val="tx1"/>
                </a:solidFill>
                <a:latin typeface="Arial" panose="020B0604020202020204" pitchFamily="34" charset="0"/>
              </a:defRPr>
            </a:lvl3pPr>
            <a:lvl4pPr marL="1600200" indent="-228600" defTabSz="4389438">
              <a:spcBef>
                <a:spcPct val="20000"/>
              </a:spcBef>
              <a:buChar char="–"/>
              <a:defRPr sz="9600">
                <a:solidFill>
                  <a:schemeClr val="tx1"/>
                </a:solidFill>
                <a:latin typeface="Arial" panose="020B0604020202020204" pitchFamily="34" charset="0"/>
              </a:defRPr>
            </a:lvl4pPr>
            <a:lvl5pPr marL="2057400" indent="-228600" defTabSz="4389438">
              <a:spcBef>
                <a:spcPct val="20000"/>
              </a:spcBef>
              <a:buChar char="»"/>
              <a:defRPr sz="96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9pPr>
          </a:lstStyle>
          <a:p>
            <a:pPr algn="ctr" eaLnBrk="1" hangingPunct="1">
              <a:spcBef>
                <a:spcPct val="0"/>
              </a:spcBef>
              <a:buFontTx/>
              <a:buNone/>
            </a:pPr>
            <a:r>
              <a:rPr lang="en-US" altLang="en-US" sz="8600"/>
              <a:t> </a:t>
            </a:r>
          </a:p>
        </p:txBody>
      </p:sp>
      <p:sp>
        <p:nvSpPr>
          <p:cNvPr id="2054" name="AutoShape 8"/>
          <p:cNvSpPr>
            <a:spLocks noChangeArrowheads="1"/>
          </p:cNvSpPr>
          <p:nvPr/>
        </p:nvSpPr>
        <p:spPr bwMode="auto">
          <a:xfrm>
            <a:off x="22631400" y="7543800"/>
            <a:ext cx="9296400" cy="24079200"/>
          </a:xfrm>
          <a:prstGeom prst="roundRect">
            <a:avLst>
              <a:gd name="adj" fmla="val 1759"/>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defTabSz="4389438">
              <a:spcBef>
                <a:spcPct val="20000"/>
              </a:spcBef>
              <a:buChar char="•"/>
              <a:defRPr sz="15400">
                <a:solidFill>
                  <a:schemeClr val="tx1"/>
                </a:solidFill>
                <a:latin typeface="Arial" panose="020B0604020202020204" pitchFamily="34" charset="0"/>
              </a:defRPr>
            </a:lvl1pPr>
            <a:lvl2pPr marL="742950" indent="-285750" defTabSz="4389438">
              <a:spcBef>
                <a:spcPct val="20000"/>
              </a:spcBef>
              <a:buChar char="–"/>
              <a:defRPr sz="13400">
                <a:solidFill>
                  <a:schemeClr val="tx1"/>
                </a:solidFill>
                <a:latin typeface="Arial" panose="020B0604020202020204" pitchFamily="34" charset="0"/>
              </a:defRPr>
            </a:lvl2pPr>
            <a:lvl3pPr marL="1143000" indent="-228600" defTabSz="4389438">
              <a:spcBef>
                <a:spcPct val="20000"/>
              </a:spcBef>
              <a:buChar char="•"/>
              <a:defRPr sz="11500">
                <a:solidFill>
                  <a:schemeClr val="tx1"/>
                </a:solidFill>
                <a:latin typeface="Arial" panose="020B0604020202020204" pitchFamily="34" charset="0"/>
              </a:defRPr>
            </a:lvl3pPr>
            <a:lvl4pPr marL="1600200" indent="-228600" defTabSz="4389438">
              <a:spcBef>
                <a:spcPct val="20000"/>
              </a:spcBef>
              <a:buChar char="–"/>
              <a:defRPr sz="9600">
                <a:solidFill>
                  <a:schemeClr val="tx1"/>
                </a:solidFill>
                <a:latin typeface="Arial" panose="020B0604020202020204" pitchFamily="34" charset="0"/>
              </a:defRPr>
            </a:lvl4pPr>
            <a:lvl5pPr marL="2057400" indent="-228600" defTabSz="4389438">
              <a:spcBef>
                <a:spcPct val="20000"/>
              </a:spcBef>
              <a:buChar char="»"/>
              <a:defRPr sz="96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9pPr>
          </a:lstStyle>
          <a:p>
            <a:pPr algn="ctr" eaLnBrk="1" hangingPunct="1">
              <a:spcBef>
                <a:spcPct val="0"/>
              </a:spcBef>
              <a:buFontTx/>
              <a:buNone/>
            </a:pPr>
            <a:r>
              <a:rPr lang="en-US" altLang="en-US" sz="8600"/>
              <a:t> </a:t>
            </a:r>
          </a:p>
        </p:txBody>
      </p:sp>
      <p:sp>
        <p:nvSpPr>
          <p:cNvPr id="2049" name="Rounded Rectangle 2048"/>
          <p:cNvSpPr/>
          <p:nvPr/>
        </p:nvSpPr>
        <p:spPr bwMode="auto">
          <a:xfrm>
            <a:off x="12064181" y="8724695"/>
            <a:ext cx="19690080" cy="12790592"/>
          </a:xfrm>
          <a:prstGeom prst="roundRect">
            <a:avLst>
              <a:gd name="adj" fmla="val 6884"/>
            </a:avLst>
          </a:prstGeom>
          <a:solidFill>
            <a:srgbClr val="FFE5E5"/>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4800" b="0" i="0" u="none" strike="noStrike" cap="none" normalizeH="0" baseline="0" smtClean="0">
              <a:ln>
                <a:noFill/>
              </a:ln>
              <a:solidFill>
                <a:schemeClr val="tx1"/>
              </a:solidFill>
              <a:effectLst/>
              <a:latin typeface="Verdana" pitchFamily="34" charset="0"/>
            </a:endParaRPr>
          </a:p>
        </p:txBody>
      </p:sp>
      <p:pic>
        <p:nvPicPr>
          <p:cNvPr id="2050" name="Picture 18" descr="white_banner_landscap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800" y="0"/>
            <a:ext cx="43891200" cy="630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AutoShape 4"/>
          <p:cNvSpPr>
            <a:spLocks noChangeArrowheads="1"/>
          </p:cNvSpPr>
          <p:nvPr/>
        </p:nvSpPr>
        <p:spPr bwMode="auto">
          <a:xfrm>
            <a:off x="1143000" y="18135530"/>
            <a:ext cx="9296400" cy="7986202"/>
          </a:xfrm>
          <a:prstGeom prst="roundRect">
            <a:avLst>
              <a:gd name="adj" fmla="val 1759"/>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274320" tIns="1005840" rIns="274320" anchor="ctr"/>
          <a:lstStyle>
            <a:lvl1pPr defTabSz="4389438">
              <a:spcBef>
                <a:spcPct val="20000"/>
              </a:spcBef>
              <a:buChar char="•"/>
              <a:defRPr sz="15400">
                <a:solidFill>
                  <a:schemeClr val="tx1"/>
                </a:solidFill>
                <a:latin typeface="Arial" panose="020B0604020202020204" pitchFamily="34" charset="0"/>
              </a:defRPr>
            </a:lvl1pPr>
            <a:lvl2pPr marL="742950" indent="-285750" defTabSz="4389438">
              <a:spcBef>
                <a:spcPct val="20000"/>
              </a:spcBef>
              <a:buChar char="–"/>
              <a:defRPr sz="13400">
                <a:solidFill>
                  <a:schemeClr val="tx1"/>
                </a:solidFill>
                <a:latin typeface="Arial" panose="020B0604020202020204" pitchFamily="34" charset="0"/>
              </a:defRPr>
            </a:lvl2pPr>
            <a:lvl3pPr marL="1143000" indent="-228600" defTabSz="4389438">
              <a:spcBef>
                <a:spcPct val="20000"/>
              </a:spcBef>
              <a:buChar char="•"/>
              <a:defRPr sz="11500">
                <a:solidFill>
                  <a:schemeClr val="tx1"/>
                </a:solidFill>
                <a:latin typeface="Arial" panose="020B0604020202020204" pitchFamily="34" charset="0"/>
              </a:defRPr>
            </a:lvl3pPr>
            <a:lvl4pPr marL="1600200" indent="-228600" defTabSz="4389438">
              <a:spcBef>
                <a:spcPct val="20000"/>
              </a:spcBef>
              <a:buChar char="–"/>
              <a:defRPr sz="9600">
                <a:solidFill>
                  <a:schemeClr val="tx1"/>
                </a:solidFill>
                <a:latin typeface="Arial" panose="020B0604020202020204" pitchFamily="34" charset="0"/>
              </a:defRPr>
            </a:lvl4pPr>
            <a:lvl5pPr marL="2057400" indent="-228600" defTabSz="4389438">
              <a:spcBef>
                <a:spcPct val="20000"/>
              </a:spcBef>
              <a:buChar char="»"/>
              <a:defRPr sz="96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9pPr>
          </a:lstStyle>
          <a:p>
            <a:pPr algn="just" eaLnBrk="1" hangingPunct="1">
              <a:spcBef>
                <a:spcPct val="0"/>
              </a:spcBef>
              <a:buFontTx/>
              <a:buNone/>
            </a:pPr>
            <a:r>
              <a:rPr lang="en-US" altLang="en-US" sz="3200" dirty="0"/>
              <a:t>It was necessary to spend many hours educating myself on EDM files as well as the many features of </a:t>
            </a:r>
            <a:r>
              <a:rPr lang="en-US" altLang="en-US" sz="3200" dirty="0" smtClean="0"/>
              <a:t>QT </a:t>
            </a:r>
            <a:r>
              <a:rPr lang="en-US" altLang="en-US" sz="3200" dirty="0"/>
              <a:t>Designer software in order to create new Profile Monitor screens in </a:t>
            </a:r>
            <a:r>
              <a:rPr lang="en-US" altLang="en-US" sz="3200" dirty="0" err="1"/>
              <a:t>PyDM</a:t>
            </a:r>
            <a:r>
              <a:rPr lang="en-US" altLang="en-US" sz="3200" dirty="0"/>
              <a:t>. One of the biggest challenges I faced is the limited documentation that exists for </a:t>
            </a:r>
            <a:r>
              <a:rPr lang="en-US" altLang="en-US" sz="3200" dirty="0" err="1"/>
              <a:t>PyDM</a:t>
            </a:r>
            <a:r>
              <a:rPr lang="en-US" altLang="en-US" sz="3200" dirty="0"/>
              <a:t> and </a:t>
            </a:r>
            <a:r>
              <a:rPr lang="en-US" altLang="en-US" sz="3200" dirty="0" err="1"/>
              <a:t>PyQT</a:t>
            </a:r>
            <a:r>
              <a:rPr lang="en-US" altLang="en-US" sz="3200" dirty="0"/>
              <a:t> thus far. Normally, I would spend a substantial amount of time reading docs in the language I’m becoming familiar with, but lacking </a:t>
            </a:r>
            <a:r>
              <a:rPr lang="en-US" altLang="en-US" sz="3200" dirty="0" smtClean="0"/>
              <a:t>that, </a:t>
            </a:r>
            <a:r>
              <a:rPr lang="en-US" altLang="en-US" sz="3200" dirty="0"/>
              <a:t>I had to reach out to a number of software engineers at SLAC for details and tips. With their consistent help, I was able to “mess around” and tackle the steep learning curve of getting up to speed. </a:t>
            </a:r>
          </a:p>
        </p:txBody>
      </p:sp>
      <p:sp>
        <p:nvSpPr>
          <p:cNvPr id="2052" name="AutoShape 6"/>
          <p:cNvSpPr>
            <a:spLocks noChangeArrowheads="1"/>
          </p:cNvSpPr>
          <p:nvPr/>
        </p:nvSpPr>
        <p:spPr bwMode="auto">
          <a:xfrm>
            <a:off x="1143000" y="7543800"/>
            <a:ext cx="9296400" cy="9510063"/>
          </a:xfrm>
          <a:prstGeom prst="roundRect">
            <a:avLst>
              <a:gd name="adj" fmla="val 1759"/>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274320" tIns="1005840" rIns="274320" anchor="ctr"/>
          <a:lstStyle>
            <a:lvl1pPr defTabSz="4389438">
              <a:spcBef>
                <a:spcPct val="20000"/>
              </a:spcBef>
              <a:buChar char="•"/>
              <a:defRPr sz="15400">
                <a:solidFill>
                  <a:schemeClr val="tx1"/>
                </a:solidFill>
                <a:latin typeface="Arial" panose="020B0604020202020204" pitchFamily="34" charset="0"/>
              </a:defRPr>
            </a:lvl1pPr>
            <a:lvl2pPr marL="742950" indent="-285750" defTabSz="4389438">
              <a:spcBef>
                <a:spcPct val="20000"/>
              </a:spcBef>
              <a:buChar char="–"/>
              <a:defRPr sz="13400">
                <a:solidFill>
                  <a:schemeClr val="tx1"/>
                </a:solidFill>
                <a:latin typeface="Arial" panose="020B0604020202020204" pitchFamily="34" charset="0"/>
              </a:defRPr>
            </a:lvl2pPr>
            <a:lvl3pPr marL="1143000" indent="-228600" defTabSz="4389438">
              <a:spcBef>
                <a:spcPct val="20000"/>
              </a:spcBef>
              <a:buChar char="•"/>
              <a:defRPr sz="11500">
                <a:solidFill>
                  <a:schemeClr val="tx1"/>
                </a:solidFill>
                <a:latin typeface="Arial" panose="020B0604020202020204" pitchFamily="34" charset="0"/>
              </a:defRPr>
            </a:lvl3pPr>
            <a:lvl4pPr marL="1600200" indent="-228600" defTabSz="4389438">
              <a:spcBef>
                <a:spcPct val="20000"/>
              </a:spcBef>
              <a:buChar char="–"/>
              <a:defRPr sz="9600">
                <a:solidFill>
                  <a:schemeClr val="tx1"/>
                </a:solidFill>
                <a:latin typeface="Arial" panose="020B0604020202020204" pitchFamily="34" charset="0"/>
              </a:defRPr>
            </a:lvl4pPr>
            <a:lvl5pPr marL="2057400" indent="-228600" defTabSz="4389438">
              <a:spcBef>
                <a:spcPct val="20000"/>
              </a:spcBef>
              <a:buChar char="»"/>
              <a:defRPr sz="96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9pPr>
          </a:lstStyle>
          <a:p>
            <a:pPr algn="just" eaLnBrk="1" hangingPunct="1">
              <a:spcBef>
                <a:spcPct val="0"/>
              </a:spcBef>
              <a:buFontTx/>
              <a:buNone/>
            </a:pPr>
            <a:r>
              <a:rPr lang="en-US" altLang="en-US" sz="3200" dirty="0"/>
              <a:t> I was tasked with updating Profile Monitor screens which currently exist in EDM, an EPICS Display Manager that is no longer supported or updated, and redesigning them in </a:t>
            </a:r>
            <a:r>
              <a:rPr lang="en-US" altLang="en-US" sz="3200" dirty="0" err="1"/>
              <a:t>PyDM</a:t>
            </a:r>
            <a:r>
              <a:rPr lang="en-US" altLang="en-US" sz="3200" dirty="0"/>
              <a:t> (Python Display Manager). </a:t>
            </a:r>
            <a:r>
              <a:rPr lang="en-US" altLang="en-US" sz="3200" dirty="0" smtClean="0"/>
              <a:t>I </a:t>
            </a:r>
            <a:r>
              <a:rPr lang="en-US" altLang="en-US" sz="3200" dirty="0"/>
              <a:t>focused on a core set of screens that are used in LCLS in order to learn about the functionality provided by these screens and </a:t>
            </a:r>
            <a:r>
              <a:rPr lang="en-US" altLang="en-US" sz="3200" dirty="0" smtClean="0"/>
              <a:t>improve </a:t>
            </a:r>
            <a:r>
              <a:rPr lang="en-US" altLang="en-US" sz="3200" dirty="0"/>
              <a:t>their overall </a:t>
            </a:r>
            <a:r>
              <a:rPr lang="en-US" altLang="en-US" sz="3200" dirty="0" smtClean="0"/>
              <a:t>functionality. </a:t>
            </a:r>
            <a:r>
              <a:rPr lang="en-US" altLang="en-US" sz="3200" dirty="0"/>
              <a:t>I primarily used </a:t>
            </a:r>
            <a:r>
              <a:rPr lang="en-US" altLang="en-US" sz="3200" dirty="0" err="1"/>
              <a:t>PyQT</a:t>
            </a:r>
            <a:r>
              <a:rPr lang="en-US" altLang="en-US" sz="3200" dirty="0"/>
              <a:t> Designer software to build the screens and I tested each of the included features </a:t>
            </a:r>
            <a:r>
              <a:rPr lang="en-US" altLang="en-US" sz="3200" dirty="0" smtClean="0"/>
              <a:t>and controls with </a:t>
            </a:r>
            <a:r>
              <a:rPr lang="en-US" altLang="en-US" sz="3200" dirty="0"/>
              <a:t>my mentor in the Profile Monitor Lab. </a:t>
            </a:r>
            <a:r>
              <a:rPr lang="en-US" altLang="en-US" sz="3200" dirty="0" smtClean="0"/>
              <a:t>During this internship, I became aware of certain areas that could be improved and certain features in </a:t>
            </a:r>
            <a:r>
              <a:rPr lang="en-US" altLang="en-US" sz="3200" dirty="0" err="1" smtClean="0"/>
              <a:t>PyDM</a:t>
            </a:r>
            <a:r>
              <a:rPr lang="en-US" altLang="en-US" sz="3200" dirty="0" smtClean="0"/>
              <a:t> that are not currently being utilized—namely built-in accessibility features—that could be important in the future of SLAC’s development.</a:t>
            </a:r>
            <a:endParaRPr lang="en-US" altLang="en-US" sz="3200" dirty="0"/>
          </a:p>
        </p:txBody>
      </p:sp>
      <p:sp>
        <p:nvSpPr>
          <p:cNvPr id="2055" name="AutoShape 9"/>
          <p:cNvSpPr>
            <a:spLocks noChangeArrowheads="1"/>
          </p:cNvSpPr>
          <p:nvPr/>
        </p:nvSpPr>
        <p:spPr bwMode="auto">
          <a:xfrm>
            <a:off x="33315442" y="19729565"/>
            <a:ext cx="9296400" cy="11865361"/>
          </a:xfrm>
          <a:prstGeom prst="roundRect">
            <a:avLst>
              <a:gd name="adj" fmla="val 1759"/>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defTabSz="4389438">
              <a:spcBef>
                <a:spcPct val="20000"/>
              </a:spcBef>
              <a:buChar char="•"/>
              <a:defRPr sz="15400">
                <a:solidFill>
                  <a:schemeClr val="tx1"/>
                </a:solidFill>
                <a:latin typeface="Arial" panose="020B0604020202020204" pitchFamily="34" charset="0"/>
              </a:defRPr>
            </a:lvl1pPr>
            <a:lvl2pPr marL="742950" indent="-285750" defTabSz="4389438">
              <a:spcBef>
                <a:spcPct val="20000"/>
              </a:spcBef>
              <a:buChar char="–"/>
              <a:defRPr sz="13400">
                <a:solidFill>
                  <a:schemeClr val="tx1"/>
                </a:solidFill>
                <a:latin typeface="Arial" panose="020B0604020202020204" pitchFamily="34" charset="0"/>
              </a:defRPr>
            </a:lvl2pPr>
            <a:lvl3pPr marL="1143000" indent="-228600" defTabSz="4389438">
              <a:spcBef>
                <a:spcPct val="20000"/>
              </a:spcBef>
              <a:buChar char="•"/>
              <a:defRPr sz="11500">
                <a:solidFill>
                  <a:schemeClr val="tx1"/>
                </a:solidFill>
                <a:latin typeface="Arial" panose="020B0604020202020204" pitchFamily="34" charset="0"/>
              </a:defRPr>
            </a:lvl3pPr>
            <a:lvl4pPr marL="1600200" indent="-228600" defTabSz="4389438">
              <a:spcBef>
                <a:spcPct val="20000"/>
              </a:spcBef>
              <a:buChar char="–"/>
              <a:defRPr sz="9600">
                <a:solidFill>
                  <a:schemeClr val="tx1"/>
                </a:solidFill>
                <a:latin typeface="Arial" panose="020B0604020202020204" pitchFamily="34" charset="0"/>
              </a:defRPr>
            </a:lvl4pPr>
            <a:lvl5pPr marL="2057400" indent="-228600" defTabSz="4389438">
              <a:spcBef>
                <a:spcPct val="20000"/>
              </a:spcBef>
              <a:buChar char="»"/>
              <a:defRPr sz="96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9pPr>
          </a:lstStyle>
          <a:p>
            <a:pPr algn="ctr" eaLnBrk="1" hangingPunct="1">
              <a:spcBef>
                <a:spcPct val="0"/>
              </a:spcBef>
              <a:buFontTx/>
              <a:buNone/>
            </a:pPr>
            <a:r>
              <a:rPr lang="en-US" altLang="en-US" sz="8600"/>
              <a:t> </a:t>
            </a:r>
          </a:p>
        </p:txBody>
      </p:sp>
      <p:sp>
        <p:nvSpPr>
          <p:cNvPr id="2056" name="AutoShape 10"/>
          <p:cNvSpPr>
            <a:spLocks noChangeArrowheads="1"/>
          </p:cNvSpPr>
          <p:nvPr/>
        </p:nvSpPr>
        <p:spPr bwMode="auto">
          <a:xfrm>
            <a:off x="33299400" y="7564497"/>
            <a:ext cx="9296400" cy="10769610"/>
          </a:xfrm>
          <a:prstGeom prst="roundRect">
            <a:avLst>
              <a:gd name="adj" fmla="val 1759"/>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defTabSz="4389438">
              <a:spcBef>
                <a:spcPct val="20000"/>
              </a:spcBef>
              <a:buChar char="•"/>
              <a:defRPr sz="15400">
                <a:solidFill>
                  <a:schemeClr val="tx1"/>
                </a:solidFill>
                <a:latin typeface="Arial" panose="020B0604020202020204" pitchFamily="34" charset="0"/>
              </a:defRPr>
            </a:lvl1pPr>
            <a:lvl2pPr marL="742950" indent="-285750" defTabSz="4389438">
              <a:spcBef>
                <a:spcPct val="20000"/>
              </a:spcBef>
              <a:buChar char="–"/>
              <a:defRPr sz="13400">
                <a:solidFill>
                  <a:schemeClr val="tx1"/>
                </a:solidFill>
                <a:latin typeface="Arial" panose="020B0604020202020204" pitchFamily="34" charset="0"/>
              </a:defRPr>
            </a:lvl2pPr>
            <a:lvl3pPr marL="1143000" indent="-228600" defTabSz="4389438">
              <a:spcBef>
                <a:spcPct val="20000"/>
              </a:spcBef>
              <a:buChar char="•"/>
              <a:defRPr sz="11500">
                <a:solidFill>
                  <a:schemeClr val="tx1"/>
                </a:solidFill>
                <a:latin typeface="Arial" panose="020B0604020202020204" pitchFamily="34" charset="0"/>
              </a:defRPr>
            </a:lvl3pPr>
            <a:lvl4pPr marL="1600200" indent="-228600" defTabSz="4389438">
              <a:spcBef>
                <a:spcPct val="20000"/>
              </a:spcBef>
              <a:buChar char="–"/>
              <a:defRPr sz="9600">
                <a:solidFill>
                  <a:schemeClr val="tx1"/>
                </a:solidFill>
                <a:latin typeface="Arial" panose="020B0604020202020204" pitchFamily="34" charset="0"/>
              </a:defRPr>
            </a:lvl4pPr>
            <a:lvl5pPr marL="2057400" indent="-228600" defTabSz="4389438">
              <a:spcBef>
                <a:spcPct val="20000"/>
              </a:spcBef>
              <a:buChar char="»"/>
              <a:defRPr sz="96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9pPr>
          </a:lstStyle>
          <a:p>
            <a:pPr algn="ctr" eaLnBrk="1" hangingPunct="1">
              <a:spcBef>
                <a:spcPct val="0"/>
              </a:spcBef>
              <a:buFontTx/>
              <a:buNone/>
            </a:pPr>
            <a:r>
              <a:rPr lang="en-US" altLang="en-US" sz="8600"/>
              <a:t> </a:t>
            </a:r>
          </a:p>
        </p:txBody>
      </p:sp>
      <p:sp>
        <p:nvSpPr>
          <p:cNvPr id="2057" name="AutoShape 11"/>
          <p:cNvSpPr>
            <a:spLocks noChangeArrowheads="1"/>
          </p:cNvSpPr>
          <p:nvPr/>
        </p:nvSpPr>
        <p:spPr bwMode="auto">
          <a:xfrm>
            <a:off x="1143000" y="27203400"/>
            <a:ext cx="9296400" cy="4419600"/>
          </a:xfrm>
          <a:prstGeom prst="roundRect">
            <a:avLst>
              <a:gd name="adj" fmla="val 1759"/>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274320" tIns="1005840" rIns="274320" anchor="ctr"/>
          <a:lstStyle>
            <a:lvl1pPr defTabSz="4389438">
              <a:spcBef>
                <a:spcPct val="20000"/>
              </a:spcBef>
              <a:buChar char="•"/>
              <a:defRPr sz="15400">
                <a:solidFill>
                  <a:schemeClr val="tx1"/>
                </a:solidFill>
                <a:latin typeface="Arial" panose="020B0604020202020204" pitchFamily="34" charset="0"/>
              </a:defRPr>
            </a:lvl1pPr>
            <a:lvl2pPr marL="742950" indent="-285750" defTabSz="4389438">
              <a:spcBef>
                <a:spcPct val="20000"/>
              </a:spcBef>
              <a:buChar char="–"/>
              <a:defRPr sz="13400">
                <a:solidFill>
                  <a:schemeClr val="tx1"/>
                </a:solidFill>
                <a:latin typeface="Arial" panose="020B0604020202020204" pitchFamily="34" charset="0"/>
              </a:defRPr>
            </a:lvl2pPr>
            <a:lvl3pPr marL="1143000" indent="-228600" defTabSz="4389438">
              <a:spcBef>
                <a:spcPct val="20000"/>
              </a:spcBef>
              <a:buChar char="•"/>
              <a:defRPr sz="11500">
                <a:solidFill>
                  <a:schemeClr val="tx1"/>
                </a:solidFill>
                <a:latin typeface="Arial" panose="020B0604020202020204" pitchFamily="34" charset="0"/>
              </a:defRPr>
            </a:lvl3pPr>
            <a:lvl4pPr marL="1600200" indent="-228600" defTabSz="4389438">
              <a:spcBef>
                <a:spcPct val="20000"/>
              </a:spcBef>
              <a:buChar char="–"/>
              <a:defRPr sz="9600">
                <a:solidFill>
                  <a:schemeClr val="tx1"/>
                </a:solidFill>
                <a:latin typeface="Arial" panose="020B0604020202020204" pitchFamily="34" charset="0"/>
              </a:defRPr>
            </a:lvl4pPr>
            <a:lvl5pPr marL="2057400" indent="-228600" defTabSz="4389438">
              <a:spcBef>
                <a:spcPct val="20000"/>
              </a:spcBef>
              <a:buChar char="»"/>
              <a:defRPr sz="96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9pPr>
          </a:lstStyle>
          <a:p>
            <a:pPr algn="just" eaLnBrk="1" hangingPunct="1">
              <a:spcBef>
                <a:spcPct val="0"/>
              </a:spcBef>
              <a:buFontTx/>
              <a:buNone/>
            </a:pPr>
            <a:r>
              <a:rPr lang="en-US" altLang="en-US" sz="2400" dirty="0"/>
              <a:t>I wish to express gratitude to the following people for going out of their way to support me during this internship: Courtney Curtis for being such a welcoming, encouraging, and enthusiastic mentor; Tasha Summers for sharing multiple one-on-one </a:t>
            </a:r>
            <a:r>
              <a:rPr lang="en-US" altLang="en-US" sz="2400" dirty="0" err="1"/>
              <a:t>PyDM</a:t>
            </a:r>
            <a:r>
              <a:rPr lang="en-US" altLang="en-US" sz="2400" dirty="0"/>
              <a:t> info sessions and resources; Matt Gibbs for answering at least a dozen questions in half as many weeks; </a:t>
            </a:r>
            <a:r>
              <a:rPr lang="en-US" altLang="en-US" sz="2400" dirty="0" err="1"/>
              <a:t>Yekta</a:t>
            </a:r>
            <a:r>
              <a:rPr lang="en-US" altLang="en-US" sz="2400" dirty="0"/>
              <a:t> </a:t>
            </a:r>
            <a:r>
              <a:rPr lang="en-US" altLang="en-US" sz="2400" dirty="0" err="1"/>
              <a:t>Yazar</a:t>
            </a:r>
            <a:r>
              <a:rPr lang="en-US" altLang="en-US" sz="2400" dirty="0"/>
              <a:t> who reached out to me early on to make sure I had access to necessary directories; and Chris Hoover for making this opportunity known to me and encouraging me to pursue it.</a:t>
            </a:r>
          </a:p>
        </p:txBody>
      </p:sp>
      <p:sp>
        <p:nvSpPr>
          <p:cNvPr id="2058" name="Line 17"/>
          <p:cNvSpPr>
            <a:spLocks noChangeShapeType="1"/>
          </p:cNvSpPr>
          <p:nvPr/>
        </p:nvSpPr>
        <p:spPr bwMode="auto">
          <a:xfrm>
            <a:off x="1143000" y="8534400"/>
            <a:ext cx="92964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9" name="Line 18"/>
          <p:cNvSpPr>
            <a:spLocks noChangeShapeType="1"/>
          </p:cNvSpPr>
          <p:nvPr/>
        </p:nvSpPr>
        <p:spPr bwMode="auto">
          <a:xfrm>
            <a:off x="33299400" y="8391584"/>
            <a:ext cx="92964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0" name="Line 19"/>
          <p:cNvSpPr>
            <a:spLocks noChangeShapeType="1"/>
          </p:cNvSpPr>
          <p:nvPr/>
        </p:nvSpPr>
        <p:spPr bwMode="auto">
          <a:xfrm>
            <a:off x="1143000" y="28194000"/>
            <a:ext cx="92964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8" name="Text Box 20"/>
          <p:cNvSpPr txBox="1">
            <a:spLocks noChangeArrowheads="1"/>
          </p:cNvSpPr>
          <p:nvPr/>
        </p:nvSpPr>
        <p:spPr bwMode="auto">
          <a:xfrm>
            <a:off x="10210800" y="1447800"/>
            <a:ext cx="23393400" cy="4794250"/>
          </a:xfrm>
          <a:prstGeom prst="rect">
            <a:avLst/>
          </a:prstGeom>
          <a:noFill/>
          <a:ln w="9525">
            <a:noFill/>
            <a:miter lim="800000"/>
            <a:headEnd/>
            <a:tailEnd/>
          </a:ln>
          <a:effectLst/>
        </p:spPr>
        <p:txBody>
          <a:bodyPr>
            <a:spAutoFit/>
          </a:bodyPr>
          <a:lstStyle/>
          <a:p>
            <a:pPr algn="ctr" defTabSz="4389438" eaLnBrk="1" hangingPunct="1">
              <a:lnSpc>
                <a:spcPct val="45000"/>
              </a:lnSpc>
              <a:spcBef>
                <a:spcPct val="50000"/>
              </a:spcBef>
              <a:defRPr/>
            </a:pPr>
            <a:r>
              <a:rPr lang="en-US" sz="13000" b="1" dirty="0">
                <a:solidFill>
                  <a:srgbClr val="A4001D"/>
                </a:solidFill>
                <a:ea typeface="Verdana" panose="020B0604030504040204" pitchFamily="34" charset="0"/>
              </a:rPr>
              <a:t>Profile Monitor Screen </a:t>
            </a:r>
          </a:p>
          <a:p>
            <a:pPr algn="ctr" defTabSz="4389438" eaLnBrk="1" hangingPunct="1">
              <a:lnSpc>
                <a:spcPct val="45000"/>
              </a:lnSpc>
              <a:spcBef>
                <a:spcPct val="50000"/>
              </a:spcBef>
              <a:defRPr/>
            </a:pPr>
            <a:r>
              <a:rPr lang="en-US" sz="13000" b="1" dirty="0">
                <a:solidFill>
                  <a:srgbClr val="A4001D"/>
                </a:solidFill>
              </a:rPr>
              <a:t>Update </a:t>
            </a:r>
            <a:r>
              <a:rPr lang="en-US" sz="13000" b="1" dirty="0">
                <a:solidFill>
                  <a:srgbClr val="A4001D"/>
                </a:solidFill>
              </a:rPr>
              <a:t>&amp; </a:t>
            </a:r>
            <a:r>
              <a:rPr lang="en-US" sz="13000" b="1" dirty="0">
                <a:solidFill>
                  <a:srgbClr val="A4001D"/>
                </a:solidFill>
              </a:rPr>
              <a:t>Upgrade</a:t>
            </a:r>
            <a:endParaRPr lang="en-US" sz="13000" b="1" dirty="0">
              <a:solidFill>
                <a:srgbClr val="A4001D"/>
              </a:solidFill>
            </a:endParaRPr>
          </a:p>
          <a:p>
            <a:pPr algn="ctr" defTabSz="4389438" eaLnBrk="1" hangingPunct="1">
              <a:lnSpc>
                <a:spcPct val="45000"/>
              </a:lnSpc>
              <a:spcBef>
                <a:spcPct val="50000"/>
              </a:spcBef>
              <a:defRPr/>
            </a:pPr>
            <a:endParaRPr lang="en-US" sz="13000" b="1" dirty="0">
              <a:solidFill>
                <a:srgbClr val="A4001D"/>
              </a:solidFill>
              <a:latin typeface="+mj-lt"/>
            </a:endParaRPr>
          </a:p>
        </p:txBody>
      </p:sp>
      <p:sp>
        <p:nvSpPr>
          <p:cNvPr id="2069" name="Text Box 21"/>
          <p:cNvSpPr txBox="1">
            <a:spLocks noChangeArrowheads="1"/>
          </p:cNvSpPr>
          <p:nvPr/>
        </p:nvSpPr>
        <p:spPr bwMode="auto">
          <a:xfrm>
            <a:off x="12039600" y="4602163"/>
            <a:ext cx="19888200" cy="1046162"/>
          </a:xfrm>
          <a:prstGeom prst="rect">
            <a:avLst/>
          </a:prstGeom>
          <a:noFill/>
          <a:ln w="9525">
            <a:noFill/>
            <a:miter lim="800000"/>
            <a:headEnd/>
            <a:tailEnd/>
          </a:ln>
          <a:effectLst/>
        </p:spPr>
        <p:txBody>
          <a:bodyPr>
            <a:spAutoFit/>
          </a:bodyPr>
          <a:lstStyle/>
          <a:p>
            <a:pPr algn="ctr" defTabSz="4389438" eaLnBrk="1" hangingPunct="1">
              <a:spcBef>
                <a:spcPct val="50000"/>
              </a:spcBef>
              <a:defRPr/>
            </a:pPr>
            <a:r>
              <a:rPr lang="en-US" sz="6200" dirty="0">
                <a:solidFill>
                  <a:srgbClr val="A4001D"/>
                </a:solidFill>
                <a:latin typeface="+mj-lt"/>
              </a:rPr>
              <a:t>Cora Leigh Moss</a:t>
            </a:r>
          </a:p>
        </p:txBody>
      </p:sp>
      <p:sp>
        <p:nvSpPr>
          <p:cNvPr id="2063" name="Text Box 22"/>
          <p:cNvSpPr txBox="1">
            <a:spLocks noChangeArrowheads="1"/>
          </p:cNvSpPr>
          <p:nvPr/>
        </p:nvSpPr>
        <p:spPr bwMode="auto">
          <a:xfrm>
            <a:off x="3048000" y="7620000"/>
            <a:ext cx="51054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89438">
              <a:spcBef>
                <a:spcPct val="20000"/>
              </a:spcBef>
              <a:buChar char="•"/>
              <a:defRPr sz="15400">
                <a:solidFill>
                  <a:schemeClr val="tx1"/>
                </a:solidFill>
                <a:latin typeface="Arial" panose="020B0604020202020204" pitchFamily="34" charset="0"/>
              </a:defRPr>
            </a:lvl1pPr>
            <a:lvl2pPr marL="742950" indent="-285750" defTabSz="4389438">
              <a:spcBef>
                <a:spcPct val="20000"/>
              </a:spcBef>
              <a:buChar char="–"/>
              <a:defRPr sz="13400">
                <a:solidFill>
                  <a:schemeClr val="tx1"/>
                </a:solidFill>
                <a:latin typeface="Arial" panose="020B0604020202020204" pitchFamily="34" charset="0"/>
              </a:defRPr>
            </a:lvl2pPr>
            <a:lvl3pPr marL="1143000" indent="-228600" defTabSz="4389438">
              <a:spcBef>
                <a:spcPct val="20000"/>
              </a:spcBef>
              <a:buChar char="•"/>
              <a:defRPr sz="11500">
                <a:solidFill>
                  <a:schemeClr val="tx1"/>
                </a:solidFill>
                <a:latin typeface="Arial" panose="020B0604020202020204" pitchFamily="34" charset="0"/>
              </a:defRPr>
            </a:lvl3pPr>
            <a:lvl4pPr marL="1600200" indent="-228600" defTabSz="4389438">
              <a:spcBef>
                <a:spcPct val="20000"/>
              </a:spcBef>
              <a:buChar char="–"/>
              <a:defRPr sz="9600">
                <a:solidFill>
                  <a:schemeClr val="tx1"/>
                </a:solidFill>
                <a:latin typeface="Arial" panose="020B0604020202020204" pitchFamily="34" charset="0"/>
              </a:defRPr>
            </a:lvl4pPr>
            <a:lvl5pPr marL="2057400" indent="-228600" defTabSz="4389438">
              <a:spcBef>
                <a:spcPct val="20000"/>
              </a:spcBef>
              <a:buChar char="»"/>
              <a:defRPr sz="96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9pPr>
          </a:lstStyle>
          <a:p>
            <a:pPr algn="ctr" eaLnBrk="1" hangingPunct="1">
              <a:spcBef>
                <a:spcPct val="50000"/>
              </a:spcBef>
              <a:buFontTx/>
              <a:buNone/>
            </a:pPr>
            <a:r>
              <a:rPr lang="en-US" altLang="en-US" sz="4600" b="1">
                <a:cs typeface="Arial" panose="020B0604020202020204" pitchFamily="34" charset="0"/>
              </a:rPr>
              <a:t>Introduction</a:t>
            </a:r>
          </a:p>
        </p:txBody>
      </p:sp>
      <p:sp>
        <p:nvSpPr>
          <p:cNvPr id="2064" name="Text Box 23"/>
          <p:cNvSpPr txBox="1">
            <a:spLocks noChangeArrowheads="1"/>
          </p:cNvSpPr>
          <p:nvPr/>
        </p:nvSpPr>
        <p:spPr bwMode="auto">
          <a:xfrm>
            <a:off x="35433000" y="7597834"/>
            <a:ext cx="51054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89438">
              <a:spcBef>
                <a:spcPct val="20000"/>
              </a:spcBef>
              <a:buChar char="•"/>
              <a:defRPr sz="15400">
                <a:solidFill>
                  <a:schemeClr val="tx1"/>
                </a:solidFill>
                <a:latin typeface="Arial" panose="020B0604020202020204" pitchFamily="34" charset="0"/>
              </a:defRPr>
            </a:lvl1pPr>
            <a:lvl2pPr marL="742950" indent="-285750" defTabSz="4389438">
              <a:spcBef>
                <a:spcPct val="20000"/>
              </a:spcBef>
              <a:buChar char="–"/>
              <a:defRPr sz="13400">
                <a:solidFill>
                  <a:schemeClr val="tx1"/>
                </a:solidFill>
                <a:latin typeface="Arial" panose="020B0604020202020204" pitchFamily="34" charset="0"/>
              </a:defRPr>
            </a:lvl2pPr>
            <a:lvl3pPr marL="1143000" indent="-228600" defTabSz="4389438">
              <a:spcBef>
                <a:spcPct val="20000"/>
              </a:spcBef>
              <a:buChar char="•"/>
              <a:defRPr sz="11500">
                <a:solidFill>
                  <a:schemeClr val="tx1"/>
                </a:solidFill>
                <a:latin typeface="Arial" panose="020B0604020202020204" pitchFamily="34" charset="0"/>
              </a:defRPr>
            </a:lvl3pPr>
            <a:lvl4pPr marL="1600200" indent="-228600" defTabSz="4389438">
              <a:spcBef>
                <a:spcPct val="20000"/>
              </a:spcBef>
              <a:buChar char="–"/>
              <a:defRPr sz="9600">
                <a:solidFill>
                  <a:schemeClr val="tx1"/>
                </a:solidFill>
                <a:latin typeface="Arial" panose="020B0604020202020204" pitchFamily="34" charset="0"/>
              </a:defRPr>
            </a:lvl4pPr>
            <a:lvl5pPr marL="2057400" indent="-228600" defTabSz="4389438">
              <a:spcBef>
                <a:spcPct val="20000"/>
              </a:spcBef>
              <a:buChar char="»"/>
              <a:defRPr sz="96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9pPr>
          </a:lstStyle>
          <a:p>
            <a:pPr algn="ctr" eaLnBrk="1" hangingPunct="1">
              <a:spcBef>
                <a:spcPct val="50000"/>
              </a:spcBef>
              <a:buFontTx/>
              <a:buNone/>
            </a:pPr>
            <a:r>
              <a:rPr lang="en-US" altLang="en-US" sz="4600" b="1" dirty="0">
                <a:cs typeface="Arial" panose="020B0604020202020204" pitchFamily="34" charset="0"/>
              </a:rPr>
              <a:t>Conclusions</a:t>
            </a:r>
          </a:p>
        </p:txBody>
      </p:sp>
      <p:sp>
        <p:nvSpPr>
          <p:cNvPr id="2065" name="Text Box 24"/>
          <p:cNvSpPr txBox="1">
            <a:spLocks noChangeArrowheads="1"/>
          </p:cNvSpPr>
          <p:nvPr/>
        </p:nvSpPr>
        <p:spPr bwMode="auto">
          <a:xfrm>
            <a:off x="2819400" y="27279600"/>
            <a:ext cx="63246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89438">
              <a:spcBef>
                <a:spcPct val="20000"/>
              </a:spcBef>
              <a:buChar char="•"/>
              <a:defRPr sz="15400">
                <a:solidFill>
                  <a:schemeClr val="tx1"/>
                </a:solidFill>
                <a:latin typeface="Arial" panose="020B0604020202020204" pitchFamily="34" charset="0"/>
              </a:defRPr>
            </a:lvl1pPr>
            <a:lvl2pPr marL="742950" indent="-285750" defTabSz="4389438">
              <a:spcBef>
                <a:spcPct val="20000"/>
              </a:spcBef>
              <a:buChar char="–"/>
              <a:defRPr sz="13400">
                <a:solidFill>
                  <a:schemeClr val="tx1"/>
                </a:solidFill>
                <a:latin typeface="Arial" panose="020B0604020202020204" pitchFamily="34" charset="0"/>
              </a:defRPr>
            </a:lvl2pPr>
            <a:lvl3pPr marL="1143000" indent="-228600" defTabSz="4389438">
              <a:spcBef>
                <a:spcPct val="20000"/>
              </a:spcBef>
              <a:buChar char="•"/>
              <a:defRPr sz="11500">
                <a:solidFill>
                  <a:schemeClr val="tx1"/>
                </a:solidFill>
                <a:latin typeface="Arial" panose="020B0604020202020204" pitchFamily="34" charset="0"/>
              </a:defRPr>
            </a:lvl3pPr>
            <a:lvl4pPr marL="1600200" indent="-228600" defTabSz="4389438">
              <a:spcBef>
                <a:spcPct val="20000"/>
              </a:spcBef>
              <a:buChar char="–"/>
              <a:defRPr sz="9600">
                <a:solidFill>
                  <a:schemeClr val="tx1"/>
                </a:solidFill>
                <a:latin typeface="Arial" panose="020B0604020202020204" pitchFamily="34" charset="0"/>
              </a:defRPr>
            </a:lvl4pPr>
            <a:lvl5pPr marL="2057400" indent="-228600" defTabSz="4389438">
              <a:spcBef>
                <a:spcPct val="20000"/>
              </a:spcBef>
              <a:buChar char="»"/>
              <a:defRPr sz="96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9pPr>
          </a:lstStyle>
          <a:p>
            <a:pPr algn="ctr" eaLnBrk="1" hangingPunct="1">
              <a:spcBef>
                <a:spcPct val="50000"/>
              </a:spcBef>
              <a:buFontTx/>
              <a:buNone/>
            </a:pPr>
            <a:r>
              <a:rPr lang="en-US" altLang="en-US" sz="4600" b="1">
                <a:cs typeface="Arial" panose="020B0604020202020204" pitchFamily="34" charset="0"/>
              </a:rPr>
              <a:t>Acknowledgments</a:t>
            </a:r>
          </a:p>
        </p:txBody>
      </p:sp>
      <p:pic>
        <p:nvPicPr>
          <p:cNvPr id="2066" name="Picture 19" descr="red_logo_forlandscap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69988" y="2444750"/>
            <a:ext cx="8558212" cy="141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7" name="Line 18"/>
          <p:cNvSpPr>
            <a:spLocks noChangeShapeType="1"/>
          </p:cNvSpPr>
          <p:nvPr/>
        </p:nvSpPr>
        <p:spPr bwMode="auto">
          <a:xfrm>
            <a:off x="1143000" y="19148355"/>
            <a:ext cx="92964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23"/>
          <p:cNvSpPr txBox="1">
            <a:spLocks noChangeArrowheads="1"/>
          </p:cNvSpPr>
          <p:nvPr/>
        </p:nvSpPr>
        <p:spPr bwMode="auto">
          <a:xfrm>
            <a:off x="3276600" y="18233955"/>
            <a:ext cx="51054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89438">
              <a:spcBef>
                <a:spcPct val="20000"/>
              </a:spcBef>
              <a:buChar char="•"/>
              <a:defRPr sz="15400">
                <a:solidFill>
                  <a:schemeClr val="tx1"/>
                </a:solidFill>
                <a:latin typeface="Arial" panose="020B0604020202020204" pitchFamily="34" charset="0"/>
              </a:defRPr>
            </a:lvl1pPr>
            <a:lvl2pPr marL="742950" indent="-285750" defTabSz="4389438">
              <a:spcBef>
                <a:spcPct val="20000"/>
              </a:spcBef>
              <a:buChar char="–"/>
              <a:defRPr sz="13400">
                <a:solidFill>
                  <a:schemeClr val="tx1"/>
                </a:solidFill>
                <a:latin typeface="Arial" panose="020B0604020202020204" pitchFamily="34" charset="0"/>
              </a:defRPr>
            </a:lvl2pPr>
            <a:lvl3pPr marL="1143000" indent="-228600" defTabSz="4389438">
              <a:spcBef>
                <a:spcPct val="20000"/>
              </a:spcBef>
              <a:buChar char="•"/>
              <a:defRPr sz="11500">
                <a:solidFill>
                  <a:schemeClr val="tx1"/>
                </a:solidFill>
                <a:latin typeface="Arial" panose="020B0604020202020204" pitchFamily="34" charset="0"/>
              </a:defRPr>
            </a:lvl3pPr>
            <a:lvl4pPr marL="1600200" indent="-228600" defTabSz="4389438">
              <a:spcBef>
                <a:spcPct val="20000"/>
              </a:spcBef>
              <a:buChar char="–"/>
              <a:defRPr sz="9600">
                <a:solidFill>
                  <a:schemeClr val="tx1"/>
                </a:solidFill>
                <a:latin typeface="Arial" panose="020B0604020202020204" pitchFamily="34" charset="0"/>
              </a:defRPr>
            </a:lvl4pPr>
            <a:lvl5pPr marL="2057400" indent="-228600" defTabSz="4389438">
              <a:spcBef>
                <a:spcPct val="20000"/>
              </a:spcBef>
              <a:buChar char="»"/>
              <a:defRPr sz="96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9pPr>
          </a:lstStyle>
          <a:p>
            <a:pPr algn="ctr" eaLnBrk="1" hangingPunct="1">
              <a:spcBef>
                <a:spcPct val="50000"/>
              </a:spcBef>
              <a:buFontTx/>
              <a:buNone/>
            </a:pPr>
            <a:r>
              <a:rPr lang="en-US" altLang="en-US" sz="4600" b="1">
                <a:cs typeface="Arial" panose="020B0604020202020204" pitchFamily="34" charset="0"/>
              </a:rPr>
              <a:t>Challenges</a:t>
            </a:r>
          </a:p>
        </p:txBody>
      </p:sp>
      <p:sp>
        <p:nvSpPr>
          <p:cNvPr id="3" name="Line 18"/>
          <p:cNvSpPr>
            <a:spLocks noChangeShapeType="1"/>
          </p:cNvSpPr>
          <p:nvPr/>
        </p:nvSpPr>
        <p:spPr bwMode="auto">
          <a:xfrm>
            <a:off x="22631400" y="8534400"/>
            <a:ext cx="92964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70" name="Text Box 23"/>
          <p:cNvSpPr txBox="1">
            <a:spLocks noChangeArrowheads="1"/>
          </p:cNvSpPr>
          <p:nvPr/>
        </p:nvSpPr>
        <p:spPr bwMode="auto">
          <a:xfrm>
            <a:off x="24765000" y="7620000"/>
            <a:ext cx="51054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89438">
              <a:spcBef>
                <a:spcPct val="20000"/>
              </a:spcBef>
              <a:buChar char="•"/>
              <a:defRPr sz="15400">
                <a:solidFill>
                  <a:schemeClr val="tx1"/>
                </a:solidFill>
                <a:latin typeface="Arial" panose="020B0604020202020204" pitchFamily="34" charset="0"/>
              </a:defRPr>
            </a:lvl1pPr>
            <a:lvl2pPr marL="742950" indent="-285750" defTabSz="4389438">
              <a:spcBef>
                <a:spcPct val="20000"/>
              </a:spcBef>
              <a:buChar char="–"/>
              <a:defRPr sz="13400">
                <a:solidFill>
                  <a:schemeClr val="tx1"/>
                </a:solidFill>
                <a:latin typeface="Arial" panose="020B0604020202020204" pitchFamily="34" charset="0"/>
              </a:defRPr>
            </a:lvl2pPr>
            <a:lvl3pPr marL="1143000" indent="-228600" defTabSz="4389438">
              <a:spcBef>
                <a:spcPct val="20000"/>
              </a:spcBef>
              <a:buChar char="•"/>
              <a:defRPr sz="11500">
                <a:solidFill>
                  <a:schemeClr val="tx1"/>
                </a:solidFill>
                <a:latin typeface="Arial" panose="020B0604020202020204" pitchFamily="34" charset="0"/>
              </a:defRPr>
            </a:lvl3pPr>
            <a:lvl4pPr marL="1600200" indent="-228600" defTabSz="4389438">
              <a:spcBef>
                <a:spcPct val="20000"/>
              </a:spcBef>
              <a:buChar char="–"/>
              <a:defRPr sz="9600">
                <a:solidFill>
                  <a:schemeClr val="tx1"/>
                </a:solidFill>
                <a:latin typeface="Arial" panose="020B0604020202020204" pitchFamily="34" charset="0"/>
              </a:defRPr>
            </a:lvl4pPr>
            <a:lvl5pPr marL="2057400" indent="-228600" defTabSz="4389438">
              <a:spcBef>
                <a:spcPct val="20000"/>
              </a:spcBef>
              <a:buChar char="»"/>
              <a:defRPr sz="96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9pPr>
          </a:lstStyle>
          <a:p>
            <a:pPr algn="ctr" eaLnBrk="1" hangingPunct="1">
              <a:spcBef>
                <a:spcPct val="50000"/>
              </a:spcBef>
              <a:buFontTx/>
              <a:buNone/>
            </a:pPr>
            <a:r>
              <a:rPr lang="en-US" altLang="en-US" sz="4600" b="1">
                <a:cs typeface="Arial" panose="020B0604020202020204" pitchFamily="34" charset="0"/>
              </a:rPr>
              <a:t>After (PyDM)</a:t>
            </a:r>
          </a:p>
        </p:txBody>
      </p:sp>
      <p:sp>
        <p:nvSpPr>
          <p:cNvPr id="2071" name="Line 18"/>
          <p:cNvSpPr>
            <a:spLocks noChangeShapeType="1"/>
          </p:cNvSpPr>
          <p:nvPr/>
        </p:nvSpPr>
        <p:spPr bwMode="auto">
          <a:xfrm>
            <a:off x="11887200" y="8534400"/>
            <a:ext cx="92964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72" name="Text Box 23"/>
          <p:cNvSpPr txBox="1">
            <a:spLocks noChangeArrowheads="1"/>
          </p:cNvSpPr>
          <p:nvPr/>
        </p:nvSpPr>
        <p:spPr bwMode="auto">
          <a:xfrm>
            <a:off x="13906500" y="7620000"/>
            <a:ext cx="51054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89438">
              <a:spcBef>
                <a:spcPct val="20000"/>
              </a:spcBef>
              <a:buChar char="•"/>
              <a:defRPr sz="15400">
                <a:solidFill>
                  <a:schemeClr val="tx1"/>
                </a:solidFill>
                <a:latin typeface="Arial" panose="020B0604020202020204" pitchFamily="34" charset="0"/>
              </a:defRPr>
            </a:lvl1pPr>
            <a:lvl2pPr marL="742950" indent="-285750" defTabSz="4389438">
              <a:spcBef>
                <a:spcPct val="20000"/>
              </a:spcBef>
              <a:buChar char="–"/>
              <a:defRPr sz="13400">
                <a:solidFill>
                  <a:schemeClr val="tx1"/>
                </a:solidFill>
                <a:latin typeface="Arial" panose="020B0604020202020204" pitchFamily="34" charset="0"/>
              </a:defRPr>
            </a:lvl2pPr>
            <a:lvl3pPr marL="1143000" indent="-228600" defTabSz="4389438">
              <a:spcBef>
                <a:spcPct val="20000"/>
              </a:spcBef>
              <a:buChar char="•"/>
              <a:defRPr sz="11500">
                <a:solidFill>
                  <a:schemeClr val="tx1"/>
                </a:solidFill>
                <a:latin typeface="Arial" panose="020B0604020202020204" pitchFamily="34" charset="0"/>
              </a:defRPr>
            </a:lvl3pPr>
            <a:lvl4pPr marL="1600200" indent="-228600" defTabSz="4389438">
              <a:spcBef>
                <a:spcPct val="20000"/>
              </a:spcBef>
              <a:buChar char="–"/>
              <a:defRPr sz="9600">
                <a:solidFill>
                  <a:schemeClr val="tx1"/>
                </a:solidFill>
                <a:latin typeface="Arial" panose="020B0604020202020204" pitchFamily="34" charset="0"/>
              </a:defRPr>
            </a:lvl4pPr>
            <a:lvl5pPr marL="2057400" indent="-228600" defTabSz="4389438">
              <a:spcBef>
                <a:spcPct val="20000"/>
              </a:spcBef>
              <a:buChar char="»"/>
              <a:defRPr sz="96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9pPr>
          </a:lstStyle>
          <a:p>
            <a:pPr algn="ctr" eaLnBrk="1" hangingPunct="1">
              <a:spcBef>
                <a:spcPct val="50000"/>
              </a:spcBef>
              <a:buFontTx/>
              <a:buNone/>
            </a:pPr>
            <a:r>
              <a:rPr lang="en-US" altLang="en-US" sz="4600" b="1">
                <a:cs typeface="Arial" panose="020B0604020202020204" pitchFamily="34" charset="0"/>
              </a:rPr>
              <a:t>Before (EDM)</a:t>
            </a:r>
          </a:p>
        </p:txBody>
      </p:sp>
      <p:sp>
        <p:nvSpPr>
          <p:cNvPr id="4" name="TextBox 3"/>
          <p:cNvSpPr txBox="1"/>
          <p:nvPr/>
        </p:nvSpPr>
        <p:spPr>
          <a:xfrm>
            <a:off x="33299400" y="8612237"/>
            <a:ext cx="9296400" cy="9448740"/>
          </a:xfrm>
          <a:prstGeom prst="rect">
            <a:avLst/>
          </a:prstGeom>
          <a:noFill/>
        </p:spPr>
        <p:txBody>
          <a:bodyPr lIns="274320" rIns="274320">
            <a:spAutoFit/>
          </a:bodyPr>
          <a:lstStyle/>
          <a:p>
            <a:pPr algn="just" eaLnBrk="1" hangingPunct="1">
              <a:defRPr/>
            </a:pPr>
            <a:r>
              <a:rPr lang="en-US" sz="3200" dirty="0">
                <a:latin typeface="+mn-lt"/>
              </a:rPr>
              <a:t>QT widgets in </a:t>
            </a:r>
            <a:r>
              <a:rPr lang="en-US" sz="3200" dirty="0" err="1">
                <a:latin typeface="+mn-lt"/>
              </a:rPr>
              <a:t>PyDM</a:t>
            </a:r>
            <a:r>
              <a:rPr lang="en-US" sz="3200" dirty="0">
                <a:latin typeface="+mn-lt"/>
              </a:rPr>
              <a:t> provide a feature-rich paradigm with which to build dynamic screens for Profile Monitors. One feature in particular has proven especially valuable: </a:t>
            </a:r>
            <a:r>
              <a:rPr lang="en-US" sz="3200" dirty="0" err="1">
                <a:latin typeface="+mn-lt"/>
              </a:rPr>
              <a:t>PyDM</a:t>
            </a:r>
            <a:r>
              <a:rPr lang="en-US" sz="3200" dirty="0">
                <a:latin typeface="+mn-lt"/>
              </a:rPr>
              <a:t> Rules. I am able to build conditional visibility into each device’s controls in a way that makes obsolete the need to have five separate files in EDM. </a:t>
            </a:r>
            <a:r>
              <a:rPr lang="en-US" sz="3200" dirty="0">
                <a:latin typeface="+mn-lt"/>
              </a:rPr>
              <a:t>Any features or controls that were added after the main screens were built, in EDM, I have consolidated into a single screen to give the necessary context clues to their purposes without extraneous text labels and to increase overall </a:t>
            </a:r>
            <a:r>
              <a:rPr lang="en-US" sz="3200" dirty="0" smtClean="0">
                <a:latin typeface="+mn-lt"/>
              </a:rPr>
              <a:t>organization. In the interest of greater visual accessibility I have made some notable changes</a:t>
            </a:r>
            <a:r>
              <a:rPr lang="en-US" sz="3200" dirty="0">
                <a:latin typeface="+mn-lt"/>
              </a:rPr>
              <a:t>:</a:t>
            </a:r>
            <a:r>
              <a:rPr lang="en-US" sz="3200" dirty="0" smtClean="0">
                <a:latin typeface="+mn-lt"/>
              </a:rPr>
              <a:t> The space in between buttons and other controls have been increased, approaching industry UI standards. </a:t>
            </a:r>
            <a:r>
              <a:rPr lang="en-US" sz="3200" dirty="0">
                <a:latin typeface="+mn-lt"/>
              </a:rPr>
              <a:t>All the screens that I have built </a:t>
            </a:r>
            <a:r>
              <a:rPr lang="en-US" sz="3200" dirty="0" smtClean="0">
                <a:latin typeface="+mn-lt"/>
              </a:rPr>
              <a:t>can now be </a:t>
            </a:r>
            <a:r>
              <a:rPr lang="en-US" sz="3200" dirty="0">
                <a:latin typeface="+mn-lt"/>
              </a:rPr>
              <a:t>dynamically resized, </a:t>
            </a:r>
            <a:r>
              <a:rPr lang="en-US" sz="3200" dirty="0" smtClean="0">
                <a:latin typeface="+mn-lt"/>
              </a:rPr>
              <a:t>by mouse click-and-drag. </a:t>
            </a:r>
            <a:endParaRPr lang="en-US" sz="3200" dirty="0">
              <a:latin typeface="+mn-lt"/>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732835" y="22888530"/>
            <a:ext cx="3530987" cy="7348269"/>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427291" y="22053737"/>
            <a:ext cx="3652404" cy="5985439"/>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311215" y="14495876"/>
            <a:ext cx="9551402" cy="6379221"/>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045613" y="9236864"/>
            <a:ext cx="9428633" cy="6661415"/>
          </a:xfrm>
          <a:prstGeom prst="rect">
            <a:avLst/>
          </a:prstGeom>
        </p:spPr>
      </p:pic>
      <p:cxnSp>
        <p:nvCxnSpPr>
          <p:cNvPr id="12" name="Straight Connector 11"/>
          <p:cNvCxnSpPr/>
          <p:nvPr/>
        </p:nvCxnSpPr>
        <p:spPr bwMode="auto">
          <a:xfrm>
            <a:off x="33353542" y="20676582"/>
            <a:ext cx="9296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7" name="Text Box 23"/>
          <p:cNvSpPr txBox="1">
            <a:spLocks noChangeArrowheads="1"/>
          </p:cNvSpPr>
          <p:nvPr/>
        </p:nvSpPr>
        <p:spPr bwMode="auto">
          <a:xfrm>
            <a:off x="35410942" y="19821504"/>
            <a:ext cx="51054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89438">
              <a:spcBef>
                <a:spcPct val="20000"/>
              </a:spcBef>
              <a:buChar char="•"/>
              <a:defRPr sz="15400">
                <a:solidFill>
                  <a:schemeClr val="tx1"/>
                </a:solidFill>
                <a:latin typeface="Arial" panose="020B0604020202020204" pitchFamily="34" charset="0"/>
              </a:defRPr>
            </a:lvl1pPr>
            <a:lvl2pPr marL="742950" indent="-285750" defTabSz="4389438">
              <a:spcBef>
                <a:spcPct val="20000"/>
              </a:spcBef>
              <a:buChar char="–"/>
              <a:defRPr sz="13400">
                <a:solidFill>
                  <a:schemeClr val="tx1"/>
                </a:solidFill>
                <a:latin typeface="Arial" panose="020B0604020202020204" pitchFamily="34" charset="0"/>
              </a:defRPr>
            </a:lvl2pPr>
            <a:lvl3pPr marL="1143000" indent="-228600" defTabSz="4389438">
              <a:spcBef>
                <a:spcPct val="20000"/>
              </a:spcBef>
              <a:buChar char="•"/>
              <a:defRPr sz="11500">
                <a:solidFill>
                  <a:schemeClr val="tx1"/>
                </a:solidFill>
                <a:latin typeface="Arial" panose="020B0604020202020204" pitchFamily="34" charset="0"/>
              </a:defRPr>
            </a:lvl3pPr>
            <a:lvl4pPr marL="1600200" indent="-228600" defTabSz="4389438">
              <a:spcBef>
                <a:spcPct val="20000"/>
              </a:spcBef>
              <a:buChar char="–"/>
              <a:defRPr sz="9600">
                <a:solidFill>
                  <a:schemeClr val="tx1"/>
                </a:solidFill>
                <a:latin typeface="Arial" panose="020B0604020202020204" pitchFamily="34" charset="0"/>
              </a:defRPr>
            </a:lvl4pPr>
            <a:lvl5pPr marL="2057400" indent="-228600" defTabSz="4389438">
              <a:spcBef>
                <a:spcPct val="20000"/>
              </a:spcBef>
              <a:buChar char="»"/>
              <a:defRPr sz="9600">
                <a:solidFill>
                  <a:schemeClr val="tx1"/>
                </a:solidFill>
                <a:latin typeface="Arial" panose="020B0604020202020204" pitchFamily="34" charset="0"/>
              </a:defRPr>
            </a:lvl5pPr>
            <a:lvl6pPr marL="25146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defTabSz="4389438" eaLnBrk="0" fontAlgn="base" hangingPunct="0">
              <a:spcBef>
                <a:spcPct val="20000"/>
              </a:spcBef>
              <a:spcAft>
                <a:spcPct val="0"/>
              </a:spcAft>
              <a:buChar char="»"/>
              <a:defRPr sz="9600">
                <a:solidFill>
                  <a:schemeClr val="tx1"/>
                </a:solidFill>
                <a:latin typeface="Arial" panose="020B0604020202020204" pitchFamily="34" charset="0"/>
              </a:defRPr>
            </a:lvl9pPr>
          </a:lstStyle>
          <a:p>
            <a:pPr algn="ctr" eaLnBrk="1" hangingPunct="1">
              <a:spcBef>
                <a:spcPct val="50000"/>
              </a:spcBef>
              <a:buFontTx/>
              <a:buNone/>
            </a:pPr>
            <a:r>
              <a:rPr lang="en-US" altLang="en-US" sz="4600" b="1" dirty="0" smtClean="0">
                <a:cs typeface="Arial" panose="020B0604020202020204" pitchFamily="34" charset="0"/>
              </a:rPr>
              <a:t>Moving Forward</a:t>
            </a:r>
            <a:endParaRPr lang="en-US" altLang="en-US" sz="4600" b="1" dirty="0">
              <a:cs typeface="Arial" panose="020B0604020202020204" pitchFamily="34" charset="0"/>
            </a:endParaRPr>
          </a:p>
        </p:txBody>
      </p:sp>
      <p:sp>
        <p:nvSpPr>
          <p:cNvPr id="15" name="TextBox 14"/>
          <p:cNvSpPr txBox="1"/>
          <p:nvPr/>
        </p:nvSpPr>
        <p:spPr>
          <a:xfrm>
            <a:off x="33341187" y="21069421"/>
            <a:ext cx="9258300" cy="9941183"/>
          </a:xfrm>
          <a:prstGeom prst="rect">
            <a:avLst/>
          </a:prstGeom>
          <a:noFill/>
        </p:spPr>
        <p:txBody>
          <a:bodyPr wrap="square" lIns="274320" rIns="274320" rtlCol="0">
            <a:spAutoFit/>
          </a:bodyPr>
          <a:lstStyle/>
          <a:p>
            <a:pPr algn="just"/>
            <a:r>
              <a:rPr lang="en-US" sz="3200" dirty="0" smtClean="0">
                <a:latin typeface="+mn-lt"/>
              </a:rPr>
              <a:t>As more screens get updated and put into production, LCLS is moving toward greater functionality and hopefully longevity as well. Given this opportunity of change, it is important to focus on making improvements that meaningfully contribute to growing the capacity of the work that can be done at SLAC. One important aspect of that work, I believe, includes improving accessibility in design processes and available </a:t>
            </a:r>
            <a:r>
              <a:rPr lang="en-US" sz="3200" dirty="0"/>
              <a:t>tools</a:t>
            </a:r>
            <a:r>
              <a:rPr lang="en-US" sz="3200" dirty="0" smtClean="0">
                <a:latin typeface="+mn-lt"/>
              </a:rPr>
              <a:t>. Accessibility is a value that not only allows for a greater pool of talent to hire from but can also improve the quality of working environment for all laboratory members. I believe SLAC can and should be a leader in accessibility in the scientific community, and I </a:t>
            </a:r>
            <a:r>
              <a:rPr lang="en-US" sz="3200" dirty="0">
                <a:latin typeface="+mn-lt"/>
              </a:rPr>
              <a:t>would like to continue to research and implement </a:t>
            </a:r>
            <a:r>
              <a:rPr lang="en-US" sz="3200" dirty="0" smtClean="0">
                <a:latin typeface="+mn-lt"/>
              </a:rPr>
              <a:t>accessible features in the tools that are used. This work is important in order to support the inclusion and well-being of a wider, more diverse SLAC community into the future.</a:t>
            </a:r>
            <a:endParaRPr lang="en-US" sz="3200" dirty="0">
              <a:latin typeface="+mn-lt"/>
            </a:endParaRPr>
          </a:p>
        </p:txBody>
      </p:sp>
      <p:pic>
        <p:nvPicPr>
          <p:cNvPr id="16" name="Picture 1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6903127" y="22048114"/>
            <a:ext cx="3652404" cy="2161006"/>
          </a:xfrm>
          <a:prstGeom prst="rect">
            <a:avLst/>
          </a:prstGeom>
        </p:spPr>
      </p:pic>
      <p:pic>
        <p:nvPicPr>
          <p:cNvPr id="17" name="Picture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2427290" y="28763266"/>
            <a:ext cx="3688707" cy="2276979"/>
          </a:xfrm>
          <a:prstGeom prst="rect">
            <a:avLst/>
          </a:prstGeom>
        </p:spPr>
      </p:pic>
      <p:pic>
        <p:nvPicPr>
          <p:cNvPr id="18" name="Picture 1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6903127" y="24478073"/>
            <a:ext cx="3652404" cy="3487747"/>
          </a:xfrm>
          <a:prstGeom prst="rect">
            <a:avLst/>
          </a:prstGeom>
        </p:spPr>
      </p:pic>
      <p:pic>
        <p:nvPicPr>
          <p:cNvPr id="19" name="Picture 1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6903127" y="28248829"/>
            <a:ext cx="3652404" cy="2877200"/>
          </a:xfrm>
          <a:prstGeom prst="rect">
            <a:avLst/>
          </a:prstGeom>
        </p:spPr>
      </p:pic>
      <p:sp>
        <p:nvSpPr>
          <p:cNvPr id="31" name="TextBox 30"/>
          <p:cNvSpPr txBox="1"/>
          <p:nvPr/>
        </p:nvSpPr>
        <p:spPr>
          <a:xfrm>
            <a:off x="23270979" y="24362061"/>
            <a:ext cx="4152900" cy="4401205"/>
          </a:xfrm>
          <a:prstGeom prst="rect">
            <a:avLst/>
          </a:prstGeom>
          <a:noFill/>
        </p:spPr>
        <p:txBody>
          <a:bodyPr wrap="square" rtlCol="0">
            <a:spAutoFit/>
          </a:bodyPr>
          <a:lstStyle/>
          <a:p>
            <a:pPr algn="just"/>
            <a:r>
              <a:rPr lang="en-US" sz="2800" dirty="0" smtClean="0">
                <a:latin typeface="+mn-lt"/>
              </a:rPr>
              <a:t>Five different files were previously being used by different Profile Monitor devices, but can now be consolidated into one screen, where only the relevant controls and fields for the specified device that is connected to the screen will appear.</a:t>
            </a:r>
            <a:endParaRPr lang="en-US" sz="2800" dirty="0">
              <a:latin typeface="+mn-lt"/>
            </a:endParaRPr>
          </a:p>
        </p:txBody>
      </p:sp>
      <p:sp>
        <p:nvSpPr>
          <p:cNvPr id="2048" name="Right Arrow 2047"/>
          <p:cNvSpPr/>
          <p:nvPr/>
        </p:nvSpPr>
        <p:spPr bwMode="auto">
          <a:xfrm>
            <a:off x="21209345" y="26169736"/>
            <a:ext cx="1608221" cy="1033664"/>
          </a:xfrm>
          <a:prstGeom prst="rightArrow">
            <a:avLst/>
          </a:prstGeom>
          <a:solidFill>
            <a:srgbClr val="FFE5E5"/>
          </a:solidFill>
          <a:ln w="57150" cap="flat" cmpd="sng" algn="ctr">
            <a:solidFill>
              <a:schemeClr val="tx1"/>
            </a:solid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rtlCol="0" anchor="t" anchorCtr="0" compatLnSpc="1">
            <a:prstTxWarp prst="textNoShape">
              <a:avLst/>
            </a:prstTxWarp>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4800" b="0" i="0" u="none" strike="noStrike" cap="none" normalizeH="0" baseline="0" smtClean="0">
              <a:ln>
                <a:noFill/>
              </a:ln>
              <a:solidFill>
                <a:schemeClr val="tx1"/>
              </a:solidFill>
              <a:effectLst/>
              <a:latin typeface="Verdana" pitchFamily="34" charset="0"/>
            </a:endParaRPr>
          </a:p>
        </p:txBody>
      </p:sp>
      <p:sp>
        <p:nvSpPr>
          <p:cNvPr id="2061" name="TextBox 2060"/>
          <p:cNvSpPr txBox="1"/>
          <p:nvPr/>
        </p:nvSpPr>
        <p:spPr>
          <a:xfrm>
            <a:off x="12829117" y="9394375"/>
            <a:ext cx="8285657" cy="4493538"/>
          </a:xfrm>
          <a:prstGeom prst="rect">
            <a:avLst/>
          </a:prstGeom>
          <a:noFill/>
        </p:spPr>
        <p:txBody>
          <a:bodyPr wrap="square" rtlCol="0">
            <a:spAutoFit/>
          </a:bodyPr>
          <a:lstStyle/>
          <a:p>
            <a:pPr algn="just"/>
            <a:r>
              <a:rPr lang="en-US" sz="2600" dirty="0" smtClean="0">
                <a:latin typeface="+mn-lt"/>
              </a:rPr>
              <a:t>The examples that appear on this poster are just a couple from the dozen files that I worked on. In some cases, the file became obsolete as I became more experienced in designing the files and added additional functionality that is not present in the EDM files. In other cases, like the example to the right, the completion of the file is still in progress while connected files are not currently in production (note the empty </a:t>
            </a:r>
            <a:r>
              <a:rPr lang="en-US" sz="2600" dirty="0" err="1" smtClean="0">
                <a:latin typeface="+mn-lt"/>
              </a:rPr>
              <a:t>readback</a:t>
            </a:r>
            <a:r>
              <a:rPr lang="en-US" sz="2600" dirty="0" smtClean="0">
                <a:latin typeface="+mn-lt"/>
              </a:rPr>
              <a:t> fields, green characters on a black field, since the PYDM files for those screens have not been written yet).</a:t>
            </a:r>
            <a:endParaRPr lang="en-US" sz="2600" dirty="0">
              <a:latin typeface="+mn-lt"/>
            </a:endParaRPr>
          </a:p>
        </p:txBody>
      </p:sp>
      <p:sp>
        <p:nvSpPr>
          <p:cNvPr id="2062" name="TextBox 2061"/>
          <p:cNvSpPr txBox="1"/>
          <p:nvPr/>
        </p:nvSpPr>
        <p:spPr>
          <a:xfrm>
            <a:off x="22854592" y="16441196"/>
            <a:ext cx="7802389" cy="4093428"/>
          </a:xfrm>
          <a:prstGeom prst="rect">
            <a:avLst/>
          </a:prstGeom>
          <a:noFill/>
        </p:spPr>
        <p:txBody>
          <a:bodyPr wrap="square" rtlCol="0">
            <a:spAutoFit/>
          </a:bodyPr>
          <a:lstStyle/>
          <a:p>
            <a:pPr algn="just"/>
            <a:r>
              <a:rPr lang="en-US" sz="2600" dirty="0" smtClean="0">
                <a:latin typeface="+mn-lt"/>
                <a:ea typeface="Verdana" panose="020B0604030504040204" pitchFamily="34" charset="0"/>
              </a:rPr>
              <a:t>For these Beamline Map screens, I have removed some of the extraneous controls for the different devices per an ongoing conversation with my mentor. The reasoning behind the change is two-fold: To reduce instances of accidental button presses, especially in tight spacing, and those controls will appear on the profile monitor screen that pops up when the device button is pressed. Additionally, a MATLAB button has been added to all Map screens for scientist’s convenience.</a:t>
            </a:r>
            <a:endParaRPr lang="en-US" sz="2600" dirty="0">
              <a:latin typeface="+mn-lt"/>
              <a:ea typeface="Verdana" panose="020B060403050404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4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4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4D2F16AE426984E8C1ABC6A2E0139D5" ma:contentTypeVersion="6" ma:contentTypeDescription="Create a new document." ma:contentTypeScope="" ma:versionID="e9cfba8530e6c82cc46d46930e91dd10">
  <xsd:schema xmlns:xsd="http://www.w3.org/2001/XMLSchema" xmlns:xs="http://www.w3.org/2001/XMLSchema" xmlns:p="http://schemas.microsoft.com/office/2006/metadata/properties" xmlns:ns2="76de5eff-e736-4470-b8e1-4f3b654099a1" xmlns:ns3="0fb5b7a4-dc44-4267-a0e1-0e3ba313a29b" targetNamespace="http://schemas.microsoft.com/office/2006/metadata/properties" ma:root="true" ma:fieldsID="bd45562025f7eb377688e36ba8fae538" ns2:_="" ns3:_="">
    <xsd:import namespace="76de5eff-e736-4470-b8e1-4f3b654099a1"/>
    <xsd:import namespace="0fb5b7a4-dc44-4267-a0e1-0e3ba313a29b"/>
    <xsd:element name="properties">
      <xsd:complexType>
        <xsd:sequence>
          <xsd:element name="documentManagement">
            <xsd:complexType>
              <xsd:all>
                <xsd:element ref="ns2:Date"/>
                <xsd:element ref="ns2:Public_x003f_" minOccurs="0"/>
                <xsd:element ref="ns2:MediaServiceMetadata" minOccurs="0"/>
                <xsd:element ref="ns2:MediaServiceFastMetadata"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de5eff-e736-4470-b8e1-4f3b654099a1" elementFormDefault="qualified">
    <xsd:import namespace="http://schemas.microsoft.com/office/2006/documentManagement/types"/>
    <xsd:import namespace="http://schemas.microsoft.com/office/infopath/2007/PartnerControls"/>
    <xsd:element name="Date" ma:index="8" ma:displayName="Date" ma:format="DateOnly" ma:internalName="Date">
      <xsd:simpleType>
        <xsd:restriction base="dms:DateTime"/>
      </xsd:simpleType>
    </xsd:element>
    <xsd:element name="Public_x003f_" ma:index="9" nillable="true" ma:displayName="Public?" ma:default="0" ma:format="Dropdown" ma:internalName="Public_x003f_">
      <xsd:simpleType>
        <xsd:restriction base="dms:Boolea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fb5b7a4-dc44-4267-a0e1-0e3ba313a29b" elementFormDefault="qualified">
    <xsd:import namespace="http://schemas.microsoft.com/office/2006/documentManagement/types"/>
    <xsd:import namespace="http://schemas.microsoft.com/office/infopath/2007/PartnerControls"/>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c_x003f_ xmlns="76de5eff-e736-4470-b8e1-4f3b654099a1">true</Public_x003f_>
    <Date xmlns="76de5eff-e736-4470-b8e1-4f3b654099a1">2022-08-11T07:00:00+00:00</Date>
  </documentManagement>
</p:properties>
</file>

<file path=customXml/itemProps1.xml><?xml version="1.0" encoding="utf-8"?>
<ds:datastoreItem xmlns:ds="http://schemas.openxmlformats.org/officeDocument/2006/customXml" ds:itemID="{5C673249-E5DE-44C5-B9F4-29F27852F098}"/>
</file>

<file path=customXml/itemProps2.xml><?xml version="1.0" encoding="utf-8"?>
<ds:datastoreItem xmlns:ds="http://schemas.openxmlformats.org/officeDocument/2006/customXml" ds:itemID="{88DDA23E-0D15-40E5-B93C-98B554687B71}"/>
</file>

<file path=customXml/itemProps3.xml><?xml version="1.0" encoding="utf-8"?>
<ds:datastoreItem xmlns:ds="http://schemas.openxmlformats.org/officeDocument/2006/customXml" ds:itemID="{23FAD81F-10B5-4044-99BD-52BE6A72DA62}"/>
</file>

<file path=docProps/app.xml><?xml version="1.0" encoding="utf-8"?>
<Properties xmlns="http://schemas.openxmlformats.org/officeDocument/2006/extended-properties" xmlns:vt="http://schemas.openxmlformats.org/officeDocument/2006/docPropsVTypes">
  <TotalTime>3043</TotalTime>
  <Words>921</Words>
  <Application>Microsoft Office PowerPoint</Application>
  <PresentationFormat>Custom</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Verdana</vt:lpstr>
      <vt:lpstr>Arial</vt:lpstr>
      <vt:lpstr>Calibri</vt:lpstr>
      <vt:lpstr>Default Design</vt:lpstr>
      <vt:lpstr>PowerPoint Presentation</vt:lpstr>
    </vt:vector>
  </TitlesOfParts>
  <Company>Stanford Linear Accelerator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Profile Monitor Screen Update &amp; Upgrade</dc:title>
  <dc:creator>Greg Stewart</dc:creator>
  <cp:lastModifiedBy>Moss, Cora Leigh E</cp:lastModifiedBy>
  <cp:revision>78</cp:revision>
  <dcterms:created xsi:type="dcterms:W3CDTF">2008-10-22T22:19:04Z</dcterms:created>
  <dcterms:modified xsi:type="dcterms:W3CDTF">2022-08-08T23:59:20Z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0x010100A4D2F16AE426984E8C1ABC6A2E0139D5</vt:lpwstr>
  </property>
</Properties>
</file>