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Lst>
  <p:sldSz cy="32918400" cx="43891200"/>
  <p:notesSz cx="6858000" cy="9144000"/>
  <p:embeddedFontLst>
    <p:embeddedFont>
      <p:font typeface="Helvetica Neue"/>
      <p:regular r:id="rId7"/>
      <p:bold r:id="rId8"/>
      <p:italic r:id="rId9"/>
      <p:boldItalic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368">
          <p15:clr>
            <a:srgbClr val="9AA0A6"/>
          </p15:clr>
        </p15:guide>
        <p15:guide id="2" pos="13824">
          <p15:clr>
            <a:srgbClr val="9AA0A6"/>
          </p15:clr>
        </p15:guide>
      </p15:sldGuideLst>
    </p:ext>
    <p:ext uri="http://customooxmlschemas.google.com/">
      <go:slidesCustomData xmlns:go="http://customooxmlschemas.google.com/" r:id="rId11" roundtripDataSignature="AMtx7mgZn2eeYzMFErse+7yF/j1Gjowq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368" orient="horz"/>
        <p:guide pos="13824"/>
      </p:guideLst>
    </p:cSldViewPr>
  </p:slideViewPr>
</p:viewPr>
</file>

<file path=ppt/_rels/presentation.xml.rels><?xml version="1.0" encoding="UTF-8" standalone="yes"?>
<Relationships xmlns="http://schemas.openxmlformats.org/package/2006/relationships"><Relationship Id="rId8" Type="http://schemas.openxmlformats.org/officeDocument/2006/relationships/font" Target="fonts/HelveticaNeue-bold.fntdata"/><Relationship Id="rId13"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font" Target="fonts/HelveticaNeue-regular.fntdata"/><Relationship Id="rId12" Type="http://schemas.openxmlformats.org/officeDocument/2006/relationships/customXml" Target="../customXml/item1.xml"/><Relationship Id="rId2" Type="http://schemas.openxmlformats.org/officeDocument/2006/relationships/viewProps" Target="viewProps.xml"/><Relationship Id="rId11" Type="http://customschemas.google.com/relationships/presentationmetadata" Target="metadata"/><Relationship Id="rId1" Type="http://schemas.openxmlformats.org/officeDocument/2006/relationships/theme" Target="theme/theme1.xml"/><Relationship Id="rId6" Type="http://schemas.openxmlformats.org/officeDocument/2006/relationships/slide" Target="slides/slide1.xml"/><Relationship Id="rId5" Type="http://schemas.openxmlformats.org/officeDocument/2006/relationships/notesMaster" Target="notesMasters/notesMaster1.xml"/><Relationship Id="rId10" Type="http://schemas.openxmlformats.org/officeDocument/2006/relationships/font" Target="fonts/HelveticaNeue-boldItalic.fntdata"/><Relationship Id="rId4" Type="http://schemas.openxmlformats.org/officeDocument/2006/relationships/slideMaster" Target="slideMasters/slideMaster1.xml"/><Relationship Id="rId9" Type="http://schemas.openxmlformats.org/officeDocument/2006/relationships/font" Target="fonts/HelveticaNeue-italic.fntdata"/><Relationship Id="rId14"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atin typeface="Helvetica Neue"/>
                <a:ea typeface="Helvetica Neue"/>
                <a:cs typeface="Helvetica Neue"/>
                <a:sym typeface="Helvetica Neue"/>
              </a:defRPr>
            </a:lvl1pPr>
            <a:lvl2pPr indent="-228600" lvl="1" marL="914400" marR="0" rtl="0" algn="l">
              <a:spcBef>
                <a:spcPts val="0"/>
              </a:spcBef>
              <a:spcAft>
                <a:spcPts val="0"/>
              </a:spcAft>
              <a:buSzPts val="1400"/>
              <a:buNone/>
              <a:defRPr b="0" i="0" sz="1800" u="none" cap="none" strike="noStrike">
                <a:latin typeface="Helvetica Neue"/>
                <a:ea typeface="Helvetica Neue"/>
                <a:cs typeface="Helvetica Neue"/>
                <a:sym typeface="Helvetica Neue"/>
              </a:defRPr>
            </a:lvl2pPr>
            <a:lvl3pPr indent="-228600" lvl="2" marL="1371600" marR="0" rtl="0" algn="l">
              <a:spcBef>
                <a:spcPts val="0"/>
              </a:spcBef>
              <a:spcAft>
                <a:spcPts val="0"/>
              </a:spcAft>
              <a:buSzPts val="1400"/>
              <a:buNone/>
              <a:defRPr b="0" i="0" sz="1800" u="none" cap="none" strike="noStrike">
                <a:latin typeface="Helvetica Neue"/>
                <a:ea typeface="Helvetica Neue"/>
                <a:cs typeface="Helvetica Neue"/>
                <a:sym typeface="Helvetica Neue"/>
              </a:defRPr>
            </a:lvl3pPr>
            <a:lvl4pPr indent="-228600" lvl="3" marL="1828800" marR="0" rtl="0" algn="l">
              <a:spcBef>
                <a:spcPts val="0"/>
              </a:spcBef>
              <a:spcAft>
                <a:spcPts val="0"/>
              </a:spcAft>
              <a:buSzPts val="1400"/>
              <a:buNone/>
              <a:defRPr b="0" i="0" sz="1800" u="none" cap="none" strike="noStrike">
                <a:latin typeface="Helvetica Neue"/>
                <a:ea typeface="Helvetica Neue"/>
                <a:cs typeface="Helvetica Neue"/>
                <a:sym typeface="Helvetica Neue"/>
              </a:defRPr>
            </a:lvl4pPr>
            <a:lvl5pPr indent="-228600" lvl="4" marL="2286000" marR="0" rtl="0" algn="l">
              <a:spcBef>
                <a:spcPts val="0"/>
              </a:spcBef>
              <a:spcAft>
                <a:spcPts val="0"/>
              </a:spcAft>
              <a:buSzPts val="1400"/>
              <a:buNone/>
              <a:defRPr b="0" i="0" sz="1800" u="none" cap="none" strike="noStrike">
                <a:latin typeface="Helvetica Neue"/>
                <a:ea typeface="Helvetica Neue"/>
                <a:cs typeface="Helvetica Neue"/>
                <a:sym typeface="Helvetica Neue"/>
              </a:defRPr>
            </a:lvl5pPr>
            <a:lvl6pPr indent="-228600" lvl="5" marL="2743200" marR="0" rtl="0" algn="l">
              <a:spcBef>
                <a:spcPts val="0"/>
              </a:spcBef>
              <a:spcAft>
                <a:spcPts val="0"/>
              </a:spcAft>
              <a:buSzPts val="1400"/>
              <a:buNone/>
              <a:defRPr b="0" i="0" sz="1800" u="none" cap="none" strike="noStrike">
                <a:latin typeface="Helvetica Neue"/>
                <a:ea typeface="Helvetica Neue"/>
                <a:cs typeface="Helvetica Neue"/>
                <a:sym typeface="Helvetica Neue"/>
              </a:defRPr>
            </a:lvl6pPr>
            <a:lvl7pPr indent="-228600" lvl="6" marL="3200400" marR="0" rtl="0" algn="l">
              <a:spcBef>
                <a:spcPts val="0"/>
              </a:spcBef>
              <a:spcAft>
                <a:spcPts val="0"/>
              </a:spcAft>
              <a:buSzPts val="1400"/>
              <a:buNone/>
              <a:defRPr b="0" i="0" sz="1800" u="none" cap="none" strike="noStrike">
                <a:latin typeface="Helvetica Neue"/>
                <a:ea typeface="Helvetica Neue"/>
                <a:cs typeface="Helvetica Neue"/>
                <a:sym typeface="Helvetica Neue"/>
              </a:defRPr>
            </a:lvl7pPr>
            <a:lvl8pPr indent="-228600" lvl="7" marL="3657600" marR="0" rtl="0" algn="l">
              <a:spcBef>
                <a:spcPts val="0"/>
              </a:spcBef>
              <a:spcAft>
                <a:spcPts val="0"/>
              </a:spcAft>
              <a:buSzPts val="1400"/>
              <a:buNone/>
              <a:defRPr b="0" i="0" sz="1800" u="none" cap="none" strike="noStrike">
                <a:latin typeface="Helvetica Neue"/>
                <a:ea typeface="Helvetica Neue"/>
                <a:cs typeface="Helvetica Neue"/>
                <a:sym typeface="Helvetica Neue"/>
              </a:defRPr>
            </a:lvl8pPr>
            <a:lvl9pPr indent="-228600" lvl="8" marL="4114800" marR="0" rtl="0" algn="l">
              <a:spcBef>
                <a:spcPts val="0"/>
              </a:spcBef>
              <a:spcAft>
                <a:spcPts val="0"/>
              </a:spcAft>
              <a:buSzPts val="1400"/>
              <a:buNone/>
              <a:defRPr b="0" i="0" sz="18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g148543cacf2_2_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Arial"/>
                <a:ea typeface="Arial"/>
                <a:cs typeface="Arial"/>
                <a:sym typeface="Arial"/>
              </a:rPr>
              <a:t>This means that each TILE will correspond to its own JSON file with many device configs and each MODS would be its own directory. ATEF is currently being re-coded to incorporate the format of the MODS.</a:t>
            </a:r>
            <a:endParaRPr i="1" sz="1200">
              <a:solidFill>
                <a:schemeClr val="dk1"/>
              </a:solidFill>
              <a:latin typeface="Arial"/>
              <a:ea typeface="Arial"/>
              <a:cs typeface="Arial"/>
              <a:sym typeface="Arial"/>
            </a:endParaRPr>
          </a:p>
          <a:p>
            <a:pPr indent="0" lvl="0" marL="0" rtl="0" algn="l">
              <a:spcBef>
                <a:spcPts val="0"/>
              </a:spcBef>
              <a:spcAft>
                <a:spcPts val="0"/>
              </a:spcAft>
              <a:buNone/>
            </a:pPr>
            <a:r>
              <a:t/>
            </a:r>
            <a:endParaRPr sz="1200"/>
          </a:p>
        </p:txBody>
      </p:sp>
      <p:sp>
        <p:nvSpPr>
          <p:cNvPr id="13" name="Google Shape;13;g148543cacf2_2_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type="tx">
  <p:cSld name="TITLE_AND_BODY">
    <p:spTree>
      <p:nvGrpSpPr>
        <p:cNvPr id="9" name="Shape 9"/>
        <p:cNvGrpSpPr/>
        <p:nvPr/>
      </p:nvGrpSpPr>
      <p:grpSpPr>
        <a:xfrm>
          <a:off x="0" y="0"/>
          <a:ext cx="0" cy="0"/>
          <a:chOff x="0" y="0"/>
          <a:chExt cx="0" cy="0"/>
        </a:xfrm>
      </p:grpSpPr>
      <p:sp>
        <p:nvSpPr>
          <p:cNvPr id="10" name="Google Shape;10;p4"/>
          <p:cNvSpPr txBox="1"/>
          <p:nvPr>
            <p:ph idx="12" type="sldNum"/>
          </p:nvPr>
        </p:nvSpPr>
        <p:spPr>
          <a:xfrm>
            <a:off x="40299202" y="29976762"/>
            <a:ext cx="1398074" cy="1388976"/>
          </a:xfrm>
          <a:prstGeom prst="rect">
            <a:avLst/>
          </a:prstGeom>
          <a:noFill/>
          <a:ln>
            <a:noFill/>
          </a:ln>
        </p:spPr>
        <p:txBody>
          <a:bodyPr anchorCtr="0" anchor="t" bIns="219450" lIns="219450" spcFirstLastPara="1" rIns="219450" wrap="square" tIns="219450">
            <a:spAutoFit/>
          </a:bodyPr>
          <a:lstStyle>
            <a:lvl1pPr indent="0" lvl="0" marL="0" algn="r">
              <a:lnSpc>
                <a:spcPct val="100000"/>
              </a:lnSpc>
              <a:spcBef>
                <a:spcPts val="0"/>
              </a:spcBef>
              <a:spcAft>
                <a:spcPts val="0"/>
              </a:spcAft>
              <a:buClr>
                <a:srgbClr val="000000"/>
              </a:buClr>
              <a:buSzPts val="6700"/>
              <a:buFont typeface="Arial"/>
              <a:buNone/>
              <a:defRPr sz="6700"/>
            </a:lvl1pPr>
            <a:lvl2pPr indent="0" lvl="1" marL="0" algn="r">
              <a:lnSpc>
                <a:spcPct val="100000"/>
              </a:lnSpc>
              <a:spcBef>
                <a:spcPts val="0"/>
              </a:spcBef>
              <a:spcAft>
                <a:spcPts val="0"/>
              </a:spcAft>
              <a:buClr>
                <a:srgbClr val="000000"/>
              </a:buClr>
              <a:buSzPts val="6700"/>
              <a:buFont typeface="Arial"/>
              <a:buNone/>
              <a:defRPr sz="6700"/>
            </a:lvl2pPr>
            <a:lvl3pPr indent="0" lvl="2" marL="0" algn="r">
              <a:lnSpc>
                <a:spcPct val="100000"/>
              </a:lnSpc>
              <a:spcBef>
                <a:spcPts val="0"/>
              </a:spcBef>
              <a:spcAft>
                <a:spcPts val="0"/>
              </a:spcAft>
              <a:buClr>
                <a:srgbClr val="000000"/>
              </a:buClr>
              <a:buSzPts val="6700"/>
              <a:buFont typeface="Arial"/>
              <a:buNone/>
              <a:defRPr sz="6700"/>
            </a:lvl3pPr>
            <a:lvl4pPr indent="0" lvl="3" marL="0" algn="r">
              <a:lnSpc>
                <a:spcPct val="100000"/>
              </a:lnSpc>
              <a:spcBef>
                <a:spcPts val="0"/>
              </a:spcBef>
              <a:spcAft>
                <a:spcPts val="0"/>
              </a:spcAft>
              <a:buClr>
                <a:srgbClr val="000000"/>
              </a:buClr>
              <a:buSzPts val="6700"/>
              <a:buFont typeface="Arial"/>
              <a:buNone/>
              <a:defRPr sz="6700"/>
            </a:lvl4pPr>
            <a:lvl5pPr indent="0" lvl="4" marL="0" algn="r">
              <a:lnSpc>
                <a:spcPct val="100000"/>
              </a:lnSpc>
              <a:spcBef>
                <a:spcPts val="0"/>
              </a:spcBef>
              <a:spcAft>
                <a:spcPts val="0"/>
              </a:spcAft>
              <a:buClr>
                <a:srgbClr val="000000"/>
              </a:buClr>
              <a:buSzPts val="6700"/>
              <a:buFont typeface="Arial"/>
              <a:buNone/>
              <a:defRPr sz="6700"/>
            </a:lvl5pPr>
            <a:lvl6pPr indent="0" lvl="5" marL="0" algn="r">
              <a:lnSpc>
                <a:spcPct val="100000"/>
              </a:lnSpc>
              <a:spcBef>
                <a:spcPts val="0"/>
              </a:spcBef>
              <a:spcAft>
                <a:spcPts val="0"/>
              </a:spcAft>
              <a:buClr>
                <a:srgbClr val="000000"/>
              </a:buClr>
              <a:buSzPts val="6700"/>
              <a:buFont typeface="Arial"/>
              <a:buNone/>
              <a:defRPr sz="6700"/>
            </a:lvl6pPr>
            <a:lvl7pPr indent="0" lvl="6" marL="0" algn="r">
              <a:lnSpc>
                <a:spcPct val="100000"/>
              </a:lnSpc>
              <a:spcBef>
                <a:spcPts val="0"/>
              </a:spcBef>
              <a:spcAft>
                <a:spcPts val="0"/>
              </a:spcAft>
              <a:buClr>
                <a:srgbClr val="000000"/>
              </a:buClr>
              <a:buSzPts val="6700"/>
              <a:buFont typeface="Arial"/>
              <a:buNone/>
              <a:defRPr sz="6700"/>
            </a:lvl7pPr>
            <a:lvl8pPr indent="0" lvl="7" marL="0" algn="r">
              <a:lnSpc>
                <a:spcPct val="100000"/>
              </a:lnSpc>
              <a:spcBef>
                <a:spcPts val="0"/>
              </a:spcBef>
              <a:spcAft>
                <a:spcPts val="0"/>
              </a:spcAft>
              <a:buClr>
                <a:srgbClr val="000000"/>
              </a:buClr>
              <a:buSzPts val="6700"/>
              <a:buFont typeface="Arial"/>
              <a:buNone/>
              <a:defRPr sz="6700"/>
            </a:lvl8pPr>
            <a:lvl9pPr indent="0" lvl="8" marL="0" algn="r">
              <a:lnSpc>
                <a:spcPct val="100000"/>
              </a:lnSpc>
              <a:spcBef>
                <a:spcPts val="0"/>
              </a:spcBef>
              <a:spcAft>
                <a:spcPts val="0"/>
              </a:spcAft>
              <a:buClr>
                <a:srgbClr val="000000"/>
              </a:buClr>
              <a:buSzPts val="6700"/>
              <a:buFont typeface="Arial"/>
              <a:buNone/>
              <a:defRPr sz="67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2194560" y="441959"/>
            <a:ext cx="39502080" cy="7239001"/>
          </a:xfrm>
          <a:prstGeom prst="rect">
            <a:avLst/>
          </a:prstGeom>
          <a:noFill/>
          <a:ln>
            <a:noFill/>
          </a:ln>
        </p:spPr>
        <p:txBody>
          <a:bodyPr anchorCtr="0" anchor="ctr" bIns="219450" lIns="219450" spcFirstLastPara="1" rIns="219450" wrap="square" tIns="219450">
            <a:noAutofit/>
          </a:bodyPr>
          <a:lstStyle>
            <a:lvl1pPr lvl="0" marR="0" rtl="0" algn="ctr">
              <a:lnSpc>
                <a:spcPct val="100000"/>
              </a:lnSpc>
              <a:spcBef>
                <a:spcPts val="0"/>
              </a:spcBef>
              <a:spcAft>
                <a:spcPts val="0"/>
              </a:spcAft>
              <a:buClr>
                <a:srgbClr val="000000"/>
              </a:buClr>
              <a:buSzPts val="21100"/>
              <a:buFont typeface="Arial"/>
              <a:buNone/>
              <a:defRPr b="0" i="0" sz="211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21100"/>
              <a:buFont typeface="Arial"/>
              <a:buNone/>
              <a:defRPr b="0" i="0" sz="211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21100"/>
              <a:buFont typeface="Arial"/>
              <a:buNone/>
              <a:defRPr b="0" i="0" sz="211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21100"/>
              <a:buFont typeface="Arial"/>
              <a:buNone/>
              <a:defRPr b="0" i="0" sz="211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21100"/>
              <a:buFont typeface="Arial"/>
              <a:buNone/>
              <a:defRPr b="0" i="0" sz="211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21100"/>
              <a:buFont typeface="Arial"/>
              <a:buNone/>
              <a:defRPr b="0" i="0" sz="211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21100"/>
              <a:buFont typeface="Arial"/>
              <a:buNone/>
              <a:defRPr b="0" i="0" sz="211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21100"/>
              <a:buFont typeface="Arial"/>
              <a:buNone/>
              <a:defRPr b="0" i="0" sz="211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21100"/>
              <a:buFont typeface="Arial"/>
              <a:buNone/>
              <a:defRPr b="0" i="0" sz="21100" u="none" cap="none" strike="noStrike">
                <a:solidFill>
                  <a:srgbClr val="000000"/>
                </a:solidFill>
                <a:latin typeface="Arial"/>
                <a:ea typeface="Arial"/>
                <a:cs typeface="Arial"/>
                <a:sym typeface="Arial"/>
              </a:defRPr>
            </a:lvl9pPr>
          </a:lstStyle>
          <a:p/>
        </p:txBody>
      </p:sp>
      <p:sp>
        <p:nvSpPr>
          <p:cNvPr id="7" name="Google Shape;7;p3"/>
          <p:cNvSpPr txBox="1"/>
          <p:nvPr>
            <p:ph idx="1" type="body"/>
          </p:nvPr>
        </p:nvSpPr>
        <p:spPr>
          <a:xfrm>
            <a:off x="2194560" y="7680959"/>
            <a:ext cx="39502080" cy="25237443"/>
          </a:xfrm>
          <a:prstGeom prst="rect">
            <a:avLst/>
          </a:prstGeom>
          <a:noFill/>
          <a:ln>
            <a:noFill/>
          </a:ln>
        </p:spPr>
        <p:txBody>
          <a:bodyPr anchorCtr="0" anchor="t" bIns="219450" lIns="219450" spcFirstLastPara="1" rIns="219450" wrap="square" tIns="219450">
            <a:noAutofit/>
          </a:bodyPr>
          <a:lstStyle>
            <a:lvl1pPr indent="-1206500" lvl="0" marL="457200" marR="0" rtl="0" algn="l">
              <a:lnSpc>
                <a:spcPct val="100000"/>
              </a:lnSpc>
              <a:spcBef>
                <a:spcPts val="3600"/>
              </a:spcBef>
              <a:spcAft>
                <a:spcPts val="0"/>
              </a:spcAft>
              <a:buClr>
                <a:srgbClr val="000000"/>
              </a:buClr>
              <a:buSzPts val="15400"/>
              <a:buFont typeface="Arial"/>
              <a:buChar char="»"/>
              <a:defRPr b="0" i="0" sz="15400" u="none" cap="none" strike="noStrike">
                <a:solidFill>
                  <a:srgbClr val="000000"/>
                </a:solidFill>
                <a:latin typeface="Arial"/>
                <a:ea typeface="Arial"/>
                <a:cs typeface="Arial"/>
                <a:sym typeface="Arial"/>
              </a:defRPr>
            </a:lvl1pPr>
            <a:lvl2pPr indent="-1206500" lvl="1" marL="914400" marR="0" rtl="0" algn="l">
              <a:lnSpc>
                <a:spcPct val="100000"/>
              </a:lnSpc>
              <a:spcBef>
                <a:spcPts val="3600"/>
              </a:spcBef>
              <a:spcAft>
                <a:spcPts val="0"/>
              </a:spcAft>
              <a:buClr>
                <a:srgbClr val="000000"/>
              </a:buClr>
              <a:buSzPts val="15400"/>
              <a:buFont typeface="Arial"/>
              <a:buChar char="–"/>
              <a:defRPr b="0" i="0" sz="15400" u="none" cap="none" strike="noStrike">
                <a:solidFill>
                  <a:srgbClr val="000000"/>
                </a:solidFill>
                <a:latin typeface="Arial"/>
                <a:ea typeface="Arial"/>
                <a:cs typeface="Arial"/>
                <a:sym typeface="Arial"/>
              </a:defRPr>
            </a:lvl2pPr>
            <a:lvl3pPr indent="-1206500" lvl="2" marL="1371600" marR="0" rtl="0" algn="l">
              <a:lnSpc>
                <a:spcPct val="100000"/>
              </a:lnSpc>
              <a:spcBef>
                <a:spcPts val="3600"/>
              </a:spcBef>
              <a:spcAft>
                <a:spcPts val="0"/>
              </a:spcAft>
              <a:buClr>
                <a:srgbClr val="000000"/>
              </a:buClr>
              <a:buSzPts val="15400"/>
              <a:buFont typeface="Arial"/>
              <a:buChar char="•"/>
              <a:defRPr b="0" i="0" sz="15400" u="none" cap="none" strike="noStrike">
                <a:solidFill>
                  <a:srgbClr val="000000"/>
                </a:solidFill>
                <a:latin typeface="Arial"/>
                <a:ea typeface="Arial"/>
                <a:cs typeface="Arial"/>
                <a:sym typeface="Arial"/>
              </a:defRPr>
            </a:lvl3pPr>
            <a:lvl4pPr indent="-1206500" lvl="3" marL="1828800" marR="0" rtl="0" algn="l">
              <a:lnSpc>
                <a:spcPct val="100000"/>
              </a:lnSpc>
              <a:spcBef>
                <a:spcPts val="3600"/>
              </a:spcBef>
              <a:spcAft>
                <a:spcPts val="0"/>
              </a:spcAft>
              <a:buClr>
                <a:srgbClr val="000000"/>
              </a:buClr>
              <a:buSzPts val="15400"/>
              <a:buFont typeface="Arial"/>
              <a:buChar char="–"/>
              <a:defRPr b="0" i="0" sz="15400" u="none" cap="none" strike="noStrike">
                <a:solidFill>
                  <a:srgbClr val="000000"/>
                </a:solidFill>
                <a:latin typeface="Arial"/>
                <a:ea typeface="Arial"/>
                <a:cs typeface="Arial"/>
                <a:sym typeface="Arial"/>
              </a:defRPr>
            </a:lvl4pPr>
            <a:lvl5pPr indent="-1206500" lvl="4" marL="2286000" marR="0" rtl="0" algn="l">
              <a:lnSpc>
                <a:spcPct val="100000"/>
              </a:lnSpc>
              <a:spcBef>
                <a:spcPts val="3600"/>
              </a:spcBef>
              <a:spcAft>
                <a:spcPts val="0"/>
              </a:spcAft>
              <a:buClr>
                <a:srgbClr val="000000"/>
              </a:buClr>
              <a:buSzPts val="15400"/>
              <a:buFont typeface="Arial"/>
              <a:buChar char="»"/>
              <a:defRPr b="0" i="0" sz="15400" u="none" cap="none" strike="noStrike">
                <a:solidFill>
                  <a:srgbClr val="000000"/>
                </a:solidFill>
                <a:latin typeface="Arial"/>
                <a:ea typeface="Arial"/>
                <a:cs typeface="Arial"/>
                <a:sym typeface="Arial"/>
              </a:defRPr>
            </a:lvl5pPr>
            <a:lvl6pPr indent="-1206500" lvl="5" marL="2743200" marR="0" rtl="0" algn="l">
              <a:lnSpc>
                <a:spcPct val="100000"/>
              </a:lnSpc>
              <a:spcBef>
                <a:spcPts val="3600"/>
              </a:spcBef>
              <a:spcAft>
                <a:spcPts val="0"/>
              </a:spcAft>
              <a:buClr>
                <a:srgbClr val="000000"/>
              </a:buClr>
              <a:buSzPts val="15400"/>
              <a:buFont typeface="Arial"/>
              <a:buChar char="●"/>
              <a:defRPr b="0" i="0" sz="15400" u="none" cap="none" strike="noStrike">
                <a:solidFill>
                  <a:srgbClr val="000000"/>
                </a:solidFill>
                <a:latin typeface="Arial"/>
                <a:ea typeface="Arial"/>
                <a:cs typeface="Arial"/>
                <a:sym typeface="Arial"/>
              </a:defRPr>
            </a:lvl6pPr>
            <a:lvl7pPr indent="-1206500" lvl="6" marL="3200400" marR="0" rtl="0" algn="l">
              <a:lnSpc>
                <a:spcPct val="100000"/>
              </a:lnSpc>
              <a:spcBef>
                <a:spcPts val="3600"/>
              </a:spcBef>
              <a:spcAft>
                <a:spcPts val="0"/>
              </a:spcAft>
              <a:buClr>
                <a:srgbClr val="000000"/>
              </a:buClr>
              <a:buSzPts val="15400"/>
              <a:buFont typeface="Arial"/>
              <a:buChar char="●"/>
              <a:defRPr b="0" i="0" sz="15400" u="none" cap="none" strike="noStrike">
                <a:solidFill>
                  <a:srgbClr val="000000"/>
                </a:solidFill>
                <a:latin typeface="Arial"/>
                <a:ea typeface="Arial"/>
                <a:cs typeface="Arial"/>
                <a:sym typeface="Arial"/>
              </a:defRPr>
            </a:lvl7pPr>
            <a:lvl8pPr indent="-1206500" lvl="7" marL="3657600" marR="0" rtl="0" algn="l">
              <a:lnSpc>
                <a:spcPct val="100000"/>
              </a:lnSpc>
              <a:spcBef>
                <a:spcPts val="3600"/>
              </a:spcBef>
              <a:spcAft>
                <a:spcPts val="0"/>
              </a:spcAft>
              <a:buClr>
                <a:srgbClr val="000000"/>
              </a:buClr>
              <a:buSzPts val="15400"/>
              <a:buFont typeface="Arial"/>
              <a:buChar char="●"/>
              <a:defRPr b="0" i="0" sz="15400" u="none" cap="none" strike="noStrike">
                <a:solidFill>
                  <a:srgbClr val="000000"/>
                </a:solidFill>
                <a:latin typeface="Arial"/>
                <a:ea typeface="Arial"/>
                <a:cs typeface="Arial"/>
                <a:sym typeface="Arial"/>
              </a:defRPr>
            </a:lvl8pPr>
            <a:lvl9pPr indent="-1206500" lvl="8" marL="4114800" marR="0" rtl="0" algn="l">
              <a:lnSpc>
                <a:spcPct val="100000"/>
              </a:lnSpc>
              <a:spcBef>
                <a:spcPts val="3600"/>
              </a:spcBef>
              <a:spcAft>
                <a:spcPts val="0"/>
              </a:spcAft>
              <a:buClr>
                <a:srgbClr val="000000"/>
              </a:buClr>
              <a:buSzPts val="15400"/>
              <a:buFont typeface="Arial"/>
              <a:buChar char="●"/>
              <a:defRPr b="0" i="0" sz="15400" u="none" cap="none" strike="noStrike">
                <a:solidFill>
                  <a:srgbClr val="000000"/>
                </a:solidFill>
                <a:latin typeface="Arial"/>
                <a:ea typeface="Arial"/>
                <a:cs typeface="Arial"/>
                <a:sym typeface="Arial"/>
              </a:defRPr>
            </a:lvl9pPr>
          </a:lstStyle>
          <a:p/>
        </p:txBody>
      </p:sp>
      <p:sp>
        <p:nvSpPr>
          <p:cNvPr id="8" name="Google Shape;8;p3"/>
          <p:cNvSpPr txBox="1"/>
          <p:nvPr>
            <p:ph idx="12" type="sldNum"/>
          </p:nvPr>
        </p:nvSpPr>
        <p:spPr>
          <a:xfrm>
            <a:off x="40299202" y="29976762"/>
            <a:ext cx="1398074" cy="1388976"/>
          </a:xfrm>
          <a:prstGeom prst="rect">
            <a:avLst/>
          </a:prstGeom>
          <a:noFill/>
          <a:ln>
            <a:noFill/>
          </a:ln>
        </p:spPr>
        <p:txBody>
          <a:bodyPr anchorCtr="0" anchor="t" bIns="219450" lIns="219450" spcFirstLastPara="1" rIns="219450" wrap="square" tIns="219450">
            <a:spAutoFit/>
          </a:bodyPr>
          <a:lstStyle>
            <a:lvl1pPr indent="0" lvl="0" marL="0" marR="0" rtl="0" algn="r">
              <a:lnSpc>
                <a:spcPct val="100000"/>
              </a:lnSpc>
              <a:spcBef>
                <a:spcPts val="0"/>
              </a:spcBef>
              <a:spcAft>
                <a:spcPts val="0"/>
              </a:spcAft>
              <a:buClr>
                <a:srgbClr val="000000"/>
              </a:buClr>
              <a:buSzPts val="6700"/>
              <a:buFont typeface="Arial"/>
              <a:buNone/>
              <a:defRPr b="0" i="0" sz="67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6700"/>
              <a:buFont typeface="Arial"/>
              <a:buNone/>
              <a:defRPr b="0" i="0" sz="67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6700"/>
              <a:buFont typeface="Arial"/>
              <a:buNone/>
              <a:defRPr b="0" i="0" sz="67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6700"/>
              <a:buFont typeface="Arial"/>
              <a:buNone/>
              <a:defRPr b="0" i="0" sz="67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6700"/>
              <a:buFont typeface="Arial"/>
              <a:buNone/>
              <a:defRPr b="0" i="0" sz="67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6700"/>
              <a:buFont typeface="Arial"/>
              <a:buNone/>
              <a:defRPr b="0" i="0" sz="67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6700"/>
              <a:buFont typeface="Arial"/>
              <a:buNone/>
              <a:defRPr b="0" i="0" sz="67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6700"/>
              <a:buFont typeface="Arial"/>
              <a:buNone/>
              <a:defRPr b="0" i="0" sz="67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6700"/>
              <a:buFont typeface="Arial"/>
              <a:buNone/>
              <a:defRPr b="0" i="0" sz="67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4.png"/><Relationship Id="rId13" Type="http://schemas.openxmlformats.org/officeDocument/2006/relationships/image" Target="../media/image13.png"/><Relationship Id="rId12"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 Id="rId9" Type="http://schemas.openxmlformats.org/officeDocument/2006/relationships/image" Target="../media/image8.png"/><Relationship Id="rId15" Type="http://schemas.openxmlformats.org/officeDocument/2006/relationships/image" Target="../media/image10.png"/><Relationship Id="rId14" Type="http://schemas.openxmlformats.org/officeDocument/2006/relationships/image" Target="../media/image7.png"/><Relationship Id="rId16"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5.png"/><Relationship Id="rId7" Type="http://schemas.openxmlformats.org/officeDocument/2006/relationships/image" Target="../media/image12.png"/><Relationship Id="rId8"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 name="Shape 14"/>
        <p:cNvGrpSpPr/>
        <p:nvPr/>
      </p:nvGrpSpPr>
      <p:grpSpPr>
        <a:xfrm>
          <a:off x="0" y="0"/>
          <a:ext cx="0" cy="0"/>
          <a:chOff x="0" y="0"/>
          <a:chExt cx="0" cy="0"/>
        </a:xfrm>
      </p:grpSpPr>
      <p:sp>
        <p:nvSpPr>
          <p:cNvPr id="15" name="Google Shape;15;g148543cacf2_2_3"/>
          <p:cNvSpPr txBox="1"/>
          <p:nvPr/>
        </p:nvSpPr>
        <p:spPr>
          <a:xfrm>
            <a:off x="35749925" y="5637800"/>
            <a:ext cx="8046600" cy="11523600"/>
          </a:xfrm>
          <a:prstGeom prst="rect">
            <a:avLst/>
          </a:prstGeom>
          <a:noFill/>
          <a:ln cap="flat" cmpd="sng" w="2857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182880" marR="182880" rtl="0" algn="l">
              <a:lnSpc>
                <a:spcPct val="100000"/>
              </a:lnSpc>
              <a:spcBef>
                <a:spcPts val="0"/>
              </a:spcBef>
              <a:spcAft>
                <a:spcPts val="0"/>
              </a:spcAft>
              <a:buClr>
                <a:srgbClr val="000000"/>
              </a:buClr>
              <a:buSzPts val="4400"/>
              <a:buFont typeface="Arial"/>
              <a:buNone/>
            </a:pPr>
            <a:r>
              <a:rPr b="1" i="0" lang="en-US" sz="4600" u="none" cap="none" strike="noStrike">
                <a:solidFill>
                  <a:srgbClr val="000000"/>
                </a:solidFill>
              </a:rPr>
              <a:t>Bugs </a:t>
            </a:r>
            <a:r>
              <a:rPr b="1" lang="en-US" sz="4600"/>
              <a:t>&amp;</a:t>
            </a:r>
            <a:r>
              <a:rPr b="1" i="0" lang="en-US" sz="4600" u="none" cap="none" strike="noStrike">
                <a:solidFill>
                  <a:srgbClr val="000000"/>
                </a:solidFill>
              </a:rPr>
              <a:t> </a:t>
            </a:r>
            <a:r>
              <a:rPr b="1" lang="en-US" sz="4600"/>
              <a:t>E</a:t>
            </a:r>
            <a:r>
              <a:rPr b="1" i="0" lang="en-US" sz="4600" u="none" cap="none" strike="noStrike">
                <a:solidFill>
                  <a:srgbClr val="000000"/>
                </a:solidFill>
              </a:rPr>
              <a:t>nhancements</a:t>
            </a:r>
            <a:endParaRPr b="1" sz="3400"/>
          </a:p>
          <a:p>
            <a:pPr indent="0" lvl="0" marL="182880" marR="182880" rtl="0" algn="l">
              <a:lnSpc>
                <a:spcPct val="100000"/>
              </a:lnSpc>
              <a:spcBef>
                <a:spcPts val="0"/>
              </a:spcBef>
              <a:spcAft>
                <a:spcPts val="0"/>
              </a:spcAft>
              <a:buNone/>
            </a:pPr>
            <a:r>
              <a:rPr lang="en-US" sz="3200"/>
              <a:t>There have been a total of five bug fixes and enhancements to ATEF. These include:</a:t>
            </a:r>
            <a:endParaRPr sz="3200"/>
          </a:p>
          <a:p>
            <a:pPr indent="-431800" lvl="0" marL="685800" marR="182880" rtl="0" algn="l">
              <a:lnSpc>
                <a:spcPct val="100000"/>
              </a:lnSpc>
              <a:spcBef>
                <a:spcPts val="0"/>
              </a:spcBef>
              <a:spcAft>
                <a:spcPts val="0"/>
              </a:spcAft>
              <a:buSzPts val="3200"/>
              <a:buChar char="●"/>
            </a:pPr>
            <a:r>
              <a:rPr lang="en-US" sz="3200">
                <a:highlight>
                  <a:srgbClr val="FFFF00"/>
                </a:highlight>
              </a:rPr>
              <a:t>a scroll bar has been added to the checklist page </a:t>
            </a:r>
            <a:endParaRPr sz="3200">
              <a:highlight>
                <a:srgbClr val="FFFF00"/>
              </a:highlight>
            </a:endParaRPr>
          </a:p>
          <a:p>
            <a:pPr indent="-431800" lvl="0" marL="685800" marR="182880" rtl="0" algn="l">
              <a:lnSpc>
                <a:spcPct val="100000"/>
              </a:lnSpc>
              <a:spcBef>
                <a:spcPts val="0"/>
              </a:spcBef>
              <a:spcAft>
                <a:spcPts val="0"/>
              </a:spcAft>
              <a:buSzPts val="3200"/>
              <a:buChar char="●"/>
            </a:pPr>
            <a:r>
              <a:rPr lang="en-US" sz="3200">
                <a:highlight>
                  <a:srgbClr val="00FFFF"/>
                </a:highlight>
              </a:rPr>
              <a:t>a typing cursor bug fix</a:t>
            </a:r>
            <a:endParaRPr sz="3200">
              <a:highlight>
                <a:srgbClr val="00FFFF"/>
              </a:highlight>
            </a:endParaRPr>
          </a:p>
          <a:p>
            <a:pPr indent="-431800" lvl="0" marL="685800" marR="182880" rtl="0" algn="l">
              <a:lnSpc>
                <a:spcPct val="100000"/>
              </a:lnSpc>
              <a:spcBef>
                <a:spcPts val="0"/>
              </a:spcBef>
              <a:spcAft>
                <a:spcPts val="0"/>
              </a:spcAft>
              <a:buSzPts val="3200"/>
              <a:buChar char="●"/>
            </a:pPr>
            <a:r>
              <a:rPr lang="en-US" sz="3200"/>
              <a:t>the option to ping a device has been added to the check </a:t>
            </a:r>
            <a:endParaRPr sz="3200"/>
          </a:p>
          <a:p>
            <a:pPr indent="0" lvl="0" marL="182880" marR="182880" rtl="0" algn="l">
              <a:lnSpc>
                <a:spcPct val="100000"/>
              </a:lnSpc>
              <a:spcBef>
                <a:spcPts val="0"/>
              </a:spcBef>
              <a:spcAft>
                <a:spcPts val="0"/>
              </a:spcAft>
              <a:buNone/>
            </a:pPr>
            <a:r>
              <a:rPr lang="en-US" sz="3200"/>
              <a:t>There was also a b</a:t>
            </a:r>
            <a:r>
              <a:rPr b="0" i="0" lang="en-US" sz="3200" u="none" cap="none" strike="noStrike">
                <a:solidFill>
                  <a:srgbClr val="000000"/>
                </a:solidFill>
                <a:latin typeface="Arial"/>
                <a:ea typeface="Arial"/>
                <a:cs typeface="Arial"/>
                <a:sym typeface="Arial"/>
              </a:rPr>
              <a:t>ug </a:t>
            </a:r>
            <a:r>
              <a:rPr lang="en-US" sz="3200"/>
              <a:t>that prevented</a:t>
            </a:r>
            <a:r>
              <a:rPr b="0" i="0" lang="en-US" sz="3200" u="none" cap="none" strike="noStrike">
                <a:solidFill>
                  <a:srgbClr val="000000"/>
                </a:solidFill>
                <a:latin typeface="Arial"/>
                <a:ea typeface="Arial"/>
                <a:cs typeface="Arial"/>
                <a:sym typeface="Arial"/>
              </a:rPr>
              <a:t> newly created files in GUI not save as .json files automatically</a:t>
            </a:r>
            <a:r>
              <a:rPr lang="en-US" sz="3200"/>
              <a:t>. I a</a:t>
            </a:r>
            <a:r>
              <a:rPr b="0" i="0" lang="en-US" sz="3200" u="none" cap="none" strike="noStrike">
                <a:solidFill>
                  <a:srgbClr val="000000"/>
                </a:solidFill>
                <a:latin typeface="Arial"/>
                <a:ea typeface="Arial"/>
                <a:cs typeface="Arial"/>
                <a:sym typeface="Arial"/>
              </a:rPr>
              <a:t>dded li</a:t>
            </a:r>
            <a:r>
              <a:rPr lang="en-US" sz="3200"/>
              <a:t>n</a:t>
            </a:r>
            <a:r>
              <a:rPr b="0" i="0" lang="en-US" sz="3200" u="none" cap="none" strike="noStrike">
                <a:solidFill>
                  <a:srgbClr val="000000"/>
                </a:solidFill>
                <a:latin typeface="Arial"/>
                <a:ea typeface="Arial"/>
                <a:cs typeface="Arial"/>
                <a:sym typeface="Arial"/>
              </a:rPr>
              <a:t>es of code that checks if name of saved file ends with “.json”</a:t>
            </a:r>
            <a:r>
              <a:rPr lang="en-US" sz="3200"/>
              <a:t>. </a:t>
            </a:r>
            <a:r>
              <a:rPr b="0" i="0" lang="en-US" sz="3200" u="none" cap="none" strike="noStrike">
                <a:solidFill>
                  <a:srgbClr val="000000"/>
                </a:solidFill>
                <a:latin typeface="Arial"/>
                <a:ea typeface="Arial"/>
                <a:cs typeface="Arial"/>
                <a:sym typeface="Arial"/>
              </a:rPr>
              <a:t>If </a:t>
            </a:r>
            <a:r>
              <a:rPr lang="en-US" sz="3200"/>
              <a:t>the name of the saved file does not end in </a:t>
            </a:r>
            <a:r>
              <a:rPr b="0" i="0" lang="en-US" sz="3200" u="none" cap="none" strike="noStrike">
                <a:solidFill>
                  <a:srgbClr val="000000"/>
                </a:solidFill>
                <a:latin typeface="Arial"/>
                <a:ea typeface="Arial"/>
                <a:cs typeface="Arial"/>
                <a:sym typeface="Arial"/>
              </a:rPr>
              <a:t>“.json”, it is then added to the end of the file name.</a:t>
            </a:r>
            <a:r>
              <a:rPr lang="en-US" sz="3200"/>
              <a:t> Bash scripts were also created in order to launch the checks for the MODS and timing lockers. The purpose of these scripts is to run the commands for the checks that ATEF currently provides more efficiently and be used in a reduced amount of time.</a:t>
            </a:r>
            <a:endParaRPr sz="3200"/>
          </a:p>
        </p:txBody>
      </p:sp>
      <p:sp>
        <p:nvSpPr>
          <p:cNvPr id="16" name="Google Shape;16;g148543cacf2_2_3"/>
          <p:cNvSpPr txBox="1"/>
          <p:nvPr/>
        </p:nvSpPr>
        <p:spPr>
          <a:xfrm>
            <a:off x="133125" y="24101400"/>
            <a:ext cx="11430000" cy="8735700"/>
          </a:xfrm>
          <a:prstGeom prst="rect">
            <a:avLst/>
          </a:prstGeom>
          <a:noFill/>
          <a:ln cap="flat" cmpd="sng" w="2857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182880" marR="182880" rtl="0" algn="l">
              <a:lnSpc>
                <a:spcPct val="100000"/>
              </a:lnSpc>
              <a:spcBef>
                <a:spcPts val="0"/>
              </a:spcBef>
              <a:spcAft>
                <a:spcPts val="0"/>
              </a:spcAft>
              <a:buClr>
                <a:srgbClr val="000000"/>
              </a:buClr>
              <a:buSzPts val="4800"/>
              <a:buFont typeface="Arial"/>
              <a:buNone/>
            </a:pPr>
            <a:r>
              <a:rPr b="1" i="0" lang="en-US" sz="4600" u="none" cap="none" strike="noStrike">
                <a:solidFill>
                  <a:srgbClr val="000000"/>
                </a:solidFill>
              </a:rPr>
              <a:t>Device </a:t>
            </a:r>
            <a:r>
              <a:rPr b="1" lang="en-US" sz="4600"/>
              <a:t>C</a:t>
            </a:r>
            <a:r>
              <a:rPr b="1" i="0" lang="en-US" sz="4600" u="none" cap="none" strike="noStrike">
                <a:solidFill>
                  <a:srgbClr val="000000"/>
                </a:solidFill>
              </a:rPr>
              <a:t>onfigs </a:t>
            </a:r>
            <a:r>
              <a:rPr b="1" lang="en-US" sz="4600">
                <a:solidFill>
                  <a:schemeClr val="dk1"/>
                </a:solidFill>
              </a:rPr>
              <a:t>➤</a:t>
            </a:r>
            <a:r>
              <a:rPr b="1" i="0" lang="en-US" sz="4600" u="none" cap="none" strike="noStrike">
                <a:solidFill>
                  <a:srgbClr val="000000"/>
                </a:solidFill>
              </a:rPr>
              <a:t> MODS</a:t>
            </a:r>
            <a:endParaRPr b="1" sz="4600"/>
          </a:p>
          <a:p>
            <a:pPr indent="0" lvl="0" marL="182880" marR="182880" rtl="0" algn="l">
              <a:lnSpc>
                <a:spcPct val="100000"/>
              </a:lnSpc>
              <a:spcBef>
                <a:spcPts val="0"/>
              </a:spcBef>
              <a:spcAft>
                <a:spcPts val="0"/>
              </a:spcAft>
              <a:buNone/>
            </a:pPr>
            <a:r>
              <a:rPr lang="en-US" sz="3200"/>
              <a:t>MODS is an acronym for Modular Optical Delivery System. It c</a:t>
            </a:r>
            <a:r>
              <a:rPr b="0" i="0" lang="en-US" sz="3200" u="none" cap="none" strike="noStrike">
                <a:solidFill>
                  <a:srgbClr val="000000"/>
                </a:solidFill>
                <a:latin typeface="Arial"/>
                <a:ea typeface="Arial"/>
                <a:cs typeface="Arial"/>
                <a:sym typeface="Arial"/>
              </a:rPr>
              <a:t>onsists of </a:t>
            </a:r>
            <a:r>
              <a:rPr lang="en-US" sz="3200"/>
              <a:t>T</a:t>
            </a:r>
            <a:r>
              <a:rPr b="0" i="0" lang="en-US" sz="3200" u="none" cap="none" strike="noStrike">
                <a:solidFill>
                  <a:srgbClr val="000000"/>
                </a:solidFill>
                <a:latin typeface="Arial"/>
                <a:ea typeface="Arial"/>
                <a:cs typeface="Arial"/>
                <a:sym typeface="Arial"/>
              </a:rPr>
              <a:t>able-top </a:t>
            </a:r>
            <a:r>
              <a:rPr lang="en-US" sz="3200"/>
              <a:t>I</a:t>
            </a:r>
            <a:r>
              <a:rPr b="0" i="0" lang="en-US" sz="3200" u="none" cap="none" strike="noStrike">
                <a:solidFill>
                  <a:srgbClr val="000000"/>
                </a:solidFill>
                <a:latin typeface="Arial"/>
                <a:ea typeface="Arial"/>
                <a:cs typeface="Arial"/>
                <a:sym typeface="Arial"/>
              </a:rPr>
              <a:t>ntegrated Laser Elements (TILE</a:t>
            </a:r>
            <a:r>
              <a:rPr lang="en-US" sz="3200"/>
              <a:t>s</a:t>
            </a:r>
            <a:r>
              <a:rPr b="0" i="0" lang="en-US" sz="3200" u="none" cap="none" strike="noStrike">
                <a:solidFill>
                  <a:srgbClr val="000000"/>
                </a:solidFill>
                <a:latin typeface="Arial"/>
                <a:ea typeface="Arial"/>
                <a:cs typeface="Arial"/>
                <a:sym typeface="Arial"/>
              </a:rPr>
              <a:t>) with a number of devices per TILE. </a:t>
            </a:r>
            <a:r>
              <a:rPr lang="en-US" sz="3200"/>
              <a:t>The first devices tested with ATEF were environmental sensors; a JSON file was created to do a passive checkout of the pressure, humidity, and temperature of each of the TILEs. A device config can contain multiple instances of the same device type and make comparisons to different PVs by having their own checklists. However since there are many different devices per TILE, in an ideal scenario, each MODS would correspond to its own JSON file and each TILE would have its own device config, allowing multiple categories of devices as well as individual devices be able to be within a single device config. As of now, the only way to incorporate MODS is to have each individual devices correspond to its own device configuration.</a:t>
            </a:r>
            <a:endParaRPr i="1" sz="3200"/>
          </a:p>
        </p:txBody>
      </p:sp>
      <p:sp>
        <p:nvSpPr>
          <p:cNvPr id="17" name="Google Shape;17;g148543cacf2_2_3"/>
          <p:cNvSpPr txBox="1"/>
          <p:nvPr/>
        </p:nvSpPr>
        <p:spPr>
          <a:xfrm>
            <a:off x="16682125" y="5623550"/>
            <a:ext cx="6549300" cy="8563500"/>
          </a:xfrm>
          <a:prstGeom prst="rect">
            <a:avLst/>
          </a:prstGeom>
          <a:noFill/>
          <a:ln cap="flat" cmpd="sng" w="2857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182880" marR="182880" rtl="0" algn="l">
              <a:lnSpc>
                <a:spcPct val="100000"/>
              </a:lnSpc>
              <a:spcBef>
                <a:spcPts val="0"/>
              </a:spcBef>
              <a:spcAft>
                <a:spcPts val="0"/>
              </a:spcAft>
              <a:buClr>
                <a:srgbClr val="000000"/>
              </a:buClr>
              <a:buSzPts val="4800"/>
              <a:buFont typeface="Arial"/>
              <a:buNone/>
            </a:pPr>
            <a:r>
              <a:rPr b="1" i="0" lang="en-US" sz="4600" u="none" cap="none" strike="noStrike">
                <a:solidFill>
                  <a:srgbClr val="000000"/>
                </a:solidFill>
              </a:rPr>
              <a:t>PV </a:t>
            </a:r>
            <a:r>
              <a:rPr b="1" lang="en-US" sz="4600"/>
              <a:t>C</a:t>
            </a:r>
            <a:r>
              <a:rPr b="1" i="0" lang="en-US" sz="4600" u="none" cap="none" strike="noStrike">
                <a:solidFill>
                  <a:srgbClr val="000000"/>
                </a:solidFill>
              </a:rPr>
              <a:t>onfigs</a:t>
            </a:r>
            <a:r>
              <a:rPr b="1" lang="en-US" sz="4600"/>
              <a:t> ➤ </a:t>
            </a:r>
            <a:r>
              <a:rPr b="1" i="0" lang="en-US" sz="4600" u="none" cap="none" strike="noStrike">
                <a:solidFill>
                  <a:srgbClr val="000000"/>
                </a:solidFill>
              </a:rPr>
              <a:t>Timing </a:t>
            </a:r>
            <a:r>
              <a:rPr b="1" lang="en-US" sz="4600"/>
              <a:t>L</a:t>
            </a:r>
            <a:r>
              <a:rPr b="1" i="0" lang="en-US" sz="4600" u="none" cap="none" strike="noStrike">
                <a:solidFill>
                  <a:srgbClr val="000000"/>
                </a:solidFill>
              </a:rPr>
              <a:t>ockers</a:t>
            </a:r>
            <a:endParaRPr b="1" i="0" sz="4800" u="none" cap="none" strike="noStrike">
              <a:solidFill>
                <a:srgbClr val="000000"/>
              </a:solidFill>
            </a:endParaRPr>
          </a:p>
          <a:p>
            <a:pPr indent="0" lvl="0" marL="182880" marR="182880" rtl="0" algn="l">
              <a:lnSpc>
                <a:spcPct val="100000"/>
              </a:lnSpc>
              <a:spcBef>
                <a:spcPts val="0"/>
              </a:spcBef>
              <a:spcAft>
                <a:spcPts val="0"/>
              </a:spcAft>
              <a:buNone/>
            </a:pPr>
            <a:r>
              <a:rPr lang="en-US" sz="3200"/>
              <a:t>The </a:t>
            </a:r>
            <a:r>
              <a:rPr b="0" i="0" lang="en-US" sz="3200" u="none" cap="none" strike="noStrike">
                <a:solidFill>
                  <a:srgbClr val="000000"/>
                </a:solidFill>
                <a:latin typeface="Arial"/>
                <a:ea typeface="Arial"/>
                <a:cs typeface="Arial"/>
                <a:sym typeface="Arial"/>
              </a:rPr>
              <a:t>timing lockers require checks before </a:t>
            </a:r>
            <a:r>
              <a:rPr lang="en-US" sz="3200"/>
              <a:t>operating the</a:t>
            </a:r>
            <a:r>
              <a:rPr b="0" i="0" lang="en-US" sz="3200" u="none" cap="none" strike="noStrike">
                <a:solidFill>
                  <a:srgbClr val="000000"/>
                </a:solidFill>
                <a:latin typeface="Arial"/>
                <a:ea typeface="Arial"/>
                <a:cs typeface="Arial"/>
                <a:sym typeface="Arial"/>
              </a:rPr>
              <a:t> lasers</a:t>
            </a:r>
            <a:r>
              <a:rPr lang="en-US" sz="3200"/>
              <a:t>. The current version of ATEF is able to do passive checkouts on the timing devices. Since each PV corresponds to its own checklist, there are a variety of ways to organize these checklists. One example that has been used is to correspond a PV configuration to each section from the timing GUI and incorporate the PVs that are part of that section into the config.</a:t>
            </a:r>
            <a:endParaRPr sz="3200"/>
          </a:p>
        </p:txBody>
      </p:sp>
      <p:sp>
        <p:nvSpPr>
          <p:cNvPr id="18" name="Google Shape;18;g148543cacf2_2_3"/>
          <p:cNvSpPr txBox="1"/>
          <p:nvPr/>
        </p:nvSpPr>
        <p:spPr>
          <a:xfrm>
            <a:off x="133125" y="5623560"/>
            <a:ext cx="16459200" cy="6124500"/>
          </a:xfrm>
          <a:prstGeom prst="rect">
            <a:avLst/>
          </a:prstGeom>
          <a:noFill/>
          <a:ln cap="flat" cmpd="sng" w="2857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182880" marR="182880" rtl="0" algn="l">
              <a:lnSpc>
                <a:spcPct val="100000"/>
              </a:lnSpc>
              <a:spcBef>
                <a:spcPts val="0"/>
              </a:spcBef>
              <a:spcAft>
                <a:spcPts val="0"/>
              </a:spcAft>
              <a:buNone/>
            </a:pPr>
            <a:r>
              <a:rPr b="1" i="0" lang="en-US" sz="4600" u="none" cap="none" strike="noStrike">
                <a:solidFill>
                  <a:srgbClr val="000000"/>
                </a:solidFill>
              </a:rPr>
              <a:t>What is </a:t>
            </a:r>
            <a:r>
              <a:rPr b="1" lang="en-US" sz="4600"/>
              <a:t>ATEF</a:t>
            </a:r>
            <a:endParaRPr b="1" sz="4600"/>
          </a:p>
          <a:p>
            <a:pPr indent="0" lvl="0" marL="182880" marR="182880" rtl="0" algn="l">
              <a:lnSpc>
                <a:spcPct val="100000"/>
              </a:lnSpc>
              <a:spcBef>
                <a:spcPts val="0"/>
              </a:spcBef>
              <a:spcAft>
                <a:spcPts val="0"/>
              </a:spcAft>
              <a:buNone/>
            </a:pPr>
            <a:r>
              <a:rPr lang="en-US" sz="3200"/>
              <a:t>ATEF is an acronym for </a:t>
            </a:r>
            <a:r>
              <a:rPr b="0" i="0" lang="en-US" sz="3200" u="none" cap="none" strike="noStrike">
                <a:solidFill>
                  <a:srgbClr val="000000"/>
                </a:solidFill>
                <a:latin typeface="Arial"/>
                <a:ea typeface="Arial"/>
                <a:cs typeface="Arial"/>
                <a:sym typeface="Arial"/>
              </a:rPr>
              <a:t>Automated Test Execution Framework. It is a p</a:t>
            </a:r>
            <a:r>
              <a:rPr lang="en-US" sz="3200"/>
              <a:t>rogram that compares process variables (PVs) and device signals to user set points. The main purpose of ATEF is to automate the checkouts of various PVs and devices before the use of lasers. This process is originally done manually, but the goal of ATEF is to perform the checkout automatically.</a:t>
            </a:r>
            <a:endParaRPr sz="3200"/>
          </a:p>
          <a:p>
            <a:pPr indent="0" lvl="0" marL="182880" marR="182880" rtl="0" algn="l">
              <a:lnSpc>
                <a:spcPct val="100000"/>
              </a:lnSpc>
              <a:spcBef>
                <a:spcPts val="0"/>
              </a:spcBef>
              <a:spcAft>
                <a:spcPts val="0"/>
              </a:spcAft>
              <a:buNone/>
            </a:pPr>
            <a:r>
              <a:rPr b="1" lang="en-US" sz="4600"/>
              <a:t>Scope of Internship</a:t>
            </a:r>
            <a:endParaRPr b="1" sz="4600"/>
          </a:p>
          <a:p>
            <a:pPr indent="0" lvl="0" marL="182880" marR="182880" rtl="0" algn="l">
              <a:lnSpc>
                <a:spcPct val="100000"/>
              </a:lnSpc>
              <a:spcBef>
                <a:spcPts val="0"/>
              </a:spcBef>
              <a:spcAft>
                <a:spcPts val="0"/>
              </a:spcAft>
              <a:buNone/>
            </a:pPr>
            <a:r>
              <a:rPr lang="en-US" sz="3200"/>
              <a:t>The scope of this internship was to test the GUI in creating configurations with JavaScript Object Notation (JSON) files. These configurations are the blueprints to the automated checks. Feedback was given to the development team on bugs that came up as well as enhancement suggestions. Aide in debugging code was also provided.</a:t>
            </a:r>
            <a:endParaRPr sz="3200"/>
          </a:p>
        </p:txBody>
      </p:sp>
      <p:pic>
        <p:nvPicPr>
          <p:cNvPr descr="red_banner_landscape.jpg" id="19" name="Google Shape;19;g148543cacf2_2_3"/>
          <p:cNvPicPr preferRelativeResize="0"/>
          <p:nvPr/>
        </p:nvPicPr>
        <p:blipFill rotWithShape="1">
          <a:blip r:embed="rId3">
            <a:alphaModFix/>
          </a:blip>
          <a:srcRect b="0" l="0" r="0" t="0"/>
          <a:stretch/>
        </p:blipFill>
        <p:spPr>
          <a:xfrm>
            <a:off x="0" y="0"/>
            <a:ext cx="43891199" cy="5486400"/>
          </a:xfrm>
          <a:prstGeom prst="rect">
            <a:avLst/>
          </a:prstGeom>
          <a:noFill/>
          <a:ln>
            <a:noFill/>
          </a:ln>
        </p:spPr>
      </p:pic>
      <p:sp>
        <p:nvSpPr>
          <p:cNvPr id="20" name="Google Shape;20;g148543cacf2_2_3"/>
          <p:cNvSpPr txBox="1"/>
          <p:nvPr/>
        </p:nvSpPr>
        <p:spPr>
          <a:xfrm>
            <a:off x="10294650" y="-10"/>
            <a:ext cx="23301900" cy="31092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3000"/>
              <a:buFont typeface="Arial"/>
              <a:buNone/>
            </a:pPr>
            <a:r>
              <a:rPr b="1" lang="en-US" sz="9800">
                <a:solidFill>
                  <a:srgbClr val="FFFFFF"/>
                </a:solidFill>
              </a:rPr>
              <a:t>Beta Testing ATEF Using </a:t>
            </a:r>
            <a:br>
              <a:rPr b="1" lang="en-US" sz="9800">
                <a:solidFill>
                  <a:srgbClr val="FFFFFF"/>
                </a:solidFill>
              </a:rPr>
            </a:br>
            <a:r>
              <a:rPr b="1" lang="en-US" sz="9800">
                <a:solidFill>
                  <a:srgbClr val="FFFFFF"/>
                </a:solidFill>
              </a:rPr>
              <a:t>Timing, MODS, &amp; BTS Checks</a:t>
            </a:r>
            <a:endParaRPr sz="9800"/>
          </a:p>
        </p:txBody>
      </p:sp>
      <p:sp>
        <p:nvSpPr>
          <p:cNvPr id="21" name="Google Shape;21;g148543cacf2_2_3"/>
          <p:cNvSpPr txBox="1"/>
          <p:nvPr/>
        </p:nvSpPr>
        <p:spPr>
          <a:xfrm>
            <a:off x="990600" y="2788200"/>
            <a:ext cx="41910000" cy="2698200"/>
          </a:xfrm>
          <a:prstGeom prst="rect">
            <a:avLst/>
          </a:prstGeom>
          <a:noFill/>
          <a:ln>
            <a:noFill/>
          </a:ln>
        </p:spPr>
        <p:txBody>
          <a:bodyPr anchorCtr="0" anchor="t" bIns="45700" lIns="45700" spcFirstLastPara="1" rIns="45700" wrap="square" tIns="45700">
            <a:noAutofit/>
          </a:bodyPr>
          <a:lstStyle/>
          <a:p>
            <a:pPr indent="0" lvl="0" marL="0" marR="0" rtl="0" algn="ctr">
              <a:lnSpc>
                <a:spcPct val="115000"/>
              </a:lnSpc>
              <a:spcBef>
                <a:spcPts val="0"/>
              </a:spcBef>
              <a:spcAft>
                <a:spcPts val="0"/>
              </a:spcAft>
              <a:buClr>
                <a:srgbClr val="FFFFFF"/>
              </a:buClr>
              <a:buSzPts val="6200"/>
              <a:buFont typeface="Arial"/>
              <a:buNone/>
            </a:pPr>
            <a:r>
              <a:rPr b="1" i="0" lang="en-US" sz="6000" u="none" cap="none" strike="noStrike">
                <a:solidFill>
                  <a:schemeClr val="lt1"/>
                </a:solidFill>
              </a:rPr>
              <a:t>Andrew Liggett</a:t>
            </a:r>
            <a:br>
              <a:rPr i="0" lang="en-US" sz="6000" u="none" cap="none" strike="noStrike">
                <a:solidFill>
                  <a:schemeClr val="lt1"/>
                </a:solidFill>
              </a:rPr>
            </a:br>
            <a:r>
              <a:rPr lang="en-US" sz="4800">
                <a:solidFill>
                  <a:schemeClr val="lt1"/>
                </a:solidFill>
              </a:rPr>
              <a:t>Mentor: C. Pino | Dev. Team:  Z. Lentz, K. Lauer, R. Tang-Kong</a:t>
            </a:r>
            <a:br>
              <a:rPr lang="en-US" sz="4800">
                <a:solidFill>
                  <a:schemeClr val="lt1"/>
                </a:solidFill>
              </a:rPr>
            </a:br>
            <a:r>
              <a:rPr lang="en-US" sz="4800">
                <a:solidFill>
                  <a:schemeClr val="lt1"/>
                </a:solidFill>
              </a:rPr>
              <a:t>Engineers: T. Johnson, A. Wallace</a:t>
            </a:r>
            <a:endParaRPr sz="4800">
              <a:solidFill>
                <a:schemeClr val="lt1"/>
              </a:solidFill>
            </a:endParaRPr>
          </a:p>
        </p:txBody>
      </p:sp>
      <p:pic>
        <p:nvPicPr>
          <p:cNvPr descr="logo_forlandscape.png" id="22" name="Google Shape;22;g148543cacf2_2_3"/>
          <p:cNvPicPr preferRelativeResize="0"/>
          <p:nvPr/>
        </p:nvPicPr>
        <p:blipFill rotWithShape="1">
          <a:blip r:embed="rId4">
            <a:alphaModFix/>
          </a:blip>
          <a:srcRect b="0" l="0" r="0" t="0"/>
          <a:stretch/>
        </p:blipFill>
        <p:spPr>
          <a:xfrm>
            <a:off x="854225" y="2035963"/>
            <a:ext cx="8558212" cy="1414463"/>
          </a:xfrm>
          <a:prstGeom prst="rect">
            <a:avLst/>
          </a:prstGeom>
          <a:noFill/>
          <a:ln>
            <a:noFill/>
          </a:ln>
        </p:spPr>
      </p:pic>
      <p:sp>
        <p:nvSpPr>
          <p:cNvPr id="23" name="Google Shape;23;g148543cacf2_2_3"/>
          <p:cNvSpPr txBox="1"/>
          <p:nvPr/>
        </p:nvSpPr>
        <p:spPr>
          <a:xfrm>
            <a:off x="16682125" y="14331325"/>
            <a:ext cx="18948600" cy="2830200"/>
          </a:xfrm>
          <a:prstGeom prst="rect">
            <a:avLst/>
          </a:prstGeom>
          <a:noFill/>
          <a:ln cap="flat" cmpd="sng" w="2857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182880" marR="182880" rtl="0" algn="l">
              <a:lnSpc>
                <a:spcPct val="100000"/>
              </a:lnSpc>
              <a:spcBef>
                <a:spcPts val="0"/>
              </a:spcBef>
              <a:spcAft>
                <a:spcPts val="0"/>
              </a:spcAft>
              <a:buClr>
                <a:srgbClr val="000000"/>
              </a:buClr>
              <a:buSzPts val="4800"/>
              <a:buFont typeface="Arial"/>
              <a:buNone/>
            </a:pPr>
            <a:r>
              <a:rPr b="1" lang="en-US" sz="4600"/>
              <a:t>PV</a:t>
            </a:r>
            <a:r>
              <a:rPr b="1" i="0" lang="en-US" sz="4600" u="none" cap="none" strike="noStrike">
                <a:solidFill>
                  <a:srgbClr val="000000"/>
                </a:solidFill>
              </a:rPr>
              <a:t> </a:t>
            </a:r>
            <a:r>
              <a:rPr b="1" lang="en-US" sz="4600"/>
              <a:t>C</a:t>
            </a:r>
            <a:r>
              <a:rPr b="1" i="0" lang="en-US" sz="4600" u="none" cap="none" strike="noStrike">
                <a:solidFill>
                  <a:srgbClr val="000000"/>
                </a:solidFill>
              </a:rPr>
              <a:t>onfigs </a:t>
            </a:r>
            <a:r>
              <a:rPr b="1" lang="en-US" sz="4600">
                <a:solidFill>
                  <a:schemeClr val="dk1"/>
                </a:solidFill>
              </a:rPr>
              <a:t>➤</a:t>
            </a:r>
            <a:r>
              <a:rPr b="1" i="0" lang="en-US" sz="4600" u="none" cap="none" strike="noStrike">
                <a:solidFill>
                  <a:srgbClr val="000000"/>
                </a:solidFill>
              </a:rPr>
              <a:t> </a:t>
            </a:r>
            <a:r>
              <a:rPr b="1" lang="en-US" sz="4600"/>
              <a:t>Beam Transport System</a:t>
            </a:r>
            <a:endParaRPr b="1" sz="4600"/>
          </a:p>
          <a:p>
            <a:pPr indent="0" lvl="0" marL="182880" marR="182880" rtl="0" algn="l">
              <a:lnSpc>
                <a:spcPct val="100000"/>
              </a:lnSpc>
              <a:spcBef>
                <a:spcPts val="0"/>
              </a:spcBef>
              <a:spcAft>
                <a:spcPts val="0"/>
              </a:spcAft>
              <a:buNone/>
            </a:pPr>
            <a:r>
              <a:rPr lang="en-US" sz="3200"/>
              <a:t>The Beam Transport System (BTS) is responsible for supplying lasers to all of the hutches in both the Near End and Far End Halls. It is important that before running experiments, the laser is within a satisfactory vacuum limit, all of the controls are closed, and all of the pumps are running. ATEF is capable of passively checking these PVs and provide timely results of the status of the BTS. </a:t>
            </a:r>
            <a:endParaRPr sz="3200"/>
          </a:p>
        </p:txBody>
      </p:sp>
      <p:pic>
        <p:nvPicPr>
          <p:cNvPr descr="Screen Shot 2022-08-04 at 12.32.47 PM.png" id="24" name="Google Shape;24;g148543cacf2_2_3"/>
          <p:cNvPicPr preferRelativeResize="0"/>
          <p:nvPr/>
        </p:nvPicPr>
        <p:blipFill rotWithShape="1">
          <a:blip r:embed="rId5">
            <a:alphaModFix/>
          </a:blip>
          <a:srcRect b="10676" l="4451" r="4515" t="5388"/>
          <a:stretch/>
        </p:blipFill>
        <p:spPr>
          <a:xfrm>
            <a:off x="7418525" y="19254150"/>
            <a:ext cx="9143998" cy="4688375"/>
          </a:xfrm>
          <a:prstGeom prst="rect">
            <a:avLst/>
          </a:prstGeom>
          <a:noFill/>
          <a:ln cap="flat" cmpd="sng" w="9525">
            <a:solidFill>
              <a:srgbClr val="000000"/>
            </a:solidFill>
            <a:prstDash val="solid"/>
            <a:round/>
            <a:headEnd len="sm" w="sm" type="none"/>
            <a:tailEnd len="sm" w="sm" type="none"/>
          </a:ln>
        </p:spPr>
      </p:pic>
      <p:pic>
        <p:nvPicPr>
          <p:cNvPr descr="Screen Shot 2022-08-05 at 2.21.13 PM.png" id="25" name="Google Shape;25;g148543cacf2_2_3"/>
          <p:cNvPicPr preferRelativeResize="0"/>
          <p:nvPr/>
        </p:nvPicPr>
        <p:blipFill rotWithShape="1">
          <a:blip r:embed="rId6">
            <a:alphaModFix/>
          </a:blip>
          <a:srcRect b="3298" l="1502" r="1579" t="1099"/>
          <a:stretch/>
        </p:blipFill>
        <p:spPr>
          <a:xfrm>
            <a:off x="7418525" y="11949533"/>
            <a:ext cx="9144001" cy="7080369"/>
          </a:xfrm>
          <a:prstGeom prst="rect">
            <a:avLst/>
          </a:prstGeom>
          <a:noFill/>
          <a:ln cap="flat" cmpd="sng" w="9525">
            <a:solidFill>
              <a:srgbClr val="000000"/>
            </a:solidFill>
            <a:prstDash val="solid"/>
            <a:round/>
            <a:headEnd len="sm" w="sm" type="none"/>
            <a:tailEnd len="sm" w="sm" type="none"/>
          </a:ln>
        </p:spPr>
      </p:pic>
      <p:sp>
        <p:nvSpPr>
          <p:cNvPr id="26" name="Google Shape;26;g148543cacf2_2_3"/>
          <p:cNvSpPr txBox="1"/>
          <p:nvPr/>
        </p:nvSpPr>
        <p:spPr>
          <a:xfrm>
            <a:off x="32645400" y="24120425"/>
            <a:ext cx="11012700" cy="8563500"/>
          </a:xfrm>
          <a:prstGeom prst="rect">
            <a:avLst/>
          </a:prstGeom>
          <a:noFill/>
          <a:ln cap="flat" cmpd="sng" w="2857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182880" marR="182880" rtl="0" algn="l">
              <a:lnSpc>
                <a:spcPct val="100000"/>
              </a:lnSpc>
              <a:spcBef>
                <a:spcPts val="0"/>
              </a:spcBef>
              <a:spcAft>
                <a:spcPts val="0"/>
              </a:spcAft>
              <a:buNone/>
            </a:pPr>
            <a:r>
              <a:rPr b="1" lang="en-US" sz="4600"/>
              <a:t>Conclusion</a:t>
            </a:r>
            <a:endParaRPr b="1" sz="4600"/>
          </a:p>
          <a:p>
            <a:pPr indent="0" lvl="0" marL="182880" marR="182880" rtl="0" algn="l">
              <a:spcBef>
                <a:spcPts val="0"/>
              </a:spcBef>
              <a:spcAft>
                <a:spcPts val="0"/>
              </a:spcAft>
              <a:buClr>
                <a:schemeClr val="dk1"/>
              </a:buClr>
              <a:buSzPts val="1100"/>
              <a:buFont typeface="Arial"/>
              <a:buNone/>
            </a:pPr>
            <a:r>
              <a:rPr lang="en-US" sz="3200">
                <a:solidFill>
                  <a:schemeClr val="dk1"/>
                </a:solidFill>
              </a:rPr>
              <a:t>ATEF is fully functional and ready to be used on the Timing Lockers and Beam Transport System for Passive Checkouts. It will provide results from these systems in a timely manner and reduce time spent performing checkouts. There are still a couple more enhancements in development that will further enhance the use of ATEF including:</a:t>
            </a:r>
            <a:endParaRPr sz="3200">
              <a:solidFill>
                <a:schemeClr val="dk1"/>
              </a:solidFill>
            </a:endParaRPr>
          </a:p>
          <a:p>
            <a:pPr indent="-431800" lvl="0" marL="685800" marR="182880" rtl="0" algn="l">
              <a:spcBef>
                <a:spcPts val="0"/>
              </a:spcBef>
              <a:spcAft>
                <a:spcPts val="0"/>
              </a:spcAft>
              <a:buClr>
                <a:schemeClr val="dk1"/>
              </a:buClr>
              <a:buSzPts val="3200"/>
              <a:buChar char="●"/>
            </a:pPr>
            <a:r>
              <a:rPr lang="en-US" sz="3200">
                <a:solidFill>
                  <a:schemeClr val="dk1"/>
                </a:solidFill>
              </a:rPr>
              <a:t>Dynamic comparisons between PVs</a:t>
            </a:r>
            <a:endParaRPr sz="3200">
              <a:solidFill>
                <a:schemeClr val="dk1"/>
              </a:solidFill>
            </a:endParaRPr>
          </a:p>
          <a:p>
            <a:pPr indent="-431800" lvl="0" marL="685800" marR="182880" rtl="0" algn="l">
              <a:spcBef>
                <a:spcPts val="0"/>
              </a:spcBef>
              <a:spcAft>
                <a:spcPts val="0"/>
              </a:spcAft>
              <a:buClr>
                <a:schemeClr val="dk1"/>
              </a:buClr>
              <a:buSzPts val="3200"/>
              <a:buChar char="●"/>
            </a:pPr>
            <a:r>
              <a:rPr lang="en-US" sz="3200">
                <a:solidFill>
                  <a:schemeClr val="dk1"/>
                </a:solidFill>
              </a:rPr>
              <a:t>Organization and restructuring of GUI to incorporate the MODS</a:t>
            </a:r>
            <a:endParaRPr sz="3200">
              <a:solidFill>
                <a:schemeClr val="dk1"/>
              </a:solidFill>
            </a:endParaRPr>
          </a:p>
          <a:p>
            <a:pPr indent="0" lvl="0" marL="182880" marR="182880" rtl="0" algn="l">
              <a:spcBef>
                <a:spcPts val="0"/>
              </a:spcBef>
              <a:spcAft>
                <a:spcPts val="0"/>
              </a:spcAft>
              <a:buNone/>
            </a:pPr>
            <a:r>
              <a:rPr lang="en-US" sz="3200">
                <a:solidFill>
                  <a:schemeClr val="dk1"/>
                </a:solidFill>
              </a:rPr>
              <a:t>After completing and testing the passive checkouts, the next goal of ATEF will be to automate active checkouts. ATEF will be a necessary and useful program that </a:t>
            </a:r>
            <a:r>
              <a:rPr lang="en-US" sz="3200">
                <a:solidFill>
                  <a:schemeClr val="dk1"/>
                </a:solidFill>
              </a:rPr>
              <a:t>will increase checkout efficiency, decrease time performing checkouts, and allow users to perform their work in a more timely manner.</a:t>
            </a:r>
            <a:endParaRPr b="1" sz="3200"/>
          </a:p>
        </p:txBody>
      </p:sp>
      <p:sp>
        <p:nvSpPr>
          <p:cNvPr id="27" name="Google Shape;27;g148543cacf2_2_3"/>
          <p:cNvSpPr txBox="1"/>
          <p:nvPr/>
        </p:nvSpPr>
        <p:spPr>
          <a:xfrm>
            <a:off x="133125" y="11887200"/>
            <a:ext cx="7165800" cy="12123300"/>
          </a:xfrm>
          <a:prstGeom prst="rect">
            <a:avLst/>
          </a:prstGeom>
          <a:noFill/>
          <a:ln cap="flat" cmpd="sng" w="2857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182880" marR="182880" rtl="0" algn="l">
              <a:lnSpc>
                <a:spcPct val="100000"/>
              </a:lnSpc>
              <a:spcBef>
                <a:spcPts val="0"/>
              </a:spcBef>
              <a:spcAft>
                <a:spcPts val="0"/>
              </a:spcAft>
              <a:buClr>
                <a:srgbClr val="000000"/>
              </a:buClr>
              <a:buSzPts val="4400"/>
              <a:buFont typeface="Arial"/>
              <a:buNone/>
            </a:pPr>
            <a:r>
              <a:rPr b="1" lang="en-US" sz="4600"/>
              <a:t>Checks &amp; Configs</a:t>
            </a:r>
            <a:endParaRPr sz="3200"/>
          </a:p>
          <a:p>
            <a:pPr indent="0" lvl="0" marL="182880" marR="182880" rtl="0" algn="l">
              <a:lnSpc>
                <a:spcPct val="100000"/>
              </a:lnSpc>
              <a:spcBef>
                <a:spcPts val="0"/>
              </a:spcBef>
              <a:spcAft>
                <a:spcPts val="0"/>
              </a:spcAft>
              <a:buNone/>
            </a:pPr>
            <a:r>
              <a:rPr b="1" lang="en-US" sz="3400"/>
              <a:t>Config </a:t>
            </a:r>
            <a:r>
              <a:rPr b="1" lang="en-US" sz="3400">
                <a:solidFill>
                  <a:schemeClr val="dk1"/>
                </a:solidFill>
              </a:rPr>
              <a:t>→ GUI</a:t>
            </a:r>
            <a:endParaRPr b="1" sz="3400"/>
          </a:p>
          <a:p>
            <a:pPr indent="0" lvl="0" marL="182880" marR="182880" rtl="0" algn="l">
              <a:lnSpc>
                <a:spcPct val="100000"/>
              </a:lnSpc>
              <a:spcBef>
                <a:spcPts val="0"/>
              </a:spcBef>
              <a:spcAft>
                <a:spcPts val="0"/>
              </a:spcAft>
              <a:buNone/>
            </a:pPr>
            <a:r>
              <a:rPr lang="en-US" sz="3200"/>
              <a:t>The goal of the config GUI is to a</a:t>
            </a:r>
            <a:r>
              <a:rPr b="0" lang="en-US" sz="3200" u="none" cap="none" strike="noStrike">
                <a:solidFill>
                  <a:srgbClr val="000000"/>
                </a:solidFill>
                <a:latin typeface="Arial"/>
                <a:ea typeface="Arial"/>
                <a:cs typeface="Arial"/>
                <a:sym typeface="Arial"/>
              </a:rPr>
              <a:t>llow users to manually input addresses of PVs and devices into “configurations”.</a:t>
            </a:r>
            <a:r>
              <a:rPr lang="en-US" sz="3200"/>
              <a:t> These are saved </a:t>
            </a:r>
            <a:r>
              <a:rPr b="0" lang="en-US" sz="3200" u="none" cap="none" strike="noStrike">
                <a:solidFill>
                  <a:srgbClr val="000000"/>
                </a:solidFill>
                <a:latin typeface="Arial"/>
                <a:ea typeface="Arial"/>
                <a:cs typeface="Arial"/>
                <a:sym typeface="Arial"/>
              </a:rPr>
              <a:t>as </a:t>
            </a:r>
            <a:r>
              <a:rPr lang="en-US" sz="3200"/>
              <a:t>JSON</a:t>
            </a:r>
            <a:r>
              <a:rPr b="0" lang="en-US" sz="3200" u="none" cap="none" strike="noStrike">
                <a:solidFill>
                  <a:srgbClr val="000000"/>
                </a:solidFill>
                <a:latin typeface="Arial"/>
                <a:ea typeface="Arial"/>
                <a:cs typeface="Arial"/>
                <a:sym typeface="Arial"/>
              </a:rPr>
              <a:t> files </a:t>
            </a:r>
            <a:r>
              <a:rPr lang="en-US" sz="3200"/>
              <a:t>for now;</a:t>
            </a:r>
            <a:r>
              <a:rPr b="0" lang="en-US" sz="3200" u="none" cap="none" strike="noStrike">
                <a:solidFill>
                  <a:srgbClr val="000000"/>
                </a:solidFill>
                <a:latin typeface="Arial"/>
                <a:ea typeface="Arial"/>
                <a:cs typeface="Arial"/>
                <a:sym typeface="Arial"/>
              </a:rPr>
              <a:t> there are also plans to </a:t>
            </a:r>
            <a:r>
              <a:rPr lang="en-US" sz="3200"/>
              <a:t>incorporate</a:t>
            </a:r>
            <a:r>
              <a:rPr b="0" lang="en-US" sz="3200" u="none" cap="none" strike="noStrike">
                <a:solidFill>
                  <a:srgbClr val="000000"/>
                </a:solidFill>
                <a:latin typeface="Arial"/>
                <a:ea typeface="Arial"/>
                <a:cs typeface="Arial"/>
                <a:sym typeface="Arial"/>
              </a:rPr>
              <a:t> yaml files</a:t>
            </a:r>
            <a:r>
              <a:rPr lang="en-US" sz="3200"/>
              <a:t>. Some features of the GUI include:</a:t>
            </a:r>
            <a:endParaRPr sz="3200"/>
          </a:p>
          <a:p>
            <a:pPr indent="-431800" lvl="0" marL="685800" marR="182880" rtl="0" algn="l">
              <a:lnSpc>
                <a:spcPct val="100000"/>
              </a:lnSpc>
              <a:spcBef>
                <a:spcPts val="0"/>
              </a:spcBef>
              <a:spcAft>
                <a:spcPts val="0"/>
              </a:spcAft>
              <a:buClr>
                <a:srgbClr val="000000"/>
              </a:buClr>
              <a:buSzPts val="3200"/>
              <a:buFont typeface="Arial"/>
              <a:buChar char="●"/>
            </a:pPr>
            <a:r>
              <a:rPr b="0" lang="en-US" sz="3200" u="none" cap="none" strike="noStrike">
                <a:solidFill>
                  <a:srgbClr val="000000"/>
                </a:solidFill>
                <a:latin typeface="Arial"/>
                <a:ea typeface="Arial"/>
                <a:cs typeface="Arial"/>
                <a:sym typeface="Arial"/>
              </a:rPr>
              <a:t>Lock/unlock editing</a:t>
            </a:r>
            <a:endParaRPr sz="3200"/>
          </a:p>
          <a:p>
            <a:pPr indent="-431800" lvl="0" marL="685800" marR="182880" rtl="0" algn="l">
              <a:lnSpc>
                <a:spcPct val="100000"/>
              </a:lnSpc>
              <a:spcBef>
                <a:spcPts val="0"/>
              </a:spcBef>
              <a:spcAft>
                <a:spcPts val="0"/>
              </a:spcAft>
              <a:buClr>
                <a:srgbClr val="000000"/>
              </a:buClr>
              <a:buSzPts val="3200"/>
              <a:buFont typeface="Arial"/>
              <a:buChar char="●"/>
            </a:pPr>
            <a:r>
              <a:rPr b="0" lang="en-US" sz="3200" u="none" cap="none" strike="noStrike">
                <a:solidFill>
                  <a:srgbClr val="000000"/>
                </a:solidFill>
                <a:latin typeface="Arial"/>
                <a:ea typeface="Arial"/>
                <a:cs typeface="Arial"/>
                <a:sym typeface="Arial"/>
              </a:rPr>
              <a:t>Side menu for easy navigation</a:t>
            </a:r>
            <a:endParaRPr sz="3200"/>
          </a:p>
          <a:p>
            <a:pPr indent="-431800" lvl="0" marL="685800" marR="182880" rtl="0" algn="l">
              <a:lnSpc>
                <a:spcPct val="100000"/>
              </a:lnSpc>
              <a:spcBef>
                <a:spcPts val="0"/>
              </a:spcBef>
              <a:spcAft>
                <a:spcPts val="0"/>
              </a:spcAft>
              <a:buClr>
                <a:srgbClr val="000000"/>
              </a:buClr>
              <a:buSzPts val="3200"/>
              <a:buFont typeface="Arial"/>
              <a:buChar char="●"/>
            </a:pPr>
            <a:r>
              <a:rPr b="0" lang="en-US" sz="3200" u="none" cap="none" strike="noStrike">
                <a:solidFill>
                  <a:srgbClr val="000000"/>
                </a:solidFill>
                <a:latin typeface="Arial"/>
                <a:ea typeface="Arial"/>
                <a:cs typeface="Arial"/>
                <a:sym typeface="Arial"/>
              </a:rPr>
              <a:t>Can create new file in GUI and save them</a:t>
            </a:r>
            <a:endParaRPr sz="3200"/>
          </a:p>
          <a:p>
            <a:pPr indent="0" lvl="0" marL="182880" marR="182880" rtl="0" algn="l">
              <a:lnSpc>
                <a:spcPct val="100000"/>
              </a:lnSpc>
              <a:spcBef>
                <a:spcPts val="0"/>
              </a:spcBef>
              <a:spcAft>
                <a:spcPts val="0"/>
              </a:spcAft>
              <a:buNone/>
            </a:pPr>
            <a:r>
              <a:rPr lang="en-US" sz="3200"/>
              <a:t>Currently, passive checkout c</a:t>
            </a:r>
            <a:r>
              <a:rPr b="0" lang="en-US" sz="3200" u="none" cap="none" strike="noStrike">
                <a:solidFill>
                  <a:srgbClr val="000000"/>
                </a:solidFill>
                <a:latin typeface="Arial"/>
                <a:ea typeface="Arial"/>
                <a:cs typeface="Arial"/>
                <a:sym typeface="Arial"/>
              </a:rPr>
              <a:t>omparisons are </a:t>
            </a:r>
            <a:r>
              <a:rPr lang="en-US" sz="3200"/>
              <a:t>limited</a:t>
            </a:r>
            <a:r>
              <a:rPr b="0" lang="en-US" sz="3200" u="none" cap="none" strike="noStrike">
                <a:solidFill>
                  <a:srgbClr val="000000"/>
                </a:solidFill>
                <a:latin typeface="Arial"/>
                <a:ea typeface="Arial"/>
                <a:cs typeface="Arial"/>
                <a:sym typeface="Arial"/>
              </a:rPr>
              <a:t> to static </a:t>
            </a:r>
            <a:r>
              <a:rPr lang="en-US" sz="3200"/>
              <a:t>quantitative</a:t>
            </a:r>
            <a:r>
              <a:rPr b="0" lang="en-US" sz="3200" u="none" cap="none" strike="noStrike">
                <a:solidFill>
                  <a:srgbClr val="000000"/>
                </a:solidFill>
                <a:latin typeface="Arial"/>
                <a:ea typeface="Arial"/>
                <a:cs typeface="Arial"/>
                <a:sym typeface="Arial"/>
              </a:rPr>
              <a:t> values</a:t>
            </a:r>
            <a:r>
              <a:rPr lang="en-US" sz="3200"/>
              <a:t>. Future development includes comparisons to additional dynamic values. </a:t>
            </a:r>
            <a:endParaRPr sz="3200"/>
          </a:p>
          <a:p>
            <a:pPr indent="0" lvl="0" marL="182880" marR="182880" rtl="0" algn="l">
              <a:lnSpc>
                <a:spcPct val="100000"/>
              </a:lnSpc>
              <a:spcBef>
                <a:spcPts val="0"/>
              </a:spcBef>
              <a:spcAft>
                <a:spcPts val="0"/>
              </a:spcAft>
              <a:buClr>
                <a:schemeClr val="dk1"/>
              </a:buClr>
              <a:buSzPts val="1100"/>
              <a:buFont typeface="Arial"/>
              <a:buNone/>
            </a:pPr>
            <a:r>
              <a:rPr b="1" lang="en-US" sz="3400">
                <a:solidFill>
                  <a:schemeClr val="dk1"/>
                </a:solidFill>
              </a:rPr>
              <a:t>Checks</a:t>
            </a:r>
            <a:endParaRPr b="1" sz="3400">
              <a:solidFill>
                <a:schemeClr val="dk1"/>
              </a:solidFill>
            </a:endParaRPr>
          </a:p>
          <a:p>
            <a:pPr indent="0" lvl="0" marL="182880" marR="182880" rtl="0" algn="l">
              <a:lnSpc>
                <a:spcPct val="100000"/>
              </a:lnSpc>
              <a:spcBef>
                <a:spcPts val="0"/>
              </a:spcBef>
              <a:spcAft>
                <a:spcPts val="0"/>
              </a:spcAft>
              <a:buNone/>
            </a:pPr>
            <a:r>
              <a:rPr lang="en-US" sz="3200">
                <a:solidFill>
                  <a:schemeClr val="dk1"/>
                </a:solidFill>
              </a:rPr>
              <a:t>ATEF performs checks based on comparisons made in JSON file. These checks give detailed feedback to the command line for the user.</a:t>
            </a:r>
            <a:endParaRPr sz="3200"/>
          </a:p>
          <a:p>
            <a:pPr indent="0" lvl="0" marL="182880" marR="182880" rtl="0" algn="l">
              <a:lnSpc>
                <a:spcPct val="100000"/>
              </a:lnSpc>
              <a:spcBef>
                <a:spcPts val="0"/>
              </a:spcBef>
              <a:spcAft>
                <a:spcPts val="0"/>
              </a:spcAft>
              <a:buNone/>
            </a:pPr>
            <a:r>
              <a:t/>
            </a:r>
            <a:endParaRPr sz="3200"/>
          </a:p>
        </p:txBody>
      </p:sp>
      <p:grpSp>
        <p:nvGrpSpPr>
          <p:cNvPr id="28" name="Google Shape;28;g148543cacf2_2_3"/>
          <p:cNvGrpSpPr/>
          <p:nvPr/>
        </p:nvGrpSpPr>
        <p:grpSpPr>
          <a:xfrm>
            <a:off x="34969679" y="17313087"/>
            <a:ext cx="8738220" cy="6531091"/>
            <a:chOff x="35611400" y="5611200"/>
            <a:chExt cx="8384398" cy="6494075"/>
          </a:xfrm>
        </p:grpSpPr>
        <p:pic>
          <p:nvPicPr>
            <p:cNvPr id="29" name="Google Shape;29;g148543cacf2_2_3"/>
            <p:cNvPicPr preferRelativeResize="0"/>
            <p:nvPr/>
          </p:nvPicPr>
          <p:blipFill rotWithShape="1">
            <a:blip r:embed="rId7">
              <a:alphaModFix/>
            </a:blip>
            <a:srcRect b="3313" l="1645" r="1567" t="1203"/>
            <a:stretch/>
          </p:blipFill>
          <p:spPr>
            <a:xfrm>
              <a:off x="35611400" y="5611200"/>
              <a:ext cx="8384398" cy="6494075"/>
            </a:xfrm>
            <a:prstGeom prst="rect">
              <a:avLst/>
            </a:prstGeom>
            <a:noFill/>
            <a:ln cap="flat" cmpd="sng" w="9525">
              <a:solidFill>
                <a:schemeClr val="dk2"/>
              </a:solidFill>
              <a:prstDash val="solid"/>
              <a:round/>
              <a:headEnd len="sm" w="sm" type="none"/>
              <a:tailEnd len="sm" w="sm" type="none"/>
            </a:ln>
          </p:spPr>
        </p:pic>
        <p:sp>
          <p:nvSpPr>
            <p:cNvPr id="30" name="Google Shape;30;g148543cacf2_2_3"/>
            <p:cNvSpPr/>
            <p:nvPr/>
          </p:nvSpPr>
          <p:spPr>
            <a:xfrm>
              <a:off x="43262550" y="8145975"/>
              <a:ext cx="246300" cy="3109200"/>
            </a:xfrm>
            <a:prstGeom prst="rect">
              <a:avLst/>
            </a:prstGeom>
            <a:noFill/>
            <a:ln cap="flat" cmpd="sng" w="762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g148543cacf2_2_3"/>
            <p:cNvSpPr/>
            <p:nvPr/>
          </p:nvSpPr>
          <p:spPr>
            <a:xfrm>
              <a:off x="39241700" y="8263500"/>
              <a:ext cx="1123800" cy="324600"/>
            </a:xfrm>
            <a:prstGeom prst="rect">
              <a:avLst/>
            </a:prstGeom>
            <a:noFill/>
            <a:ln cap="flat" cmpd="sng" w="76200">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2" name="Google Shape;32;g148543cacf2_2_3"/>
          <p:cNvPicPr preferRelativeResize="0"/>
          <p:nvPr/>
        </p:nvPicPr>
        <p:blipFill rotWithShape="1">
          <a:blip r:embed="rId8">
            <a:alphaModFix/>
          </a:blip>
          <a:srcRect b="3465" l="1992" r="1751" t="0"/>
          <a:stretch/>
        </p:blipFill>
        <p:spPr>
          <a:xfrm>
            <a:off x="16682125" y="17275475"/>
            <a:ext cx="8384398" cy="6601277"/>
          </a:xfrm>
          <a:prstGeom prst="rect">
            <a:avLst/>
          </a:prstGeom>
          <a:noFill/>
          <a:ln>
            <a:noFill/>
          </a:ln>
        </p:spPr>
      </p:pic>
      <p:pic>
        <p:nvPicPr>
          <p:cNvPr id="33" name="Google Shape;33;g148543cacf2_2_3"/>
          <p:cNvPicPr preferRelativeResize="0"/>
          <p:nvPr/>
        </p:nvPicPr>
        <p:blipFill rotWithShape="1">
          <a:blip r:embed="rId9">
            <a:alphaModFix/>
          </a:blip>
          <a:srcRect b="2723" l="1588" r="1568" t="0"/>
          <a:stretch/>
        </p:blipFill>
        <p:spPr>
          <a:xfrm>
            <a:off x="22427750" y="24120425"/>
            <a:ext cx="10076450" cy="8735700"/>
          </a:xfrm>
          <a:prstGeom prst="rect">
            <a:avLst/>
          </a:prstGeom>
          <a:noFill/>
          <a:ln>
            <a:noFill/>
          </a:ln>
        </p:spPr>
      </p:pic>
      <p:pic>
        <p:nvPicPr>
          <p:cNvPr id="34" name="Google Shape;34;g148543cacf2_2_3"/>
          <p:cNvPicPr preferRelativeResize="0"/>
          <p:nvPr/>
        </p:nvPicPr>
        <p:blipFill rotWithShape="1">
          <a:blip r:embed="rId10">
            <a:alphaModFix/>
          </a:blip>
          <a:srcRect b="2353" l="1116" r="959" t="0"/>
          <a:stretch/>
        </p:blipFill>
        <p:spPr>
          <a:xfrm>
            <a:off x="25186125" y="17345700"/>
            <a:ext cx="9570924" cy="6531051"/>
          </a:xfrm>
          <a:prstGeom prst="rect">
            <a:avLst/>
          </a:prstGeom>
          <a:noFill/>
          <a:ln>
            <a:noFill/>
          </a:ln>
        </p:spPr>
      </p:pic>
      <p:pic>
        <p:nvPicPr>
          <p:cNvPr id="35" name="Google Shape;35;g148543cacf2_2_3"/>
          <p:cNvPicPr preferRelativeResize="0"/>
          <p:nvPr/>
        </p:nvPicPr>
        <p:blipFill rotWithShape="1">
          <a:blip r:embed="rId11">
            <a:alphaModFix/>
          </a:blip>
          <a:srcRect b="3682" l="1693" r="2078" t="660"/>
          <a:stretch/>
        </p:blipFill>
        <p:spPr>
          <a:xfrm>
            <a:off x="11704320" y="24120425"/>
            <a:ext cx="10582226" cy="8735701"/>
          </a:xfrm>
          <a:prstGeom prst="rect">
            <a:avLst/>
          </a:prstGeom>
          <a:noFill/>
          <a:ln>
            <a:noFill/>
          </a:ln>
        </p:spPr>
      </p:pic>
      <p:sp>
        <p:nvSpPr>
          <p:cNvPr id="36" name="Google Shape;36;g148543cacf2_2_3"/>
          <p:cNvSpPr/>
          <p:nvPr/>
        </p:nvSpPr>
        <p:spPr>
          <a:xfrm>
            <a:off x="26035925" y="27729300"/>
            <a:ext cx="2248200" cy="247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 name="Google Shape;37;g148543cacf2_2_3"/>
          <p:cNvPicPr preferRelativeResize="0"/>
          <p:nvPr/>
        </p:nvPicPr>
        <p:blipFill>
          <a:blip r:embed="rId12">
            <a:alphaModFix/>
          </a:blip>
          <a:stretch>
            <a:fillRect/>
          </a:stretch>
        </p:blipFill>
        <p:spPr>
          <a:xfrm>
            <a:off x="23321225" y="5637800"/>
            <a:ext cx="2130597" cy="4699150"/>
          </a:xfrm>
          <a:prstGeom prst="rect">
            <a:avLst/>
          </a:prstGeom>
          <a:noFill/>
          <a:ln>
            <a:noFill/>
          </a:ln>
        </p:spPr>
      </p:pic>
      <p:pic>
        <p:nvPicPr>
          <p:cNvPr id="38" name="Google Shape;38;g148543cacf2_2_3"/>
          <p:cNvPicPr preferRelativeResize="0"/>
          <p:nvPr/>
        </p:nvPicPr>
        <p:blipFill>
          <a:blip r:embed="rId13">
            <a:alphaModFix/>
          </a:blip>
          <a:stretch>
            <a:fillRect/>
          </a:stretch>
        </p:blipFill>
        <p:spPr>
          <a:xfrm>
            <a:off x="25629563" y="10046588"/>
            <a:ext cx="7268687" cy="3558001"/>
          </a:xfrm>
          <a:prstGeom prst="rect">
            <a:avLst/>
          </a:prstGeom>
          <a:noFill/>
          <a:ln>
            <a:noFill/>
          </a:ln>
        </p:spPr>
      </p:pic>
      <p:pic>
        <p:nvPicPr>
          <p:cNvPr id="39" name="Google Shape;39;g148543cacf2_2_3"/>
          <p:cNvPicPr preferRelativeResize="0"/>
          <p:nvPr/>
        </p:nvPicPr>
        <p:blipFill>
          <a:blip r:embed="rId14">
            <a:alphaModFix/>
          </a:blip>
          <a:stretch>
            <a:fillRect/>
          </a:stretch>
        </p:blipFill>
        <p:spPr>
          <a:xfrm>
            <a:off x="23365212" y="10959488"/>
            <a:ext cx="2130599" cy="2177800"/>
          </a:xfrm>
          <a:prstGeom prst="rect">
            <a:avLst/>
          </a:prstGeom>
          <a:noFill/>
          <a:ln>
            <a:noFill/>
          </a:ln>
        </p:spPr>
      </p:pic>
      <p:pic>
        <p:nvPicPr>
          <p:cNvPr id="40" name="Google Shape;40;g148543cacf2_2_3"/>
          <p:cNvPicPr preferRelativeResize="0"/>
          <p:nvPr/>
        </p:nvPicPr>
        <p:blipFill>
          <a:blip r:embed="rId15">
            <a:alphaModFix/>
          </a:blip>
          <a:stretch>
            <a:fillRect/>
          </a:stretch>
        </p:blipFill>
        <p:spPr>
          <a:xfrm>
            <a:off x="33075975" y="10044868"/>
            <a:ext cx="2342275" cy="3558018"/>
          </a:xfrm>
          <a:prstGeom prst="rect">
            <a:avLst/>
          </a:prstGeom>
          <a:noFill/>
          <a:ln>
            <a:noFill/>
          </a:ln>
        </p:spPr>
      </p:pic>
      <p:pic>
        <p:nvPicPr>
          <p:cNvPr id="41" name="Google Shape;41;g148543cacf2_2_3"/>
          <p:cNvPicPr preferRelativeResize="0"/>
          <p:nvPr/>
        </p:nvPicPr>
        <p:blipFill>
          <a:blip r:embed="rId16">
            <a:alphaModFix/>
          </a:blip>
          <a:stretch>
            <a:fillRect/>
          </a:stretch>
        </p:blipFill>
        <p:spPr>
          <a:xfrm>
            <a:off x="25541625" y="5689250"/>
            <a:ext cx="9570913" cy="405638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D2F16AE426984E8C1ABC6A2E0139D5" ma:contentTypeVersion="6" ma:contentTypeDescription="Create a new document." ma:contentTypeScope="" ma:versionID="e9cfba8530e6c82cc46d46930e91dd10">
  <xsd:schema xmlns:xsd="http://www.w3.org/2001/XMLSchema" xmlns:xs="http://www.w3.org/2001/XMLSchema" xmlns:p="http://schemas.microsoft.com/office/2006/metadata/properties" xmlns:ns2="76de5eff-e736-4470-b8e1-4f3b654099a1" xmlns:ns3="0fb5b7a4-dc44-4267-a0e1-0e3ba313a29b" targetNamespace="http://schemas.microsoft.com/office/2006/metadata/properties" ma:root="true" ma:fieldsID="bd45562025f7eb377688e36ba8fae538" ns2:_="" ns3:_="">
    <xsd:import namespace="76de5eff-e736-4470-b8e1-4f3b654099a1"/>
    <xsd:import namespace="0fb5b7a4-dc44-4267-a0e1-0e3ba313a29b"/>
    <xsd:element name="properties">
      <xsd:complexType>
        <xsd:sequence>
          <xsd:element name="documentManagement">
            <xsd:complexType>
              <xsd:all>
                <xsd:element ref="ns2:Date"/>
                <xsd:element ref="ns2:Public_x003f_" minOccurs="0"/>
                <xsd:element ref="ns2:MediaServiceMetadata" minOccurs="0"/>
                <xsd:element ref="ns2:MediaServiceFastMetadata"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de5eff-e736-4470-b8e1-4f3b654099a1" elementFormDefault="qualified">
    <xsd:import namespace="http://schemas.microsoft.com/office/2006/documentManagement/types"/>
    <xsd:import namespace="http://schemas.microsoft.com/office/infopath/2007/PartnerControls"/>
    <xsd:element name="Date" ma:index="8" ma:displayName="Date" ma:format="DateOnly" ma:internalName="Date">
      <xsd:simpleType>
        <xsd:restriction base="dms:DateTime"/>
      </xsd:simpleType>
    </xsd:element>
    <xsd:element name="Public_x003f_" ma:index="9" nillable="true" ma:displayName="Public?" ma:default="0" ma:format="Dropdown" ma:internalName="Public_x003f_">
      <xsd:simpleType>
        <xsd:restriction base="dms:Boolea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b5b7a4-dc44-4267-a0e1-0e3ba313a29b" elementFormDefault="qualified">
    <xsd:import namespace="http://schemas.microsoft.com/office/2006/documentManagement/types"/>
    <xsd:import namespace="http://schemas.microsoft.com/office/infopath/2007/PartnerControls"/>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c_x003f_ xmlns="76de5eff-e736-4470-b8e1-4f3b654099a1">true</Public_x003f_>
    <Date xmlns="76de5eff-e736-4470-b8e1-4f3b654099a1">2022-09-01T07:00:00+00:00</Date>
  </documentManagement>
</p:properties>
</file>

<file path=customXml/itemProps1.xml><?xml version="1.0" encoding="utf-8"?>
<ds:datastoreItem xmlns:ds="http://schemas.openxmlformats.org/officeDocument/2006/customXml" ds:itemID="{974A5BFB-C77D-4B5D-AEC2-E77AC5628DCB}"/>
</file>

<file path=customXml/itemProps2.xml><?xml version="1.0" encoding="utf-8"?>
<ds:datastoreItem xmlns:ds="http://schemas.openxmlformats.org/officeDocument/2006/customXml" ds:itemID="{1D107536-187C-4F22-AA56-6689758BEF00}"/>
</file>

<file path=customXml/itemProps3.xml><?xml version="1.0" encoding="utf-8"?>
<ds:datastoreItem xmlns:ds="http://schemas.openxmlformats.org/officeDocument/2006/customXml" ds:itemID="{4D559185-8A94-4543-B49C-A4D6CDB5B98C}"/>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Beta Testing ATEF Using Timing, MODS, &amp; BTS Checks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0x010100A4D2F16AE426984E8C1ABC6A2E0139D5</vt:lpwstr>
  </property>
</Properties>
</file>