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6"/>
  </p:notesMasterIdLst>
  <p:sldIdLst>
    <p:sldId id="256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7D6BE5-4831-7979-6395-9159B028D948}" v="1" dt="2022-08-11T19:59:27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ne, Mike" userId="S::mdunne@slac.stanford.edu::bda04e13-7fa3-4f65-ae78-73c849022cfa" providerId="AD" clId="Web-{247D6BE5-4831-7979-6395-9159B028D948}"/>
    <pc:docChg chg="modSld">
      <pc:chgData name="Dunne, Mike" userId="S::mdunne@slac.stanford.edu::bda04e13-7fa3-4f65-ae78-73c849022cfa" providerId="AD" clId="Web-{247D6BE5-4831-7979-6395-9159B028D948}" dt="2022-08-11T19:59:27.450" v="0" actId="1076"/>
      <pc:docMkLst>
        <pc:docMk/>
      </pc:docMkLst>
      <pc:sldChg chg="modSp">
        <pc:chgData name="Dunne, Mike" userId="S::mdunne@slac.stanford.edu::bda04e13-7fa3-4f65-ae78-73c849022cfa" providerId="AD" clId="Web-{247D6BE5-4831-7979-6395-9159B028D948}" dt="2022-08-11T19:59:27.450" v="0" actId="1076"/>
        <pc:sldMkLst>
          <pc:docMk/>
          <pc:sldMk cId="0" sldId="256"/>
        </pc:sldMkLst>
        <pc:picChg chg="mod">
          <ac:chgData name="Dunne, Mike" userId="S::mdunne@slac.stanford.edu::bda04e13-7fa3-4f65-ae78-73c849022cfa" providerId="AD" clId="Web-{247D6BE5-4831-7979-6395-9159B028D948}" dt="2022-08-11T19:59:27.450" v="0" actId="1076"/>
          <ac:picMkLst>
            <pc:docMk/>
            <pc:sldMk cId="0" sldId="256"/>
            <ac:picMk id="5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89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Calibri"/>
              <a:buChar char="●"/>
            </a:pPr>
            <a:r>
              <a:rPr lang="en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optimize transmission in the fiber, the Gaussian beam is best coupled with the fundamental mode of the fiber (HE11). This restricted the pressures I tested in the models.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hyperlink" Target="https://github.com/LupoLab/Luna.jl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0" y="0"/>
            <a:ext cx="9144003" cy="118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600" y="436350"/>
            <a:ext cx="2701574" cy="448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7823450" y="4097925"/>
            <a:ext cx="1261500" cy="971100"/>
          </a:xfrm>
          <a:prstGeom prst="rect">
            <a:avLst/>
          </a:prstGeom>
          <a:noFill/>
          <a:ln w="28575" cap="flat" cmpd="sng">
            <a:solidFill>
              <a:srgbClr val="A3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">
                <a:latin typeface="Calibri"/>
                <a:ea typeface="Calibri"/>
                <a:cs typeface="Calibri"/>
                <a:sym typeface="Calibri"/>
              </a:rPr>
              <a:t>I would like to thank Alan Fry and Ruaridh Forbes for their incredible support and mentorship this summer.</a:t>
            </a:r>
            <a:endParaRPr sz="55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5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50">
                <a:latin typeface="Calibri"/>
                <a:ea typeface="Calibri"/>
                <a:cs typeface="Calibri"/>
                <a:sym typeface="Calibri"/>
              </a:rPr>
              <a:t>Robinson J. S. (2006). The generation and application of intense, few-cycle laser pulses.[Thesis, Imperial College].</a:t>
            </a:r>
            <a:endParaRPr sz="55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5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https://github.com/LupoLab/Luna.jl</a:t>
            </a:r>
            <a:r>
              <a:rPr lang="en" sz="550">
                <a:latin typeface="Calibri"/>
                <a:ea typeface="Calibri"/>
                <a:cs typeface="Calibri"/>
                <a:sym typeface="Calibri"/>
              </a:rPr>
              <a:t> </a:t>
            </a:r>
            <a:endParaRPr sz="5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7124675" y="3654024"/>
            <a:ext cx="1708800" cy="199200"/>
          </a:xfrm>
          <a:prstGeom prst="round2SameRect">
            <a:avLst>
              <a:gd name="adj1" fmla="val 30187"/>
              <a:gd name="adj2" fmla="val 0"/>
            </a:avLst>
          </a:prstGeom>
          <a:solidFill>
            <a:srgbClr val="A30C0C"/>
          </a:solidFill>
          <a:ln w="9525" cap="flat" cmpd="sng">
            <a:solidFill>
              <a:srgbClr val="A3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Acknowledgements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124125" y="1629475"/>
            <a:ext cx="2885100" cy="1285500"/>
          </a:xfrm>
          <a:prstGeom prst="rect">
            <a:avLst/>
          </a:prstGeom>
          <a:noFill/>
          <a:ln w="28575" cap="flat" cmpd="sng">
            <a:solidFill>
              <a:srgbClr val="A3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Char char="➢"/>
            </a:pPr>
            <a:r>
              <a:rPr lang="en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Lots of parameter effect propagation.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Char char="➢"/>
            </a:pPr>
            <a:r>
              <a:rPr lang="en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Models provide preliminary results to inform future decisions made before experiments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Char char="➢"/>
            </a:pPr>
            <a:r>
              <a:rPr lang="en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future, I would like to collect more data on other parameters such as fiber length and explore wavelength dependence in further detail.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4500" y="3012987"/>
            <a:ext cx="2885100" cy="880601"/>
          </a:xfrm>
          <a:prstGeom prst="rect">
            <a:avLst/>
          </a:prstGeom>
          <a:noFill/>
          <a:ln w="28575" cap="flat" cmpd="sng">
            <a:solidFill>
              <a:srgbClr val="A30C0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0" name="Google Shape;60;p13"/>
          <p:cNvSpPr txBox="1"/>
          <p:nvPr/>
        </p:nvSpPr>
        <p:spPr>
          <a:xfrm>
            <a:off x="2980775" y="123275"/>
            <a:ext cx="36411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Modeling wavelength dependent spectral broadening  in gas filled hollow core fibers (HCFs)</a:t>
            </a:r>
            <a:endParaRPr sz="19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7309625" y="2250"/>
            <a:ext cx="152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Alyse Graham-Martínez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01599" y="3950150"/>
            <a:ext cx="1812527" cy="10620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4540675" y="1603300"/>
            <a:ext cx="1398000" cy="3401700"/>
          </a:xfrm>
          <a:prstGeom prst="rect">
            <a:avLst/>
          </a:prstGeom>
          <a:noFill/>
          <a:ln w="28575" cap="flat" cmpd="sng">
            <a:solidFill>
              <a:srgbClr val="A3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89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Calibri"/>
              <a:buChar char="➢"/>
            </a:pPr>
            <a:r>
              <a:rPr lang="en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Luna to model the behaviors of high ultrashort laser pulses in HCFs.</a:t>
            </a:r>
            <a:endParaRPr sz="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89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Calibri"/>
              <a:buChar char="➢"/>
            </a:pPr>
            <a:r>
              <a:rPr lang="en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Simulations allow for quick changes in parameters involved and and quick collecting and processing data.</a:t>
            </a:r>
            <a:endParaRPr sz="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89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Calibri"/>
              <a:buChar char="➢"/>
            </a:pPr>
            <a:r>
              <a:rPr lang="en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Mostly simulated effects of pressure, alone and in conjunction with other parameters.</a:t>
            </a:r>
            <a:endParaRPr sz="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89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Calibri"/>
              <a:buChar char="➢"/>
            </a:pPr>
            <a:r>
              <a:rPr lang="en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Optimizing transmission lead me to restrict the parameters</a:t>
            </a:r>
            <a:endParaRPr sz="1300"/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8">
            <a:alphaModFix/>
          </a:blip>
          <a:srcRect l="6458" t="7885" r="5311"/>
          <a:stretch/>
        </p:blipFill>
        <p:spPr>
          <a:xfrm>
            <a:off x="2557175" y="1314970"/>
            <a:ext cx="1808399" cy="1285506"/>
          </a:xfrm>
          <a:prstGeom prst="rect">
            <a:avLst/>
          </a:prstGeom>
          <a:noFill/>
          <a:ln w="28575" cap="flat" cmpd="sng">
            <a:solidFill>
              <a:srgbClr val="A30C0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5" name="Google Shape;65;p13"/>
          <p:cNvSpPr txBox="1"/>
          <p:nvPr/>
        </p:nvSpPr>
        <p:spPr>
          <a:xfrm>
            <a:off x="168100" y="1539825"/>
            <a:ext cx="2239200" cy="1431600"/>
          </a:xfrm>
          <a:prstGeom prst="rect">
            <a:avLst/>
          </a:prstGeom>
          <a:noFill/>
          <a:ln w="28575" cap="flat" cmpd="sng">
            <a:solidFill>
              <a:srgbClr val="A3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➢"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Ultrashort laser pulse allow one to study events on extreme timescales.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➢"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HCFs  provide a platform for the manipulation of the spectral and temporal properties of laser pulses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➢"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Parameters such as  fiber length, diameter, gas pressure, etc matter.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9">
            <a:alphaModFix/>
          </a:blip>
          <a:srcRect b="5598"/>
          <a:stretch/>
        </p:blipFill>
        <p:spPr>
          <a:xfrm>
            <a:off x="7611225" y="3013375"/>
            <a:ext cx="1398002" cy="83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69788" y="3089882"/>
            <a:ext cx="1808401" cy="73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95700" y="3980238"/>
            <a:ext cx="1741200" cy="101257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2557175" y="2571750"/>
            <a:ext cx="1915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alibri"/>
                <a:ea typeface="Calibri"/>
                <a:cs typeface="Calibri"/>
                <a:sym typeface="Calibri"/>
              </a:rPr>
              <a:t>When the electric field of the pulse is sufficiently strong to alter the time-dependent refractive index of the gas, the spectral bandwidth of the pulse is widened causing Self-Phase Modulation.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7808750" y="3943075"/>
            <a:ext cx="1290900" cy="199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D0C0C"/>
          </a:solidFill>
          <a:ln w="9525" cap="flat" cmpd="sng">
            <a:solidFill>
              <a:srgbClr val="AD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Acknowledgments</a:t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147750" y="1314975"/>
            <a:ext cx="2282100" cy="2346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D0C0C"/>
          </a:solidFill>
          <a:ln w="9525" cap="flat" cmpd="sng">
            <a:solidFill>
              <a:srgbClr val="AD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4542175" y="1385650"/>
            <a:ext cx="1398000" cy="199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D0C0C"/>
          </a:solidFill>
          <a:ln w="9525" cap="flat" cmpd="sng">
            <a:solidFill>
              <a:srgbClr val="AD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 Project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68125" y="3114573"/>
            <a:ext cx="2239200" cy="93266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228750" y="4266600"/>
            <a:ext cx="2201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alibri"/>
                <a:ea typeface="Calibri"/>
                <a:cs typeface="Calibri"/>
                <a:sym typeface="Calibri"/>
              </a:rPr>
              <a:t>EH11                                                                250µm                                          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alibri"/>
                <a:ea typeface="Calibri"/>
                <a:cs typeface="Calibri"/>
                <a:sym typeface="Calibri"/>
              </a:rPr>
              <a:t>EH12                                                               100µm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alibri"/>
                <a:ea typeface="Calibri"/>
                <a:cs typeface="Calibri"/>
                <a:sym typeface="Calibri"/>
              </a:rPr>
              <a:t>EH13                                                               75µm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alibri"/>
                <a:ea typeface="Calibri"/>
                <a:cs typeface="Calibri"/>
                <a:sym typeface="Calibri"/>
              </a:rPr>
              <a:t>EH14                                                               50µm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" name="Google Shape;75;p13"/>
          <p:cNvCxnSpPr/>
          <p:nvPr/>
        </p:nvCxnSpPr>
        <p:spPr>
          <a:xfrm>
            <a:off x="540975" y="4403950"/>
            <a:ext cx="163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76;p13"/>
          <p:cNvCxnSpPr/>
          <p:nvPr/>
        </p:nvCxnSpPr>
        <p:spPr>
          <a:xfrm>
            <a:off x="540975" y="4597088"/>
            <a:ext cx="1632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77;p13"/>
          <p:cNvCxnSpPr/>
          <p:nvPr/>
        </p:nvCxnSpPr>
        <p:spPr>
          <a:xfrm>
            <a:off x="540975" y="4777425"/>
            <a:ext cx="163200" cy="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13"/>
          <p:cNvCxnSpPr/>
          <p:nvPr/>
        </p:nvCxnSpPr>
        <p:spPr>
          <a:xfrm>
            <a:off x="540975" y="4938425"/>
            <a:ext cx="163200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79;p13"/>
          <p:cNvCxnSpPr/>
          <p:nvPr/>
        </p:nvCxnSpPr>
        <p:spPr>
          <a:xfrm>
            <a:off x="1854675" y="4403950"/>
            <a:ext cx="163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80;p13"/>
          <p:cNvCxnSpPr/>
          <p:nvPr/>
        </p:nvCxnSpPr>
        <p:spPr>
          <a:xfrm>
            <a:off x="1854675" y="4597100"/>
            <a:ext cx="1632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81;p13"/>
          <p:cNvCxnSpPr/>
          <p:nvPr/>
        </p:nvCxnSpPr>
        <p:spPr>
          <a:xfrm>
            <a:off x="1854675" y="4777425"/>
            <a:ext cx="163200" cy="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13"/>
          <p:cNvCxnSpPr/>
          <p:nvPr/>
        </p:nvCxnSpPr>
        <p:spPr>
          <a:xfrm>
            <a:off x="1854675" y="4938425"/>
            <a:ext cx="163200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83;p13"/>
          <p:cNvSpPr txBox="1"/>
          <p:nvPr/>
        </p:nvSpPr>
        <p:spPr>
          <a:xfrm>
            <a:off x="228750" y="4079350"/>
            <a:ext cx="893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latin typeface="Calibri"/>
                <a:ea typeface="Calibri"/>
                <a:cs typeface="Calibri"/>
                <a:sym typeface="Calibri"/>
              </a:rPr>
              <a:t>Spatial Modes</a:t>
            </a:r>
            <a:endParaRPr sz="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1542425" y="4079350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Fiber Length</a:t>
            </a:r>
            <a:endParaRPr sz="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171725" y="3099850"/>
            <a:ext cx="1175400" cy="1969200"/>
          </a:xfrm>
          <a:prstGeom prst="rect">
            <a:avLst/>
          </a:prstGeom>
          <a:noFill/>
          <a:ln w="28575" cap="flat" cmpd="sng">
            <a:solidFill>
              <a:srgbClr val="A3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1348563" y="3099850"/>
            <a:ext cx="1175400" cy="1969200"/>
          </a:xfrm>
          <a:prstGeom prst="rect">
            <a:avLst/>
          </a:prstGeom>
          <a:noFill/>
          <a:ln w="28575" cap="flat" cmpd="sng">
            <a:solidFill>
              <a:srgbClr val="A3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6117275" y="1339000"/>
            <a:ext cx="2898900" cy="2925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D0C0C"/>
          </a:solidFill>
          <a:ln w="9525" cap="flat" cmpd="sng">
            <a:solidFill>
              <a:srgbClr val="AD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_x003f_ xmlns="76de5eff-e736-4470-b8e1-4f3b654099a1">true</Public_x003f_>
    <Date xmlns="76de5eff-e736-4470-b8e1-4f3b654099a1">2022-08-11T07:00:00+00:00</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D2F16AE426984E8C1ABC6A2E0139D5" ma:contentTypeVersion="6" ma:contentTypeDescription="Create a new document." ma:contentTypeScope="" ma:versionID="e9cfba8530e6c82cc46d46930e91dd10">
  <xsd:schema xmlns:xsd="http://www.w3.org/2001/XMLSchema" xmlns:xs="http://www.w3.org/2001/XMLSchema" xmlns:p="http://schemas.microsoft.com/office/2006/metadata/properties" xmlns:ns2="76de5eff-e736-4470-b8e1-4f3b654099a1" xmlns:ns3="0fb5b7a4-dc44-4267-a0e1-0e3ba313a29b" targetNamespace="http://schemas.microsoft.com/office/2006/metadata/properties" ma:root="true" ma:fieldsID="bd45562025f7eb377688e36ba8fae538" ns2:_="" ns3:_="">
    <xsd:import namespace="76de5eff-e736-4470-b8e1-4f3b654099a1"/>
    <xsd:import namespace="0fb5b7a4-dc44-4267-a0e1-0e3ba313a29b"/>
    <xsd:element name="properties">
      <xsd:complexType>
        <xsd:sequence>
          <xsd:element name="documentManagement">
            <xsd:complexType>
              <xsd:all>
                <xsd:element ref="ns2:Date"/>
                <xsd:element ref="ns2:Public_x003f_" minOccurs="0"/>
                <xsd:element ref="ns2:MediaServiceMetadata" minOccurs="0"/>
                <xsd:element ref="ns2:MediaServiceFastMetadata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e5eff-e736-4470-b8e1-4f3b654099a1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Date" ma:format="DateOnly" ma:internalName="Date">
      <xsd:simpleType>
        <xsd:restriction base="dms:DateTime"/>
      </xsd:simpleType>
    </xsd:element>
    <xsd:element name="Public_x003f_" ma:index="9" nillable="true" ma:displayName="Public?" ma:default="0" ma:format="Dropdown" ma:internalName="Public_x003f_">
      <xsd:simpleType>
        <xsd:restriction base="dms:Boolean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b5b7a4-dc44-4267-a0e1-0e3ba313a29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53ECF6-CF9B-4802-B208-6AE5B72CCA01}">
  <ds:schemaRefs>
    <ds:schemaRef ds:uri="76de5eff-e736-4470-b8e1-4f3b654099a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23B4329-0A6C-4684-8BC0-8D1C6027E0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112D6D-BFA3-44BD-B9FD-020BA39EB9BB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wavelength dependent spectral broadening  in gas filled hollow core fibers (HCFs)</dc:title>
  <cp:revision>1</cp:revision>
  <dcterms:modified xsi:type="dcterms:W3CDTF">2022-08-11T20:00:01Z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0x010100A4D2F16AE426984E8C1ABC6A2E0139D5</vt:lpwstr>
  </property>
</Properties>
</file>