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jpeg" ContentType="image/jpeg"/>
  <Default Extension="xml" ContentType="application/xml"/>
  <Default Extension="gif" ContentType="image/gif"/>
  <Override PartName="/ppt/presentation.xml" ContentType="application/vnd.openxmlformats-officedocument.presentationml.presentation.main+xml"/>
  <Override PartName="/ppt/slides/slide11.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7" r:id="rId3"/>
  </p:sldMasterIdLst>
  <p:notesMasterIdLst>
    <p:notesMasterId r:id="rId19"/>
  </p:notesMasterIdLst>
  <p:handoutMasterIdLst>
    <p:handoutMasterId r:id="rId20"/>
  </p:handoutMasterIdLst>
  <p:sldIdLst>
    <p:sldId id="256" r:id="rId4"/>
    <p:sldId id="377" r:id="rId5"/>
    <p:sldId id="269" r:id="rId6"/>
    <p:sldId id="378" r:id="rId7"/>
    <p:sldId id="343" r:id="rId8"/>
    <p:sldId id="344" r:id="rId9"/>
    <p:sldId id="277" r:id="rId10"/>
    <p:sldId id="379" r:id="rId11"/>
    <p:sldId id="348" r:id="rId12"/>
    <p:sldId id="285" r:id="rId13"/>
    <p:sldId id="293" r:id="rId14"/>
    <p:sldId id="380" r:id="rId15"/>
    <p:sldId id="381" r:id="rId16"/>
    <p:sldId id="382" r:id="rId17"/>
    <p:sldId id="383" r:id="rId18"/>
  </p:sldIdLst>
  <p:sldSz cx="9144000" cy="6858000" type="screen4x3"/>
  <p:notesSz cx="4503738" cy="60372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9D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190" autoAdjust="0"/>
  </p:normalViewPr>
  <p:slideViewPr>
    <p:cSldViewPr>
      <p:cViewPr varScale="1">
        <p:scale>
          <a:sx n="70" d="100"/>
          <a:sy n="70" d="100"/>
        </p:scale>
        <p:origin x="-61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3132" y="-84"/>
      </p:cViewPr>
      <p:guideLst>
        <p:guide orient="horz" pos="1902"/>
        <p:guide pos="141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ustomXml" Target="../customXml/item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951620" cy="301863"/>
          </a:xfrm>
          <a:prstGeom prst="rect">
            <a:avLst/>
          </a:prstGeom>
        </p:spPr>
        <p:txBody>
          <a:bodyPr vert="horz" lIns="60225" tIns="30113" rIns="60225" bIns="30113" rtlCol="0"/>
          <a:lstStyle>
            <a:lvl1pPr algn="l">
              <a:defRPr sz="800"/>
            </a:lvl1pPr>
          </a:lstStyle>
          <a:p>
            <a:endParaRPr lang="en-US" dirty="0"/>
          </a:p>
        </p:txBody>
      </p:sp>
      <p:sp>
        <p:nvSpPr>
          <p:cNvPr id="3" name="Date Placeholder 2"/>
          <p:cNvSpPr>
            <a:spLocks noGrp="1"/>
          </p:cNvSpPr>
          <p:nvPr>
            <p:ph type="dt" sz="quarter" idx="1"/>
          </p:nvPr>
        </p:nvSpPr>
        <p:spPr>
          <a:xfrm>
            <a:off x="2551076" y="0"/>
            <a:ext cx="1951620" cy="301863"/>
          </a:xfrm>
          <a:prstGeom prst="rect">
            <a:avLst/>
          </a:prstGeom>
        </p:spPr>
        <p:txBody>
          <a:bodyPr vert="horz" lIns="60225" tIns="30113" rIns="60225" bIns="30113" rtlCol="0"/>
          <a:lstStyle>
            <a:lvl1pPr algn="r">
              <a:defRPr sz="800"/>
            </a:lvl1pPr>
          </a:lstStyle>
          <a:p>
            <a:fld id="{174EA914-5A69-4B53-9852-0BC4720ADC16}" type="datetimeFigureOut">
              <a:rPr lang="en-US" smtClean="0"/>
              <a:pPr/>
              <a:t>9/4/2012</a:t>
            </a:fld>
            <a:endParaRPr lang="en-US" dirty="0"/>
          </a:p>
        </p:txBody>
      </p:sp>
      <p:sp>
        <p:nvSpPr>
          <p:cNvPr id="4" name="Footer Placeholder 3"/>
          <p:cNvSpPr>
            <a:spLocks noGrp="1"/>
          </p:cNvSpPr>
          <p:nvPr>
            <p:ph type="ftr" sz="quarter" idx="2"/>
          </p:nvPr>
        </p:nvSpPr>
        <p:spPr>
          <a:xfrm>
            <a:off x="0" y="5734352"/>
            <a:ext cx="1951620" cy="301863"/>
          </a:xfrm>
          <a:prstGeom prst="rect">
            <a:avLst/>
          </a:prstGeom>
        </p:spPr>
        <p:txBody>
          <a:bodyPr vert="horz" lIns="60225" tIns="30113" rIns="60225" bIns="30113" rtlCol="0" anchor="b"/>
          <a:lstStyle>
            <a:lvl1pPr algn="l">
              <a:defRPr sz="800"/>
            </a:lvl1pPr>
          </a:lstStyle>
          <a:p>
            <a:endParaRPr lang="en-US" dirty="0"/>
          </a:p>
        </p:txBody>
      </p:sp>
      <p:sp>
        <p:nvSpPr>
          <p:cNvPr id="5" name="Slide Number Placeholder 4"/>
          <p:cNvSpPr>
            <a:spLocks noGrp="1"/>
          </p:cNvSpPr>
          <p:nvPr>
            <p:ph type="sldNum" sz="quarter" idx="3"/>
          </p:nvPr>
        </p:nvSpPr>
        <p:spPr>
          <a:xfrm>
            <a:off x="2551076" y="5734352"/>
            <a:ext cx="1951620" cy="301863"/>
          </a:xfrm>
          <a:prstGeom prst="rect">
            <a:avLst/>
          </a:prstGeom>
        </p:spPr>
        <p:txBody>
          <a:bodyPr vert="horz" lIns="60225" tIns="30113" rIns="60225" bIns="30113" rtlCol="0" anchor="b"/>
          <a:lstStyle>
            <a:lvl1pPr algn="r">
              <a:defRPr sz="800"/>
            </a:lvl1pPr>
          </a:lstStyle>
          <a:p>
            <a:fld id="{74EF09BB-9CE3-435A-BAEC-E640444A9812}" type="slidenum">
              <a:rPr lang="en-US" smtClean="0"/>
              <a:pPr/>
              <a:t>‹#›</a:t>
            </a:fld>
            <a:endParaRPr lang="en-US" dirty="0"/>
          </a:p>
        </p:txBody>
      </p:sp>
    </p:spTree>
    <p:extLst>
      <p:ext uri="{BB962C8B-B14F-4D97-AF65-F5344CB8AC3E}">
        <p14:creationId xmlns:p14="http://schemas.microsoft.com/office/powerpoint/2010/main" xmlns="" val="3233119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951620" cy="301863"/>
          </a:xfrm>
          <a:prstGeom prst="rect">
            <a:avLst/>
          </a:prstGeom>
        </p:spPr>
        <p:txBody>
          <a:bodyPr vert="horz" lIns="60225" tIns="30113" rIns="60225" bIns="30113" rtlCol="0"/>
          <a:lstStyle>
            <a:lvl1pPr algn="l">
              <a:defRPr sz="800"/>
            </a:lvl1pPr>
          </a:lstStyle>
          <a:p>
            <a:endParaRPr lang="en-US" dirty="0"/>
          </a:p>
        </p:txBody>
      </p:sp>
      <p:sp>
        <p:nvSpPr>
          <p:cNvPr id="3" name="Date Placeholder 2"/>
          <p:cNvSpPr>
            <a:spLocks noGrp="1"/>
          </p:cNvSpPr>
          <p:nvPr>
            <p:ph type="dt" idx="1"/>
          </p:nvPr>
        </p:nvSpPr>
        <p:spPr>
          <a:xfrm>
            <a:off x="2551076" y="0"/>
            <a:ext cx="1951620" cy="301863"/>
          </a:xfrm>
          <a:prstGeom prst="rect">
            <a:avLst/>
          </a:prstGeom>
        </p:spPr>
        <p:txBody>
          <a:bodyPr vert="horz" lIns="60225" tIns="30113" rIns="60225" bIns="30113" rtlCol="0"/>
          <a:lstStyle>
            <a:lvl1pPr algn="r">
              <a:defRPr sz="800"/>
            </a:lvl1pPr>
          </a:lstStyle>
          <a:p>
            <a:fld id="{9D0D9201-E824-45CC-A378-E23628B24322}" type="datetimeFigureOut">
              <a:rPr lang="en-US" smtClean="0"/>
              <a:pPr/>
              <a:t>9/4/2012</a:t>
            </a:fld>
            <a:endParaRPr lang="en-US" dirty="0"/>
          </a:p>
        </p:txBody>
      </p:sp>
      <p:sp>
        <p:nvSpPr>
          <p:cNvPr id="4" name="Slide Image Placeholder 3"/>
          <p:cNvSpPr>
            <a:spLocks noGrp="1" noRot="1" noChangeAspect="1"/>
          </p:cNvSpPr>
          <p:nvPr>
            <p:ph type="sldImg" idx="2"/>
          </p:nvPr>
        </p:nvSpPr>
        <p:spPr>
          <a:xfrm>
            <a:off x="742950" y="452438"/>
            <a:ext cx="3017838" cy="2263775"/>
          </a:xfrm>
          <a:prstGeom prst="rect">
            <a:avLst/>
          </a:prstGeom>
          <a:noFill/>
          <a:ln w="12700">
            <a:solidFill>
              <a:prstClr val="black"/>
            </a:solidFill>
          </a:ln>
        </p:spPr>
        <p:txBody>
          <a:bodyPr vert="horz" lIns="60225" tIns="30113" rIns="60225" bIns="30113" rtlCol="0" anchor="ctr"/>
          <a:lstStyle/>
          <a:p>
            <a:endParaRPr lang="en-US" dirty="0"/>
          </a:p>
        </p:txBody>
      </p:sp>
      <p:sp>
        <p:nvSpPr>
          <p:cNvPr id="5" name="Notes Placeholder 4"/>
          <p:cNvSpPr>
            <a:spLocks noGrp="1"/>
          </p:cNvSpPr>
          <p:nvPr>
            <p:ph type="body" sz="quarter" idx="3"/>
          </p:nvPr>
        </p:nvSpPr>
        <p:spPr>
          <a:xfrm>
            <a:off x="450374" y="2867700"/>
            <a:ext cx="3602990" cy="2716768"/>
          </a:xfrm>
          <a:prstGeom prst="rect">
            <a:avLst/>
          </a:prstGeom>
        </p:spPr>
        <p:txBody>
          <a:bodyPr vert="horz" lIns="60225" tIns="30113" rIns="60225" bIns="301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5734352"/>
            <a:ext cx="1951620" cy="301863"/>
          </a:xfrm>
          <a:prstGeom prst="rect">
            <a:avLst/>
          </a:prstGeom>
        </p:spPr>
        <p:txBody>
          <a:bodyPr vert="horz" lIns="60225" tIns="30113" rIns="60225" bIns="30113" rtlCol="0" anchor="b"/>
          <a:lstStyle>
            <a:lvl1pPr algn="l">
              <a:defRPr sz="800"/>
            </a:lvl1pPr>
          </a:lstStyle>
          <a:p>
            <a:endParaRPr lang="en-US" dirty="0"/>
          </a:p>
        </p:txBody>
      </p:sp>
      <p:sp>
        <p:nvSpPr>
          <p:cNvPr id="7" name="Slide Number Placeholder 6"/>
          <p:cNvSpPr>
            <a:spLocks noGrp="1"/>
          </p:cNvSpPr>
          <p:nvPr>
            <p:ph type="sldNum" sz="quarter" idx="5"/>
          </p:nvPr>
        </p:nvSpPr>
        <p:spPr>
          <a:xfrm>
            <a:off x="2551076" y="5734352"/>
            <a:ext cx="1951620" cy="301863"/>
          </a:xfrm>
          <a:prstGeom prst="rect">
            <a:avLst/>
          </a:prstGeom>
        </p:spPr>
        <p:txBody>
          <a:bodyPr vert="horz" lIns="60225" tIns="30113" rIns="60225" bIns="30113" rtlCol="0" anchor="b"/>
          <a:lstStyle>
            <a:lvl1pPr algn="r">
              <a:defRPr sz="800"/>
            </a:lvl1pPr>
          </a:lstStyle>
          <a:p>
            <a:fld id="{8F0DCAA7-7815-4A3B-B9A4-8125467C0E64}" type="slidenum">
              <a:rPr lang="en-US" smtClean="0"/>
              <a:pPr/>
              <a:t>‹#›</a:t>
            </a:fld>
            <a:endParaRPr lang="en-US" dirty="0"/>
          </a:p>
        </p:txBody>
      </p:sp>
    </p:spTree>
    <p:extLst>
      <p:ext uri="{BB962C8B-B14F-4D97-AF65-F5344CB8AC3E}">
        <p14:creationId xmlns:p14="http://schemas.microsoft.com/office/powerpoint/2010/main" xmlns="" val="24885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t>This slide represents both our beginning with accelerating electrons (in the SLAC logo) and our future with light sources (the star in the upper right).</a:t>
            </a:r>
          </a:p>
          <a:p>
            <a:pPr>
              <a:buFont typeface="Arial" pitchFamily="34" charset="0"/>
              <a:buChar char="•"/>
            </a:pPr>
            <a:r>
              <a:rPr lang="en-US" sz="800" dirty="0" smtClean="0"/>
              <a:t> Dot represents an electron</a:t>
            </a:r>
          </a:p>
          <a:p>
            <a:pPr>
              <a:buFont typeface="Arial" pitchFamily="34" charset="0"/>
              <a:buChar char="•"/>
            </a:pPr>
            <a:r>
              <a:rPr lang="en-US" sz="800" dirty="0" smtClean="0"/>
              <a:t> Double beam line indicates capability to accelerate both electrons and positrons</a:t>
            </a:r>
            <a:endParaRPr lang="en-US" dirty="0" smtClean="0"/>
          </a:p>
          <a:p>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602261">
              <a:defRPr/>
            </a:pPr>
            <a:r>
              <a:rPr lang="en-US" dirty="0" smtClean="0"/>
              <a:t>Material</a:t>
            </a:r>
            <a:r>
              <a:rPr lang="en-US" baseline="0" dirty="0" smtClean="0"/>
              <a:t> control: </a:t>
            </a:r>
            <a:r>
              <a:rPr lang="en-US" baseline="0" dirty="0" err="1" smtClean="0"/>
              <a:t>Forst</a:t>
            </a:r>
            <a:r>
              <a:rPr lang="en-US" baseline="0" dirty="0" smtClean="0"/>
              <a:t> et al. </a:t>
            </a:r>
            <a:r>
              <a:rPr lang="fr-FR" dirty="0" smtClean="0"/>
              <a:t>Nature </a:t>
            </a:r>
            <a:r>
              <a:rPr lang="fr-FR" dirty="0" err="1" smtClean="0"/>
              <a:t>Physics</a:t>
            </a:r>
            <a:r>
              <a:rPr lang="fr-FR" dirty="0" smtClean="0"/>
              <a:t> 7, 854–856 (2011)</a:t>
            </a:r>
          </a:p>
          <a:p>
            <a:r>
              <a:rPr lang="en-US" dirty="0" smtClean="0"/>
              <a:t>IR collective</a:t>
            </a:r>
            <a:r>
              <a:rPr lang="en-US" baseline="0" dirty="0" smtClean="0"/>
              <a:t> modes</a:t>
            </a:r>
            <a:r>
              <a:rPr lang="en-US" dirty="0" smtClean="0"/>
              <a:t>: </a:t>
            </a:r>
            <a:r>
              <a:rPr lang="nb-NO" dirty="0" smtClean="0"/>
              <a:t>Schmitt et al.</a:t>
            </a:r>
            <a:r>
              <a:rPr lang="nb-NO" baseline="0" dirty="0" smtClean="0"/>
              <a:t> Science</a:t>
            </a:r>
            <a:r>
              <a:rPr lang="nb-NO" dirty="0" smtClean="0"/>
              <a:t> </a:t>
            </a:r>
            <a:r>
              <a:rPr lang="nb-NO" i="1" dirty="0" smtClean="0"/>
              <a:t>321 (5896): 1649-1652</a:t>
            </a:r>
            <a:r>
              <a:rPr lang="nb-NO" dirty="0" smtClean="0"/>
              <a:t> </a:t>
            </a:r>
            <a:endParaRPr lang="en-US" dirty="0" smtClean="0"/>
          </a:p>
          <a:p>
            <a:r>
              <a:rPr lang="fr-FR" dirty="0" smtClean="0"/>
              <a:t>Diffractive X-ray </a:t>
            </a:r>
            <a:r>
              <a:rPr lang="fr-FR" dirty="0" err="1" smtClean="0"/>
              <a:t>imaging</a:t>
            </a:r>
            <a:r>
              <a:rPr lang="fr-FR" dirty="0" smtClean="0"/>
              <a:t>:</a:t>
            </a:r>
            <a:r>
              <a:rPr lang="fr-FR" baseline="0" dirty="0" smtClean="0"/>
              <a:t> </a:t>
            </a:r>
            <a:r>
              <a:rPr lang="fr-FR" dirty="0" smtClean="0"/>
              <a:t>Nature </a:t>
            </a:r>
            <a:r>
              <a:rPr lang="fr-FR" dirty="0" err="1" smtClean="0"/>
              <a:t>Physics</a:t>
            </a:r>
            <a:r>
              <a:rPr lang="fr-FR" dirty="0" smtClean="0"/>
              <a:t> 2, 839 - 843 (2006)</a:t>
            </a:r>
          </a:p>
          <a:p>
            <a:r>
              <a:rPr lang="fr-FR" dirty="0" smtClean="0"/>
              <a:t>X-ray </a:t>
            </a:r>
            <a:r>
              <a:rPr lang="fr-FR" dirty="0" err="1" smtClean="0"/>
              <a:t>scattering</a:t>
            </a:r>
            <a:r>
              <a:rPr lang="fr-FR" dirty="0" smtClean="0"/>
              <a:t>: http://www.esrf.eu/news/spotlight/spotlight127/spotlight127/ </a:t>
            </a:r>
            <a:r>
              <a:rPr lang="en-US" dirty="0" smtClean="0"/>
              <a:t>“Mapping disorder with X-rays”</a:t>
            </a:r>
          </a:p>
          <a:p>
            <a:r>
              <a:rPr lang="en-US" dirty="0" smtClean="0"/>
              <a:t>In-situ X-ray monitoring: </a:t>
            </a:r>
            <a:r>
              <a:rPr lang="en-US" dirty="0"/>
              <a:t>J. Appl. Phys. 87, 7712 (2000)</a:t>
            </a:r>
          </a:p>
        </p:txBody>
      </p:sp>
      <p:sp>
        <p:nvSpPr>
          <p:cNvPr id="4" name="Slide Number Placeholder 3"/>
          <p:cNvSpPr>
            <a:spLocks noGrp="1"/>
          </p:cNvSpPr>
          <p:nvPr>
            <p:ph type="sldNum" sz="quarter" idx="10"/>
          </p:nvPr>
        </p:nvSpPr>
        <p:spPr/>
        <p:txBody>
          <a:bodyPr/>
          <a:lstStyle/>
          <a:p>
            <a:fld id="{BD788074-0D71-41A6-8824-38B75034D2AD}"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602315">
              <a:defRPr/>
            </a:pPr>
            <a:r>
              <a:rPr lang="en-US" dirty="0" smtClean="0"/>
              <a:t>Material</a:t>
            </a:r>
            <a:r>
              <a:rPr lang="en-US" baseline="0" dirty="0" smtClean="0"/>
              <a:t> control: </a:t>
            </a:r>
            <a:r>
              <a:rPr lang="en-US" baseline="0" dirty="0" err="1" smtClean="0"/>
              <a:t>Forst</a:t>
            </a:r>
            <a:r>
              <a:rPr lang="en-US" baseline="0" dirty="0" smtClean="0"/>
              <a:t> et al. </a:t>
            </a:r>
            <a:r>
              <a:rPr lang="fr-FR" dirty="0" smtClean="0"/>
              <a:t>Nature </a:t>
            </a:r>
            <a:r>
              <a:rPr lang="fr-FR" dirty="0" err="1" smtClean="0"/>
              <a:t>Physics</a:t>
            </a:r>
            <a:r>
              <a:rPr lang="fr-FR" dirty="0" smtClean="0"/>
              <a:t> 7, 854–856 (2011)</a:t>
            </a:r>
          </a:p>
          <a:p>
            <a:r>
              <a:rPr lang="en-US" dirty="0" smtClean="0"/>
              <a:t>IR collective</a:t>
            </a:r>
            <a:r>
              <a:rPr lang="en-US" baseline="0" dirty="0" smtClean="0"/>
              <a:t> modes</a:t>
            </a:r>
            <a:r>
              <a:rPr lang="en-US" dirty="0" smtClean="0"/>
              <a:t>: </a:t>
            </a:r>
            <a:r>
              <a:rPr lang="nb-NO" dirty="0" smtClean="0"/>
              <a:t>Schmitt et al.</a:t>
            </a:r>
            <a:r>
              <a:rPr lang="nb-NO" baseline="0" dirty="0" smtClean="0"/>
              <a:t> Science</a:t>
            </a:r>
            <a:r>
              <a:rPr lang="nb-NO" dirty="0" smtClean="0"/>
              <a:t> </a:t>
            </a:r>
            <a:r>
              <a:rPr lang="nb-NO" i="1" dirty="0" smtClean="0"/>
              <a:t>321 (5896): 1649-1652</a:t>
            </a:r>
            <a:r>
              <a:rPr lang="nb-NO" dirty="0" smtClean="0"/>
              <a:t> </a:t>
            </a:r>
            <a:endParaRPr lang="en-US" dirty="0" smtClean="0"/>
          </a:p>
          <a:p>
            <a:r>
              <a:rPr lang="fr-FR" dirty="0" smtClean="0"/>
              <a:t>Diffractive X-ray </a:t>
            </a:r>
            <a:r>
              <a:rPr lang="fr-FR" dirty="0" err="1" smtClean="0"/>
              <a:t>imaging</a:t>
            </a:r>
            <a:r>
              <a:rPr lang="fr-FR" dirty="0" smtClean="0"/>
              <a:t>:</a:t>
            </a:r>
            <a:r>
              <a:rPr lang="fr-FR" baseline="0" dirty="0" smtClean="0"/>
              <a:t> </a:t>
            </a:r>
            <a:r>
              <a:rPr lang="fr-FR" dirty="0" smtClean="0"/>
              <a:t>Nature </a:t>
            </a:r>
            <a:r>
              <a:rPr lang="fr-FR" dirty="0" err="1" smtClean="0"/>
              <a:t>Physics</a:t>
            </a:r>
            <a:r>
              <a:rPr lang="fr-FR" dirty="0" smtClean="0"/>
              <a:t> 2, 839 - 843 (2006)</a:t>
            </a:r>
          </a:p>
          <a:p>
            <a:r>
              <a:rPr lang="fr-FR" dirty="0" smtClean="0"/>
              <a:t>X-ray </a:t>
            </a:r>
            <a:r>
              <a:rPr lang="fr-FR" dirty="0" err="1" smtClean="0"/>
              <a:t>scattering</a:t>
            </a:r>
            <a:r>
              <a:rPr lang="fr-FR" dirty="0" smtClean="0"/>
              <a:t>: http://www.esrf.eu/news/spotlight/spotlight127/spotlight127/ </a:t>
            </a:r>
            <a:r>
              <a:rPr lang="en-US" dirty="0" smtClean="0"/>
              <a:t>“Mapping disorder with X-rays”</a:t>
            </a:r>
          </a:p>
          <a:p>
            <a:r>
              <a:rPr lang="en-US" dirty="0" smtClean="0"/>
              <a:t>In-situ X-ray monitoring: </a:t>
            </a:r>
            <a:r>
              <a:rPr lang="en-US" sz="800" dirty="0" smtClean="0"/>
              <a:t>J. Appl. Phys. 87, 7712 (2000)</a:t>
            </a:r>
            <a:endParaRPr lang="en-US" dirty="0"/>
          </a:p>
        </p:txBody>
      </p:sp>
      <p:sp>
        <p:nvSpPr>
          <p:cNvPr id="4" name="Slide Number Placeholder 3"/>
          <p:cNvSpPr>
            <a:spLocks noGrp="1"/>
          </p:cNvSpPr>
          <p:nvPr>
            <p:ph type="sldNum" sz="quarter" idx="10"/>
          </p:nvPr>
        </p:nvSpPr>
        <p:spPr/>
        <p:txBody>
          <a:bodyPr/>
          <a:lstStyle/>
          <a:p>
            <a:fld id="{BD788074-0D71-41A6-8824-38B75034D2AD}"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602315">
              <a:defRPr/>
            </a:pPr>
            <a:r>
              <a:rPr lang="en-US" dirty="0" smtClean="0"/>
              <a:t>Material</a:t>
            </a:r>
            <a:r>
              <a:rPr lang="en-US" baseline="0" dirty="0" smtClean="0"/>
              <a:t> control: </a:t>
            </a:r>
            <a:r>
              <a:rPr lang="en-US" baseline="0" dirty="0" err="1" smtClean="0"/>
              <a:t>Forst</a:t>
            </a:r>
            <a:r>
              <a:rPr lang="en-US" baseline="0" dirty="0" smtClean="0"/>
              <a:t> et al. </a:t>
            </a:r>
            <a:r>
              <a:rPr lang="fr-FR" dirty="0" smtClean="0"/>
              <a:t>Nature </a:t>
            </a:r>
            <a:r>
              <a:rPr lang="fr-FR" dirty="0" err="1" smtClean="0"/>
              <a:t>Physics</a:t>
            </a:r>
            <a:r>
              <a:rPr lang="fr-FR" dirty="0" smtClean="0"/>
              <a:t> 7, 854–856 (2011)</a:t>
            </a:r>
          </a:p>
          <a:p>
            <a:r>
              <a:rPr lang="en-US" dirty="0" smtClean="0"/>
              <a:t>IR collective</a:t>
            </a:r>
            <a:r>
              <a:rPr lang="en-US" baseline="0" dirty="0" smtClean="0"/>
              <a:t> modes</a:t>
            </a:r>
            <a:r>
              <a:rPr lang="en-US" dirty="0" smtClean="0"/>
              <a:t>: </a:t>
            </a:r>
            <a:r>
              <a:rPr lang="nb-NO" dirty="0" smtClean="0"/>
              <a:t>Schmitt et al.</a:t>
            </a:r>
            <a:r>
              <a:rPr lang="nb-NO" baseline="0" dirty="0" smtClean="0"/>
              <a:t> Science</a:t>
            </a:r>
            <a:r>
              <a:rPr lang="nb-NO" dirty="0" smtClean="0"/>
              <a:t> </a:t>
            </a:r>
            <a:r>
              <a:rPr lang="nb-NO" i="1" dirty="0" smtClean="0"/>
              <a:t>321 (5896): 1649-1652</a:t>
            </a:r>
            <a:r>
              <a:rPr lang="nb-NO" dirty="0" smtClean="0"/>
              <a:t> </a:t>
            </a:r>
            <a:endParaRPr lang="en-US" dirty="0" smtClean="0"/>
          </a:p>
          <a:p>
            <a:r>
              <a:rPr lang="fr-FR" dirty="0" smtClean="0"/>
              <a:t>Diffractive X-ray </a:t>
            </a:r>
            <a:r>
              <a:rPr lang="fr-FR" dirty="0" err="1" smtClean="0"/>
              <a:t>imaging</a:t>
            </a:r>
            <a:r>
              <a:rPr lang="fr-FR" dirty="0" smtClean="0"/>
              <a:t>:</a:t>
            </a:r>
            <a:r>
              <a:rPr lang="fr-FR" baseline="0" dirty="0" smtClean="0"/>
              <a:t> </a:t>
            </a:r>
            <a:r>
              <a:rPr lang="fr-FR" dirty="0" smtClean="0"/>
              <a:t>Nature </a:t>
            </a:r>
            <a:r>
              <a:rPr lang="fr-FR" dirty="0" err="1" smtClean="0"/>
              <a:t>Physics</a:t>
            </a:r>
            <a:r>
              <a:rPr lang="fr-FR" dirty="0" smtClean="0"/>
              <a:t> 2, 839 - 843 (2006)</a:t>
            </a:r>
          </a:p>
          <a:p>
            <a:r>
              <a:rPr lang="fr-FR" dirty="0" smtClean="0"/>
              <a:t>X-ray </a:t>
            </a:r>
            <a:r>
              <a:rPr lang="fr-FR" dirty="0" err="1" smtClean="0"/>
              <a:t>scattering</a:t>
            </a:r>
            <a:r>
              <a:rPr lang="fr-FR" dirty="0" smtClean="0"/>
              <a:t>: http://www.esrf.eu/news/spotlight/spotlight127/spotlight127/ </a:t>
            </a:r>
            <a:r>
              <a:rPr lang="en-US" dirty="0" smtClean="0"/>
              <a:t>“Mapping disorder with X-rays”</a:t>
            </a:r>
          </a:p>
          <a:p>
            <a:r>
              <a:rPr lang="en-US" dirty="0" smtClean="0"/>
              <a:t>In-situ X-ray monitoring: </a:t>
            </a:r>
            <a:r>
              <a:rPr lang="en-US" sz="800" dirty="0" smtClean="0"/>
              <a:t>J. Appl. Phys. 87, 7712 (2000)</a:t>
            </a:r>
            <a:endParaRPr lang="en-US" dirty="0"/>
          </a:p>
        </p:txBody>
      </p:sp>
      <p:sp>
        <p:nvSpPr>
          <p:cNvPr id="4" name="Slide Number Placeholder 3"/>
          <p:cNvSpPr>
            <a:spLocks noGrp="1"/>
          </p:cNvSpPr>
          <p:nvPr>
            <p:ph type="sldNum" sz="quarter" idx="10"/>
          </p:nvPr>
        </p:nvSpPr>
        <p:spPr/>
        <p:txBody>
          <a:bodyPr/>
          <a:lstStyle/>
          <a:p>
            <a:fld id="{BD788074-0D71-41A6-8824-38B75034D2AD}"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602249">
              <a:defRPr/>
            </a:pPr>
            <a:r>
              <a:rPr lang="en-US" sz="800" b="1" dirty="0" smtClean="0"/>
              <a:t>This slide illustrates that SLAC is now a multi-disciplinary laboratory. This is a core part of SLAC’s mission statement going forward.</a:t>
            </a:r>
          </a:p>
          <a:p>
            <a:r>
              <a:rPr lang="en-US" u="sng" dirty="0" smtClean="0"/>
              <a:t>In order:</a:t>
            </a:r>
          </a:p>
          <a:p>
            <a:pPr>
              <a:buFont typeface="Arial" pitchFamily="34" charset="0"/>
              <a:buChar char="•"/>
            </a:pPr>
            <a:r>
              <a:rPr lang="en-US" dirty="0" smtClean="0"/>
              <a:t> </a:t>
            </a:r>
            <a:r>
              <a:rPr lang="en-US" u="sng" baseline="0" dirty="0" smtClean="0"/>
              <a:t>SUNCAT</a:t>
            </a:r>
            <a:r>
              <a:rPr lang="en-US" baseline="0" dirty="0" smtClean="0"/>
              <a:t>:  Center for Sustainable Energy through Catalysis</a:t>
            </a:r>
          </a:p>
          <a:p>
            <a:pPr marL="0" lvl="1" defTabSz="602249">
              <a:defRPr/>
            </a:pPr>
            <a:r>
              <a:rPr lang="en-US" sz="1300" dirty="0" smtClean="0">
                <a:solidFill>
                  <a:srgbClr val="002060"/>
                </a:solidFill>
                <a:latin typeface="Trebuchet MS" pitchFamily="34" charset="0"/>
              </a:rPr>
              <a:t>The SUNCAT Center for Interface Science and Catalysis explores fundamental challenges relating to advances in energy technology. The Center focuses on atomic-scale design of catalysts in energy conversion and storage.</a:t>
            </a:r>
          </a:p>
          <a:p>
            <a:pPr marL="0" lvl="1" defTabSz="602249">
              <a:defRPr/>
            </a:pPr>
            <a:endParaRPr lang="en-US" dirty="0" smtClean="0"/>
          </a:p>
          <a:p>
            <a:pPr>
              <a:buFont typeface="Arial" pitchFamily="34" charset="0"/>
              <a:buChar char="•"/>
            </a:pPr>
            <a:r>
              <a:rPr lang="en-US" u="sng" dirty="0" smtClean="0"/>
              <a:t> PULSE</a:t>
            </a:r>
            <a:r>
              <a:rPr lang="en-US" dirty="0" smtClean="0"/>
              <a:t>:  Photon Ultrafast Laser Science</a:t>
            </a:r>
            <a:r>
              <a:rPr lang="en-US" baseline="0" dirty="0" smtClean="0"/>
              <a:t> and Engineering</a:t>
            </a:r>
          </a:p>
          <a:p>
            <a:pPr marL="0" lvl="1" defTabSz="602249">
              <a:defRPr/>
            </a:pPr>
            <a:r>
              <a:rPr lang="en-US" sz="1300" dirty="0" smtClean="0">
                <a:solidFill>
                  <a:srgbClr val="002060"/>
                </a:solidFill>
                <a:latin typeface="Trebuchet MS" pitchFamily="34" charset="0"/>
              </a:rPr>
              <a:t>PULSE focuses on ultrafast structural and electronic dynamics in atomic physics, chemistry, biology, &amp; physics.</a:t>
            </a:r>
          </a:p>
          <a:p>
            <a:pPr>
              <a:buFont typeface="Arial" pitchFamily="34" charset="0"/>
              <a:buNone/>
            </a:pPr>
            <a:endParaRPr lang="en-US" baseline="0" dirty="0" smtClean="0"/>
          </a:p>
          <a:p>
            <a:pPr>
              <a:buFont typeface="Arial" pitchFamily="34" charset="0"/>
              <a:buChar char="•"/>
            </a:pPr>
            <a:r>
              <a:rPr lang="en-US" u="sng" baseline="0" dirty="0" smtClean="0"/>
              <a:t> SIMES</a:t>
            </a:r>
            <a:r>
              <a:rPr lang="en-US" baseline="0" dirty="0" smtClean="0"/>
              <a:t>: Stanford Institute for Material and Energy Sciences</a:t>
            </a:r>
          </a:p>
          <a:p>
            <a:pPr marL="0" lvl="1" defTabSz="602249">
              <a:defRPr/>
            </a:pPr>
            <a:r>
              <a:rPr lang="en-US" sz="1300" dirty="0" smtClean="0">
                <a:solidFill>
                  <a:srgbClr val="002060"/>
                </a:solidFill>
                <a:latin typeface="Trebuchet MS" pitchFamily="34" charset="0"/>
              </a:rPr>
              <a:t>SIMES addresses key challenges in the areas of condensed matter physics and materials science. The emphasis of this core group is in the general area of scattering, spectroscopy and imaging using the two major national user facilities – SSRL &amp; LCLS.</a:t>
            </a:r>
          </a:p>
          <a:p>
            <a:pPr>
              <a:buFont typeface="Arial" pitchFamily="34" charset="0"/>
              <a:buNone/>
            </a:pPr>
            <a:endParaRPr lang="en-US" baseline="0" dirty="0" smtClean="0"/>
          </a:p>
          <a:p>
            <a:pPr>
              <a:buFont typeface="Arial" pitchFamily="34" charset="0"/>
              <a:buChar char="•"/>
            </a:pPr>
            <a:r>
              <a:rPr lang="en-US" u="sng" dirty="0" smtClean="0"/>
              <a:t> KIPAC</a:t>
            </a:r>
            <a:r>
              <a:rPr lang="en-US" dirty="0" smtClean="0"/>
              <a:t>: </a:t>
            </a:r>
            <a:r>
              <a:rPr lang="en-US" dirty="0" err="1" smtClean="0"/>
              <a:t>Kavli</a:t>
            </a:r>
            <a:r>
              <a:rPr lang="en-US" dirty="0" smtClean="0"/>
              <a:t> Institute for Particle Astrophysics and Cosmology</a:t>
            </a:r>
            <a:endParaRPr lang="en-US" baseline="0" dirty="0" smtClean="0"/>
          </a:p>
          <a:p>
            <a:pPr>
              <a:buFont typeface="Arial" pitchFamily="34" charset="0"/>
              <a:buChar char="•"/>
            </a:pPr>
            <a:endParaRPr lang="en-US" baseline="0" dirty="0" smtClean="0"/>
          </a:p>
          <a:p>
            <a:pPr>
              <a:buFont typeface="Arial" pitchFamily="34" charset="0"/>
              <a:buChar char="•"/>
            </a:pPr>
            <a:r>
              <a:rPr lang="en-US" baseline="0" dirty="0" smtClean="0"/>
              <a:t> </a:t>
            </a:r>
            <a:r>
              <a:rPr lang="en-US" u="sng" baseline="0" dirty="0" smtClean="0"/>
              <a:t>FACET</a:t>
            </a:r>
            <a:r>
              <a:rPr lang="en-US" u="none" baseline="0" dirty="0" smtClean="0"/>
              <a:t>:  </a:t>
            </a:r>
            <a:endParaRPr lang="en-US" u="sng" baseline="0" dirty="0" smtClean="0"/>
          </a:p>
          <a:p>
            <a:pPr>
              <a:buFont typeface="Arial" pitchFamily="34" charset="0"/>
              <a:buNone/>
            </a:pPr>
            <a:endParaRPr lang="en-US" baseline="0" dirty="0" smtClean="0"/>
          </a:p>
          <a:p>
            <a:pPr>
              <a:buFont typeface="Arial" pitchFamily="34" charset="0"/>
              <a:buChar char="•"/>
            </a:pPr>
            <a:r>
              <a:rPr lang="en-US" baseline="0" dirty="0" smtClean="0"/>
              <a:t> </a:t>
            </a:r>
            <a:r>
              <a:rPr lang="en-US" u="sng" baseline="0" dirty="0" smtClean="0"/>
              <a:t>LCLS</a:t>
            </a:r>
            <a:r>
              <a:rPr lang="en-US" baseline="0" dirty="0" smtClean="0"/>
              <a:t>:  </a:t>
            </a:r>
            <a:r>
              <a:rPr lang="en-US" dirty="0" smtClean="0"/>
              <a:t>Linac Coherent Light Source</a:t>
            </a:r>
          </a:p>
          <a:p>
            <a:pPr>
              <a:buFont typeface="Arial" pitchFamily="34" charset="0"/>
              <a:buChar char="•"/>
            </a:pPr>
            <a:endParaRPr lang="en-US" dirty="0" smtClean="0"/>
          </a:p>
          <a:p>
            <a:pPr>
              <a:buFont typeface="Arial" pitchFamily="34" charset="0"/>
              <a:buChar char="•"/>
            </a:pPr>
            <a:r>
              <a:rPr lang="en-US" baseline="0" dirty="0" smtClean="0"/>
              <a:t> </a:t>
            </a:r>
            <a:r>
              <a:rPr lang="en-US" u="sng" dirty="0" smtClean="0"/>
              <a:t>SSRL</a:t>
            </a:r>
            <a:r>
              <a:rPr lang="en-US" dirty="0" smtClean="0"/>
              <a:t>: Stanford Synchrotron Radiation Lightsource; </a:t>
            </a:r>
          </a:p>
          <a:p>
            <a:pPr defTabSz="602249">
              <a:defRPr/>
            </a:pPr>
            <a:endParaRPr lang="en-US" sz="800" dirty="0" smtClean="0"/>
          </a:p>
          <a:p>
            <a:pPr lvl="1" eaLnBrk="1" hangingPunct="1">
              <a:buNone/>
            </a:pPr>
            <a:endParaRPr lang="en-US" sz="1300" dirty="0" smtClean="0">
              <a:solidFill>
                <a:srgbClr val="002060"/>
              </a:solidFill>
              <a:latin typeface="Trebuchet MS" pitchFamily="34" charset="0"/>
            </a:endParaRPr>
          </a:p>
          <a:p>
            <a:pPr lvl="1" eaLnBrk="1" hangingPunct="1">
              <a:buNone/>
            </a:pPr>
            <a:endParaRPr lang="en-US" sz="1300" dirty="0" smtClean="0">
              <a:solidFill>
                <a:srgbClr val="002060"/>
              </a:solidFill>
              <a:latin typeface="Trebuchet MS" pitchFamily="34" charset="0"/>
            </a:endParaRPr>
          </a:p>
          <a:p>
            <a:pPr eaLnBrk="1" hangingPunct="1"/>
            <a:r>
              <a:rPr lang="en-US" sz="1600" dirty="0" smtClean="0">
                <a:solidFill>
                  <a:srgbClr val="002060"/>
                </a:solidFill>
                <a:latin typeface="Trebuchet MS" pitchFamily="34" charset="0"/>
              </a:rPr>
              <a:t> </a:t>
            </a:r>
          </a:p>
          <a:p>
            <a:pPr>
              <a:lnSpc>
                <a:spcPct val="90000"/>
              </a:lnSpc>
            </a:pPr>
            <a:r>
              <a:rPr lang="en-US" sz="1600" u="sng" dirty="0" err="1" smtClean="0"/>
              <a:t>Persis</a:t>
            </a:r>
            <a:r>
              <a:rPr lang="en-US" sz="1600" u="sng" dirty="0" smtClean="0"/>
              <a:t> Message</a:t>
            </a:r>
            <a:r>
              <a:rPr lang="en-US" sz="1600" dirty="0" smtClean="0"/>
              <a:t>:  SLAC has reinvented itself. </a:t>
            </a:r>
            <a:r>
              <a:rPr lang="en-US" sz="1300" dirty="0" smtClean="0"/>
              <a:t>It is a great strength of the National Lab system that we can do this</a:t>
            </a:r>
          </a:p>
          <a:p>
            <a:pPr>
              <a:lnSpc>
                <a:spcPct val="90000"/>
              </a:lnSpc>
            </a:pPr>
            <a:r>
              <a:rPr lang="en-US" sz="1600" dirty="0" smtClean="0"/>
              <a:t>New scientific frontiers are being opened and we are in a </a:t>
            </a:r>
            <a:r>
              <a:rPr lang="en-US" sz="1300" dirty="0" smtClean="0"/>
              <a:t>time of extraordinary opportunity</a:t>
            </a:r>
          </a:p>
          <a:p>
            <a:pPr>
              <a:lnSpc>
                <a:spcPct val="90000"/>
              </a:lnSpc>
            </a:pPr>
            <a:endParaRPr lang="en-US" sz="1300" dirty="0" smtClean="0">
              <a:sym typeface="Wingdings" pitchFamily="2" charset="2"/>
            </a:endParaRPr>
          </a:p>
          <a:p>
            <a:pPr>
              <a:lnSpc>
                <a:spcPct val="90000"/>
              </a:lnSpc>
            </a:pPr>
            <a:r>
              <a:rPr lang="en-US" sz="1300" dirty="0" smtClean="0">
                <a:sym typeface="Wingdings" pitchFamily="2" charset="2"/>
              </a:rPr>
              <a:t>Biggest surprises are yet to come!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 attributed</a:t>
            </a:r>
            <a:r>
              <a:rPr lang="en-US" baseline="0" dirty="0" smtClean="0"/>
              <a:t> Nobel Prizes </a:t>
            </a:r>
            <a:r>
              <a:rPr lang="en-US" u="sng" baseline="0" dirty="0" smtClean="0"/>
              <a:t>to SLAC </a:t>
            </a:r>
            <a:r>
              <a:rPr lang="en-US" baseline="0" dirty="0" smtClean="0"/>
              <a:t>are highlighted in red</a:t>
            </a:r>
          </a:p>
          <a:p>
            <a:pPr lvl="0"/>
            <a:r>
              <a:rPr lang="en-US" sz="800" dirty="0" smtClean="0"/>
              <a:t>SLAC research has been directly involved with several Nobel Prizes, almost all of which were possible because of the rich history of high energy physics research.</a:t>
            </a:r>
          </a:p>
          <a:p>
            <a:pPr lvl="0"/>
            <a:r>
              <a:rPr lang="en-US" sz="800" dirty="0" smtClean="0"/>
              <a:t>SSRL has also figured prominently in a few of these </a:t>
            </a:r>
            <a:r>
              <a:rPr lang="en-US" sz="800" dirty="0" err="1" smtClean="0"/>
              <a:t>Nobels</a:t>
            </a:r>
            <a:r>
              <a:rPr lang="en-US" sz="800" dirty="0" smtClean="0"/>
              <a:t>.</a:t>
            </a:r>
          </a:p>
          <a:p>
            <a:pPr lvl="0"/>
            <a:r>
              <a:rPr lang="en-US" sz="800" dirty="0" smtClean="0"/>
              <a:t>Tour guides have an opportunity to reference the SLAC </a:t>
            </a:r>
            <a:r>
              <a:rPr lang="en-US" sz="800" dirty="0" err="1" smtClean="0"/>
              <a:t>Nobels</a:t>
            </a:r>
            <a:r>
              <a:rPr lang="en-US" sz="800" dirty="0" smtClean="0"/>
              <a:t> later when discussing new research and the possibilities for breaking new ground there.</a:t>
            </a:r>
          </a:p>
          <a:p>
            <a:r>
              <a:rPr lang="en-US" dirty="0" smtClean="0"/>
              <a:t>Not</a:t>
            </a:r>
            <a:r>
              <a:rPr lang="en-US" baseline="0" dirty="0" smtClean="0"/>
              <a:t> bottom two squares:  scientists related to SLAC research in some form. </a:t>
            </a:r>
          </a:p>
          <a:p>
            <a:r>
              <a:rPr lang="en-US" baseline="0" dirty="0" smtClean="0"/>
              <a:t>Good example of how SLAC lab benefits our own and other scientist throughout the world.</a:t>
            </a:r>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Message: investing at SLAC is the cheapest way for DOE to stay at the forefront. Since we don’t see growing budgets for new project, we give DOE the solution.</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489381" indent="-188224" eaLnBrk="0" hangingPunct="0">
              <a:defRPr>
                <a:solidFill>
                  <a:schemeClr val="tx1"/>
                </a:solidFill>
                <a:latin typeface="Arial" pitchFamily="34" charset="0"/>
              </a:defRPr>
            </a:lvl2pPr>
            <a:lvl3pPr marL="752894" indent="-150579" eaLnBrk="0" hangingPunct="0">
              <a:defRPr>
                <a:solidFill>
                  <a:schemeClr val="tx1"/>
                </a:solidFill>
                <a:latin typeface="Arial" pitchFamily="34" charset="0"/>
              </a:defRPr>
            </a:lvl3pPr>
            <a:lvl4pPr marL="1054052" indent="-150579" eaLnBrk="0" hangingPunct="0">
              <a:defRPr>
                <a:solidFill>
                  <a:schemeClr val="tx1"/>
                </a:solidFill>
                <a:latin typeface="Arial" pitchFamily="34" charset="0"/>
              </a:defRPr>
            </a:lvl4pPr>
            <a:lvl5pPr marL="1355209" indent="-150579" eaLnBrk="0" hangingPunct="0">
              <a:defRPr>
                <a:solidFill>
                  <a:schemeClr val="tx1"/>
                </a:solidFill>
                <a:latin typeface="Arial" pitchFamily="34" charset="0"/>
              </a:defRPr>
            </a:lvl5pPr>
            <a:lvl6pPr marL="1656367" indent="-150579" eaLnBrk="0" fontAlgn="base" hangingPunct="0">
              <a:spcBef>
                <a:spcPct val="0"/>
              </a:spcBef>
              <a:spcAft>
                <a:spcPct val="0"/>
              </a:spcAft>
              <a:defRPr>
                <a:solidFill>
                  <a:schemeClr val="tx1"/>
                </a:solidFill>
                <a:latin typeface="Arial" pitchFamily="34" charset="0"/>
              </a:defRPr>
            </a:lvl6pPr>
            <a:lvl7pPr marL="1957525" indent="-150579" eaLnBrk="0" fontAlgn="base" hangingPunct="0">
              <a:spcBef>
                <a:spcPct val="0"/>
              </a:spcBef>
              <a:spcAft>
                <a:spcPct val="0"/>
              </a:spcAft>
              <a:defRPr>
                <a:solidFill>
                  <a:schemeClr val="tx1"/>
                </a:solidFill>
                <a:latin typeface="Arial" pitchFamily="34" charset="0"/>
              </a:defRPr>
            </a:lvl7pPr>
            <a:lvl8pPr marL="2258682" indent="-150579" eaLnBrk="0" fontAlgn="base" hangingPunct="0">
              <a:spcBef>
                <a:spcPct val="0"/>
              </a:spcBef>
              <a:spcAft>
                <a:spcPct val="0"/>
              </a:spcAft>
              <a:defRPr>
                <a:solidFill>
                  <a:schemeClr val="tx1"/>
                </a:solidFill>
                <a:latin typeface="Arial" pitchFamily="34" charset="0"/>
              </a:defRPr>
            </a:lvl8pPr>
            <a:lvl9pPr marL="2559840" indent="-150579" eaLnBrk="0" fontAlgn="base" hangingPunct="0">
              <a:spcBef>
                <a:spcPct val="0"/>
              </a:spcBef>
              <a:spcAft>
                <a:spcPct val="0"/>
              </a:spcAft>
              <a:defRPr>
                <a:solidFill>
                  <a:schemeClr val="tx1"/>
                </a:solidFill>
                <a:latin typeface="Arial" pitchFamily="34" charset="0"/>
              </a:defRPr>
            </a:lvl9pPr>
          </a:lstStyle>
          <a:p>
            <a:pPr eaLnBrk="1" hangingPunct="1"/>
            <a:fld id="{7518C4FB-96A2-4EEA-BC85-5CC72E3726FC}" type="slidenum">
              <a:rPr lang="en-US" smtClean="0"/>
              <a:pPr eaLnBrk="1" hangingPunct="1"/>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r>
              <a:rPr lang="en-US" sz="800" dirty="0" smtClean="0"/>
              <a:t>The variety of SSRL science… but what makes SSRL Tick:  http://www-ssrl.slac.stanford.edu/aboutssrl/index.html</a:t>
            </a:r>
          </a:p>
          <a:p>
            <a:pPr lvl="0"/>
            <a:r>
              <a:rPr lang="en-US" sz="800" dirty="0" smtClean="0"/>
              <a:t>Electrons are “bent” using powerful magnets pictured. </a:t>
            </a:r>
            <a:r>
              <a:rPr lang="en-US" dirty="0" smtClean="0"/>
              <a:t>SSRL provides synchrotron radiation, a name given to x-rays or light produced by electrons circulating in a storage ring at nearly the speed of light. These extremely bright x-rays can be used to investigate various forms of matter ranging from objects of atomic and molecular size to man-made materials with unusual properties. </a:t>
            </a:r>
          </a:p>
          <a:p>
            <a:r>
              <a:rPr lang="en-US" dirty="0" smtClean="0"/>
              <a:t>SSRL provides technical tools for world-leading science at no charge for scientists who conduct non-proprietary research, with the understanding that significant results are to be publicly disseminated; access is also available for proprietary research on a cost-recovery basis. Scientists from academia, industry, government agencies and research institutions worldwide compete for access by submitting proposals for beam time that are peer reviewed on the basis of scientific merit and potential impact. Annually, over a thousand scientists conduct their research at SSRL, revealing scientific insight that may not be obtained through other methods. Benefits of utilizing SSRL include:</a:t>
            </a:r>
            <a:br>
              <a:rPr lang="en-US" dirty="0" smtClean="0"/>
            </a:br>
            <a:r>
              <a:rPr lang="en-US" dirty="0" smtClean="0"/>
              <a:t>-Access to large scale facilities not otherwise available in an individual investigator laboratory </a:t>
            </a:r>
          </a:p>
          <a:p>
            <a:r>
              <a:rPr lang="en-US" dirty="0" smtClean="0"/>
              <a:t>-Access to specialized, state-of-the-art machines, instrumentation and capabilities </a:t>
            </a:r>
          </a:p>
          <a:p>
            <a:r>
              <a:rPr lang="en-US" dirty="0" smtClean="0"/>
              <a:t>-Access to technical expertise from experienced facility scientists, engineers and technical support staff </a:t>
            </a:r>
          </a:p>
          <a:p>
            <a:r>
              <a:rPr lang="en-US" dirty="0" smtClean="0"/>
              <a:t>- The number of users and experiments conducted at SSRL continues to increase with about 2,000 scientists and 300 institutions annually.</a:t>
            </a:r>
          </a:p>
          <a:p>
            <a:endParaRPr lang="en-US" dirty="0" smtClean="0"/>
          </a:p>
          <a:p>
            <a:r>
              <a:rPr lang="en-US" u="sng" dirty="0" smtClean="0"/>
              <a:t>History:  </a:t>
            </a:r>
            <a:r>
              <a:rPr lang="en-US" dirty="0" smtClean="0"/>
              <a:t>http://www-ssrl.slac.stanford.edu/aboutssrl/history.html</a:t>
            </a:r>
          </a:p>
          <a:p>
            <a:r>
              <a:rPr lang="en-US" dirty="0" smtClean="0"/>
              <a:t>- SSRL began in 1973 as the SSRP, Stanford Synchrotron Radiation Project</a:t>
            </a:r>
          </a:p>
          <a:p>
            <a:pPr>
              <a:buFontTx/>
              <a:buChar char="-"/>
            </a:pPr>
            <a:r>
              <a:rPr lang="en-US" dirty="0" smtClean="0"/>
              <a:t>SSRL was the first multi-</a:t>
            </a:r>
            <a:r>
              <a:rPr lang="en-US" dirty="0" err="1" smtClean="0"/>
              <a:t>GeV</a:t>
            </a:r>
            <a:r>
              <a:rPr lang="en-US" dirty="0" smtClean="0"/>
              <a:t> storage ring based synchrotron radiation source in the world</a:t>
            </a:r>
          </a:p>
          <a:p>
            <a:pPr>
              <a:buFontTx/>
              <a:buChar char="-"/>
            </a:pPr>
            <a:r>
              <a:rPr lang="en-US" baseline="0" dirty="0" smtClean="0"/>
              <a:t> </a:t>
            </a:r>
            <a:r>
              <a:rPr lang="en-US" dirty="0" smtClean="0"/>
              <a:t>SPEAR became fully dedicated to SSRL in 1992</a:t>
            </a:r>
          </a:p>
          <a:p>
            <a:pPr>
              <a:buFontTx/>
              <a:buNone/>
            </a:pPr>
            <a:r>
              <a:rPr lang="en-US" sz="1400" dirty="0" smtClean="0">
                <a:latin typeface="Trebuchet MS" pitchFamily="34" charset="0"/>
              </a:rPr>
              <a:t>Upgraded in 2004</a:t>
            </a:r>
          </a:p>
          <a:p>
            <a:pPr lvl="1">
              <a:buFontTx/>
              <a:buChar char="•"/>
            </a:pPr>
            <a:r>
              <a:rPr lang="en-US" sz="1400" dirty="0" smtClean="0">
                <a:latin typeface="Trebuchet MS" pitchFamily="34" charset="0"/>
              </a:rPr>
              <a:t> Psi particle (charm quark) discovered 1974</a:t>
            </a:r>
          </a:p>
          <a:p>
            <a:pPr lvl="2">
              <a:buFontTx/>
              <a:buChar char="•"/>
            </a:pPr>
            <a:r>
              <a:rPr lang="en-US" sz="1400" dirty="0" smtClean="0">
                <a:latin typeface="Trebuchet MS" pitchFamily="34" charset="0"/>
              </a:rPr>
              <a:t> Nobel prize (Burton Richter/Sam Ting) 1976</a:t>
            </a:r>
          </a:p>
          <a:p>
            <a:pPr lvl="1">
              <a:buFontTx/>
              <a:buChar char="•"/>
            </a:pPr>
            <a:r>
              <a:rPr lang="en-US" sz="1400" dirty="0" smtClean="0">
                <a:latin typeface="Trebuchet MS" pitchFamily="34" charset="0"/>
              </a:rPr>
              <a:t>Tau lepton discovered 1976</a:t>
            </a:r>
          </a:p>
          <a:p>
            <a:pPr lvl="2">
              <a:buFontTx/>
              <a:buChar char="•"/>
            </a:pPr>
            <a:r>
              <a:rPr lang="en-US" sz="1400" dirty="0" smtClean="0">
                <a:latin typeface="Trebuchet MS" pitchFamily="34" charset="0"/>
              </a:rPr>
              <a:t> Nobel prize (Martin Perl) 1995</a:t>
            </a:r>
            <a:r>
              <a:rPr lang="en-US" dirty="0" smtClean="0"/>
              <a:t/>
            </a:r>
            <a:br>
              <a:rPr lang="en-US" dirty="0" smtClean="0"/>
            </a:br>
            <a:endParaRPr lang="en-US" sz="800" dirty="0" smtClean="0"/>
          </a:p>
          <a:p>
            <a:pPr lvl="0"/>
            <a:endParaRPr lang="en-US" sz="800" dirty="0" smtClean="0"/>
          </a:p>
          <a:p>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489381" indent="-188224" eaLnBrk="0" hangingPunct="0">
              <a:defRPr>
                <a:solidFill>
                  <a:schemeClr val="tx1"/>
                </a:solidFill>
                <a:latin typeface="Arial" pitchFamily="34" charset="0"/>
              </a:defRPr>
            </a:lvl2pPr>
            <a:lvl3pPr marL="752894" indent="-150579" eaLnBrk="0" hangingPunct="0">
              <a:defRPr>
                <a:solidFill>
                  <a:schemeClr val="tx1"/>
                </a:solidFill>
                <a:latin typeface="Arial" pitchFamily="34" charset="0"/>
              </a:defRPr>
            </a:lvl3pPr>
            <a:lvl4pPr marL="1054052" indent="-150579" eaLnBrk="0" hangingPunct="0">
              <a:defRPr>
                <a:solidFill>
                  <a:schemeClr val="tx1"/>
                </a:solidFill>
                <a:latin typeface="Arial" pitchFamily="34" charset="0"/>
              </a:defRPr>
            </a:lvl4pPr>
            <a:lvl5pPr marL="1355209" indent="-150579" eaLnBrk="0" hangingPunct="0">
              <a:defRPr>
                <a:solidFill>
                  <a:schemeClr val="tx1"/>
                </a:solidFill>
                <a:latin typeface="Arial" pitchFamily="34" charset="0"/>
              </a:defRPr>
            </a:lvl5pPr>
            <a:lvl6pPr marL="1656367" indent="-150579" eaLnBrk="0" fontAlgn="base" hangingPunct="0">
              <a:spcBef>
                <a:spcPct val="0"/>
              </a:spcBef>
              <a:spcAft>
                <a:spcPct val="0"/>
              </a:spcAft>
              <a:defRPr>
                <a:solidFill>
                  <a:schemeClr val="tx1"/>
                </a:solidFill>
                <a:latin typeface="Arial" pitchFamily="34" charset="0"/>
              </a:defRPr>
            </a:lvl6pPr>
            <a:lvl7pPr marL="1957525" indent="-150579" eaLnBrk="0" fontAlgn="base" hangingPunct="0">
              <a:spcBef>
                <a:spcPct val="0"/>
              </a:spcBef>
              <a:spcAft>
                <a:spcPct val="0"/>
              </a:spcAft>
              <a:defRPr>
                <a:solidFill>
                  <a:schemeClr val="tx1"/>
                </a:solidFill>
                <a:latin typeface="Arial" pitchFamily="34" charset="0"/>
              </a:defRPr>
            </a:lvl7pPr>
            <a:lvl8pPr marL="2258682" indent="-150579" eaLnBrk="0" fontAlgn="base" hangingPunct="0">
              <a:spcBef>
                <a:spcPct val="0"/>
              </a:spcBef>
              <a:spcAft>
                <a:spcPct val="0"/>
              </a:spcAft>
              <a:defRPr>
                <a:solidFill>
                  <a:schemeClr val="tx1"/>
                </a:solidFill>
                <a:latin typeface="Arial" pitchFamily="34" charset="0"/>
              </a:defRPr>
            </a:lvl8pPr>
            <a:lvl9pPr marL="2559840" indent="-150579" eaLnBrk="0" fontAlgn="base" hangingPunct="0">
              <a:spcBef>
                <a:spcPct val="0"/>
              </a:spcBef>
              <a:spcAft>
                <a:spcPct val="0"/>
              </a:spcAft>
              <a:defRPr>
                <a:solidFill>
                  <a:schemeClr val="tx1"/>
                </a:solidFill>
                <a:latin typeface="Arial" pitchFamily="34" charset="0"/>
              </a:defRPr>
            </a:lvl9pPr>
          </a:lstStyle>
          <a:p>
            <a:pPr eaLnBrk="1" hangingPunct="1"/>
            <a:fld id="{CEA4AD13-1525-421F-AA7C-B0A704153ABA}" type="slidenum">
              <a:rPr lang="en-US" smtClean="0"/>
              <a:pPr eaLnBrk="1" hangingPunct="1"/>
              <a:t>9</a:t>
            </a:fld>
            <a:endParaRPr lang="en-US"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t>Undulator Tunnel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800" dirty="0" smtClean="0"/>
              <a:t>Every experiment station is different, and the previous slide is a good jumping off point to explain how the science differs in each hutch photo shown on this slide.</a:t>
            </a:r>
          </a:p>
          <a:p>
            <a:pPr lvl="0"/>
            <a:r>
              <a:rPr lang="en-US" sz="800" dirty="0" smtClean="0"/>
              <a:t>LCLS performs Hard X-ray and Soft X-ray science (“Hard” is defined as &gt;2,000 </a:t>
            </a:r>
            <a:r>
              <a:rPr lang="en-US" sz="800" dirty="0" err="1" smtClean="0"/>
              <a:t>eV</a:t>
            </a:r>
            <a:r>
              <a:rPr lang="en-US" sz="800" dirty="0" smtClean="0"/>
              <a:t> photons)</a:t>
            </a:r>
          </a:p>
          <a:p>
            <a:pPr lvl="0"/>
            <a:r>
              <a:rPr lang="en-US" sz="800" dirty="0" smtClean="0"/>
              <a:t>Hutch 1: AMO – Atomic Molecular and Optical Science</a:t>
            </a:r>
          </a:p>
          <a:p>
            <a:pPr lvl="0"/>
            <a:r>
              <a:rPr lang="en-US" sz="800" dirty="0" smtClean="0"/>
              <a:t>Hutch 2: SXR – Soft X-Ray Science (meaning 400-2000 </a:t>
            </a:r>
            <a:r>
              <a:rPr lang="en-US" sz="800" dirty="0" err="1" smtClean="0"/>
              <a:t>eV</a:t>
            </a:r>
            <a:r>
              <a:rPr lang="en-US" sz="800" dirty="0" smtClean="0"/>
              <a:t> photons)</a:t>
            </a:r>
          </a:p>
          <a:p>
            <a:pPr lvl="0"/>
            <a:r>
              <a:rPr lang="en-US" sz="800" dirty="0" smtClean="0"/>
              <a:t>Hutch 3: XPP – X-ray Pump Probe Science – study of fundamental structure of matter</a:t>
            </a:r>
          </a:p>
          <a:p>
            <a:pPr lvl="0"/>
            <a:r>
              <a:rPr lang="en-US" sz="800" dirty="0" smtClean="0"/>
              <a:t>Hutch 4: XCS – X-ray correlation spectroscopy – advanced imaging</a:t>
            </a:r>
          </a:p>
          <a:p>
            <a:pPr lvl="0"/>
            <a:r>
              <a:rPr lang="en-US" sz="800" dirty="0" smtClean="0"/>
              <a:t>Hutch 5: CXI – Coherent X-ray Imaging – advanced imaging</a:t>
            </a:r>
          </a:p>
          <a:p>
            <a:pPr lvl="0"/>
            <a:r>
              <a:rPr lang="en-US" sz="800" dirty="0" smtClean="0"/>
              <a:t>Hutch 6: MEC – Matter in Extreme Conditions</a:t>
            </a:r>
          </a:p>
          <a:p>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Plasma:  https://news.slac.stanford.edu/press-release/world%E2%80%99s-most-powerful-x-ray-laser-creates-2-million-degree-matter</a:t>
            </a:r>
          </a:p>
          <a:p>
            <a:r>
              <a:rPr lang="en-US" dirty="0" smtClean="0"/>
              <a:t>Photo system1 and </a:t>
            </a:r>
            <a:r>
              <a:rPr lang="en-US" dirty="0" err="1" smtClean="0"/>
              <a:t>Mimivirus</a:t>
            </a:r>
            <a:r>
              <a:rPr lang="en-US" dirty="0" smtClean="0"/>
              <a:t> :  http://home.slac.stanford.edu/pressreleases/2011/20110202.htm</a:t>
            </a:r>
          </a:p>
          <a:p>
            <a:r>
              <a:rPr lang="en-US" dirty="0" smtClean="0"/>
              <a:t>X-Ray</a:t>
            </a:r>
            <a:r>
              <a:rPr lang="en-US" baseline="0" dirty="0" smtClean="0"/>
              <a:t> Patterns:  https://news.slac.stanford.edu/features/lcls-teams-desy-shortest-x-ray-exposure-protein-crystal-ever</a:t>
            </a:r>
          </a:p>
          <a:p>
            <a:r>
              <a:rPr lang="en-US" b="1" u="sng" baseline="0" dirty="0" smtClean="0"/>
              <a:t>Goals</a:t>
            </a:r>
            <a:r>
              <a:rPr lang="en-US" b="1" baseline="0" dirty="0" smtClean="0"/>
              <a:t>:</a:t>
            </a:r>
          </a:p>
          <a:p>
            <a:r>
              <a:rPr lang="en-US" dirty="0" smtClean="0"/>
              <a:t>To look</a:t>
            </a:r>
            <a:r>
              <a:rPr lang="en-US" baseline="0" dirty="0" smtClean="0"/>
              <a:t> at molecular processes that happen on scales never before achieved.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F0DCAA7-7815-4A3B-B9A4-8125467C0E64}"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defTabSz="602315">
              <a:defRPr/>
            </a:pPr>
            <a:r>
              <a:rPr lang="en-US" dirty="0" smtClean="0"/>
              <a:t>Material</a:t>
            </a:r>
            <a:r>
              <a:rPr lang="en-US" baseline="0" dirty="0" smtClean="0"/>
              <a:t> control: </a:t>
            </a:r>
            <a:r>
              <a:rPr lang="en-US" baseline="0" dirty="0" err="1" smtClean="0"/>
              <a:t>Forst</a:t>
            </a:r>
            <a:r>
              <a:rPr lang="en-US" baseline="0" dirty="0" smtClean="0"/>
              <a:t> et al. </a:t>
            </a:r>
            <a:r>
              <a:rPr lang="fr-FR" dirty="0" smtClean="0"/>
              <a:t>Nature </a:t>
            </a:r>
            <a:r>
              <a:rPr lang="fr-FR" dirty="0" err="1" smtClean="0"/>
              <a:t>Physics</a:t>
            </a:r>
            <a:r>
              <a:rPr lang="fr-FR" dirty="0" smtClean="0"/>
              <a:t> 7, 854–856 (2011)</a:t>
            </a:r>
          </a:p>
          <a:p>
            <a:r>
              <a:rPr lang="en-US" dirty="0" smtClean="0"/>
              <a:t>IR collective</a:t>
            </a:r>
            <a:r>
              <a:rPr lang="en-US" baseline="0" dirty="0" smtClean="0"/>
              <a:t> modes</a:t>
            </a:r>
            <a:r>
              <a:rPr lang="en-US" dirty="0" smtClean="0"/>
              <a:t>: </a:t>
            </a:r>
            <a:r>
              <a:rPr lang="nb-NO" dirty="0" smtClean="0"/>
              <a:t>Schmitt et al.</a:t>
            </a:r>
            <a:r>
              <a:rPr lang="nb-NO" baseline="0" dirty="0" smtClean="0"/>
              <a:t> Science</a:t>
            </a:r>
            <a:r>
              <a:rPr lang="nb-NO" dirty="0" smtClean="0"/>
              <a:t> </a:t>
            </a:r>
            <a:r>
              <a:rPr lang="nb-NO" i="1" dirty="0" smtClean="0"/>
              <a:t>321 (5896): 1649-1652</a:t>
            </a:r>
            <a:r>
              <a:rPr lang="nb-NO" dirty="0" smtClean="0"/>
              <a:t> </a:t>
            </a:r>
            <a:endParaRPr lang="en-US" dirty="0" smtClean="0"/>
          </a:p>
          <a:p>
            <a:r>
              <a:rPr lang="fr-FR" dirty="0" smtClean="0"/>
              <a:t>Diffractive X-ray </a:t>
            </a:r>
            <a:r>
              <a:rPr lang="fr-FR" dirty="0" err="1" smtClean="0"/>
              <a:t>imaging</a:t>
            </a:r>
            <a:r>
              <a:rPr lang="fr-FR" dirty="0" smtClean="0"/>
              <a:t>:</a:t>
            </a:r>
            <a:r>
              <a:rPr lang="fr-FR" baseline="0" dirty="0" smtClean="0"/>
              <a:t> </a:t>
            </a:r>
            <a:r>
              <a:rPr lang="fr-FR" dirty="0" smtClean="0"/>
              <a:t>Nature </a:t>
            </a:r>
            <a:r>
              <a:rPr lang="fr-FR" dirty="0" err="1" smtClean="0"/>
              <a:t>Physics</a:t>
            </a:r>
            <a:r>
              <a:rPr lang="fr-FR" dirty="0" smtClean="0"/>
              <a:t> 2, 839 - 843 (2006)</a:t>
            </a:r>
          </a:p>
          <a:p>
            <a:r>
              <a:rPr lang="fr-FR" dirty="0" smtClean="0"/>
              <a:t>X-ray </a:t>
            </a:r>
            <a:r>
              <a:rPr lang="fr-FR" dirty="0" err="1" smtClean="0"/>
              <a:t>scattering</a:t>
            </a:r>
            <a:r>
              <a:rPr lang="fr-FR" dirty="0" smtClean="0"/>
              <a:t>: http://www.esrf.eu/news/spotlight/spotlight127/spotlight127/ </a:t>
            </a:r>
            <a:r>
              <a:rPr lang="en-US" dirty="0" smtClean="0"/>
              <a:t>“Mapping disorder with X-rays”</a:t>
            </a:r>
          </a:p>
          <a:p>
            <a:r>
              <a:rPr lang="en-US" dirty="0" smtClean="0"/>
              <a:t>In-situ X-ray monitoring: </a:t>
            </a:r>
            <a:r>
              <a:rPr lang="en-US" sz="800" dirty="0" smtClean="0"/>
              <a:t>J. Appl. Phys. 87, 7712 (2000)</a:t>
            </a:r>
            <a:endParaRPr lang="en-US" dirty="0"/>
          </a:p>
        </p:txBody>
      </p:sp>
      <p:sp>
        <p:nvSpPr>
          <p:cNvPr id="4" name="Slide Number Placeholder 3"/>
          <p:cNvSpPr>
            <a:spLocks noGrp="1"/>
          </p:cNvSpPr>
          <p:nvPr>
            <p:ph type="sldNum" sz="quarter" idx="10"/>
          </p:nvPr>
        </p:nvSpPr>
        <p:spPr/>
        <p:txBody>
          <a:bodyPr/>
          <a:lstStyle/>
          <a:p>
            <a:fld id="{BD788074-0D71-41A6-8824-38B75034D2AD}"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6A7104-A498-4247-913A-08EDB424B4F7}" type="datetime1">
              <a:rPr lang="en-US" smtClean="0"/>
              <a:pPr/>
              <a:t>9/4/2012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D890C-962D-431C-AF94-1FF69C9F7325}" type="datetime1">
              <a:rPr lang="en-US" smtClean="0"/>
              <a:pPr/>
              <a:t>9/4/2012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03220E-2369-4399-AF24-3B77039F00CA}" type="datetime1">
              <a:rPr lang="en-US" smtClean="0"/>
              <a:pPr/>
              <a:t>9/4/2012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168586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F4198-68EE-4E0F-AA76-95597B044804}" type="datetime1">
              <a:rPr lang="en-US" smtClean="0"/>
              <a:pPr/>
              <a:t>9/4/2012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2781F-D0DD-4CB4-8A67-D908BC4606D5}" type="datetime1">
              <a:rPr lang="en-US" smtClean="0"/>
              <a:pPr/>
              <a:t>9/4/2012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EB403F-7E60-4244-8F49-607B264BE58B}" type="datetime1">
              <a:rPr lang="en-US" smtClean="0"/>
              <a:pPr/>
              <a:t>9/4/2012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623D2-F5D8-40D1-9A34-C9F53A38AD85}" type="datetime1">
              <a:rPr lang="en-US" smtClean="0"/>
              <a:pPr/>
              <a:t>9/4/2012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96595-E2AA-451D-A78F-004BE9A890F4}" type="datetime1">
              <a:rPr lang="en-US" smtClean="0"/>
              <a:pPr/>
              <a:t>9/4/2012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E4D0C-51DD-4AE0-8A18-FE055A7AF8EE}" type="datetime1">
              <a:rPr lang="en-US" smtClean="0"/>
              <a:pPr/>
              <a:t>9/4/2012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DC2938-F9EA-4C9D-A26B-4E8ACD017FD4}" type="datetime1">
              <a:rPr lang="en-US" smtClean="0"/>
              <a:pPr/>
              <a:t>9/4/2012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C30372-00C9-44AD-93C2-CEE9A34B5385}" type="datetime1">
              <a:rPr lang="en-US" smtClean="0"/>
              <a:pPr/>
              <a:t>9/4/2012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164F4E-DA63-4E56-A66D-6FB4533C0F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C1C71-0468-4F27-8CEB-15D1E7127647}" type="datetime1">
              <a:rPr lang="en-US" smtClean="0"/>
              <a:pPr/>
              <a:t>9/4/2012</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64F4E-DA63-4E56-A66D-6FB4533C0F1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38" y="866775"/>
            <a:ext cx="8410575" cy="5259388"/>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169" tIns="45587" rIns="91169" bIns="45587"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3" cstate="print"/>
          <a:srcRect/>
          <a:stretch>
            <a:fillRect/>
          </a:stretch>
        </p:blipFill>
        <p:spPr bwMode="auto">
          <a:xfrm>
            <a:off x="457200" y="6354776"/>
            <a:ext cx="2438400" cy="407987"/>
          </a:xfrm>
          <a:prstGeom prst="rect">
            <a:avLst/>
          </a:prstGeom>
          <a:noFill/>
          <a:ln w="9525">
            <a:noFill/>
            <a:miter lim="800000"/>
            <a:headEnd/>
            <a:tailEnd/>
          </a:ln>
        </p:spPr>
      </p:pic>
    </p:spTree>
    <p:extLst>
      <p:ext uri="{BB962C8B-B14F-4D97-AF65-F5344CB8AC3E}">
        <p14:creationId xmlns:p14="http://schemas.microsoft.com/office/powerpoint/2010/main" xmlns="" val="678037173"/>
      </p:ext>
    </p:extLst>
  </p:cSld>
  <p:clrMap bg1="lt1" tx1="dk1" bg2="lt2" tx2="dk2" accent1="accent1" accent2="accent2" accent3="accent3" accent4="accent4" accent5="accent5" accent6="accent6" hlink="hlink" folHlink="folHlink"/>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340795" indent="-340795"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Line 3"/>
          <p:cNvSpPr>
            <a:spLocks noChangeShapeType="1"/>
          </p:cNvSpPr>
          <p:nvPr/>
        </p:nvSpPr>
        <p:spPr bwMode="auto">
          <a:xfrm>
            <a:off x="0" y="990600"/>
            <a:ext cx="8574088" cy="0"/>
          </a:xfrm>
          <a:prstGeom prst="line">
            <a:avLst/>
          </a:prstGeom>
          <a:noFill/>
          <a:ln w="38100">
            <a:solidFill>
              <a:srgbClr val="B40000"/>
            </a:solidFill>
            <a:round/>
            <a:headEnd/>
            <a:tailEnd type="oval" w="med" len="med"/>
          </a:ln>
          <a:effectLst/>
        </p:spPr>
        <p:txBody>
          <a:bodyPr>
            <a:prstTxWarp prst="textNoShape">
              <a:avLst/>
            </a:prstTxWarp>
          </a:bodyPr>
          <a:lstStyle/>
          <a:p>
            <a:pPr eaLnBrk="0" fontAlgn="base" hangingPunct="0">
              <a:spcBef>
                <a:spcPct val="0"/>
              </a:spcBef>
              <a:spcAft>
                <a:spcPct val="0"/>
              </a:spcAft>
              <a:defRPr/>
            </a:pPr>
            <a:endParaRPr lang="en-US">
              <a:solidFill>
                <a:srgbClr val="000000"/>
              </a:solidFill>
              <a:ea typeface="ＭＳ Ｐゴシック" pitchFamily="-107" charset="-128"/>
              <a:cs typeface="ＭＳ Ｐゴシック" pitchFamily="-107" charset="-128"/>
            </a:endParaRPr>
          </a:p>
        </p:txBody>
      </p:sp>
      <p:sp>
        <p:nvSpPr>
          <p:cNvPr id="1028" name="Rectangle 4"/>
          <p:cNvSpPr>
            <a:spLocks noGrp="1" noChangeArrowheads="1"/>
          </p:cNvSpPr>
          <p:nvPr>
            <p:ph type="title"/>
          </p:nvPr>
        </p:nvSpPr>
        <p:spPr bwMode="auto">
          <a:xfrm>
            <a:off x="304800" y="152400"/>
            <a:ext cx="861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292100" y="1219200"/>
            <a:ext cx="8610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6" descr="SLAC_Logo_hires"/>
          <p:cNvPicPr>
            <a:picLocks noChangeAspect="1" noChangeArrowheads="1"/>
          </p:cNvPicPr>
          <p:nvPr/>
        </p:nvPicPr>
        <p:blipFill>
          <a:blip r:embed="rId3" cstate="screen"/>
          <a:srcRect/>
          <a:stretch>
            <a:fillRect/>
          </a:stretch>
        </p:blipFill>
        <p:spPr bwMode="auto">
          <a:xfrm>
            <a:off x="108855" y="268733"/>
            <a:ext cx="1527175" cy="547687"/>
          </a:xfrm>
          <a:prstGeom prst="rect">
            <a:avLst/>
          </a:prstGeom>
          <a:noFill/>
          <a:ln w="9525">
            <a:noFill/>
            <a:miter lim="800000"/>
            <a:headEnd/>
            <a:tailEnd/>
          </a:ln>
        </p:spPr>
      </p:pic>
      <p:pic>
        <p:nvPicPr>
          <p:cNvPr id="1031" name="Picture 7" descr="arg"/>
          <p:cNvPicPr>
            <a:picLocks noChangeAspect="1" noChangeArrowheads="1"/>
          </p:cNvPicPr>
          <p:nvPr/>
        </p:nvPicPr>
        <p:blipFill>
          <a:blip r:embed="rId4" cstate="screen"/>
          <a:srcRect/>
          <a:stretch>
            <a:fillRect/>
          </a:stretch>
        </p:blipFill>
        <p:spPr bwMode="auto">
          <a:xfrm>
            <a:off x="8272716" y="152400"/>
            <a:ext cx="712788" cy="712788"/>
          </a:xfrm>
          <a:prstGeom prst="rect">
            <a:avLst/>
          </a:prstGeom>
          <a:noFill/>
          <a:ln w="9525">
            <a:noFill/>
            <a:miter lim="800000"/>
            <a:headEnd/>
            <a:tailEnd/>
          </a:ln>
        </p:spPr>
      </p:pic>
      <p:sp>
        <p:nvSpPr>
          <p:cNvPr id="9" name="TextBox 8"/>
          <p:cNvSpPr txBox="1"/>
          <p:nvPr/>
        </p:nvSpPr>
        <p:spPr>
          <a:xfrm>
            <a:off x="2999375" y="6483048"/>
            <a:ext cx="3547641" cy="307777"/>
          </a:xfrm>
          <a:prstGeom prst="rect">
            <a:avLst/>
          </a:prstGeom>
          <a:noFill/>
        </p:spPr>
        <p:txBody>
          <a:bodyPr wrap="none" rtlCol="0">
            <a:spAutoFit/>
          </a:bodyPr>
          <a:lstStyle/>
          <a:p>
            <a:pPr algn="ctr" defTabSz="457200"/>
            <a:r>
              <a:rPr lang="en-US" sz="1400" smtClean="0">
                <a:solidFill>
                  <a:srgbClr val="000000"/>
                </a:solidFill>
              </a:rPr>
              <a:t>SSRL/LCLS Users Meeting, October 2010</a:t>
            </a:r>
            <a:endParaRPr lang="en-US" sz="1400">
              <a:solidFill>
                <a:srgbClr val="000000"/>
              </a:solidFill>
            </a:endParaRPr>
          </a:p>
        </p:txBody>
      </p:sp>
      <p:sp>
        <p:nvSpPr>
          <p:cNvPr id="10" name="Rectangle 9"/>
          <p:cNvSpPr/>
          <p:nvPr userDrawn="1"/>
        </p:nvSpPr>
        <p:spPr bwMode="auto">
          <a:xfrm>
            <a:off x="3074277" y="6495393"/>
            <a:ext cx="3421117" cy="3547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xmlns="" val="900418382"/>
      </p:ext>
    </p:extLst>
  </p:cSld>
  <p:clrMap bg1="lt1" tx1="dk1" bg2="lt2" tx2="dk2" accent1="accent1" accent2="accent2" accent3="accent3" accent4="accent4" accent5="accent5" accent6="accent6" hlink="hlink" folHlink="folHlink"/>
  <p:sldLayoutIdLst>
    <p:sldLayoutId id="2147483668" r:id="rId1"/>
  </p:sldLayoutIdLst>
  <p:hf sldNum="0" hdr="0" dt="0"/>
  <p:txStyles>
    <p:titleStyle>
      <a:lvl1pPr algn="l" rtl="0" eaLnBrk="0" fontAlgn="base" hangingPunct="0">
        <a:spcBef>
          <a:spcPct val="0"/>
        </a:spcBef>
        <a:spcAft>
          <a:spcPct val="0"/>
        </a:spcAft>
        <a:defRPr sz="3600" b="1">
          <a:solidFill>
            <a:schemeClr val="tx1"/>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3600" b="1">
          <a:solidFill>
            <a:schemeClr val="tx1"/>
          </a:solidFill>
          <a:latin typeface="Arial"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3600" b="1">
          <a:solidFill>
            <a:schemeClr val="tx1"/>
          </a:solidFill>
          <a:latin typeface="Arial"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3600" b="1">
          <a:solidFill>
            <a:schemeClr val="tx1"/>
          </a:solidFill>
          <a:latin typeface="Arial"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3600" b="1">
          <a:solidFill>
            <a:schemeClr val="tx1"/>
          </a:solidFill>
          <a:latin typeface="Arial" pitchFamily="-112" charset="0"/>
          <a:ea typeface="ＭＳ Ｐゴシック" pitchFamily="-107" charset="-128"/>
          <a:cs typeface="ＭＳ Ｐゴシック" pitchFamily="-107" charset="-128"/>
        </a:defRPr>
      </a:lvl5pPr>
      <a:lvl6pPr marL="457200" algn="l" rtl="0" fontAlgn="base">
        <a:spcBef>
          <a:spcPct val="0"/>
        </a:spcBef>
        <a:spcAft>
          <a:spcPct val="0"/>
        </a:spcAft>
        <a:defRPr sz="3600" b="1">
          <a:solidFill>
            <a:schemeClr val="tx1"/>
          </a:solidFill>
          <a:latin typeface="Arial" pitchFamily="-112" charset="0"/>
        </a:defRPr>
      </a:lvl6pPr>
      <a:lvl7pPr marL="914400" algn="l" rtl="0" fontAlgn="base">
        <a:spcBef>
          <a:spcPct val="0"/>
        </a:spcBef>
        <a:spcAft>
          <a:spcPct val="0"/>
        </a:spcAft>
        <a:defRPr sz="3600" b="1">
          <a:solidFill>
            <a:schemeClr val="tx1"/>
          </a:solidFill>
          <a:latin typeface="Arial" pitchFamily="-112" charset="0"/>
        </a:defRPr>
      </a:lvl7pPr>
      <a:lvl8pPr marL="1371600" algn="l" rtl="0" fontAlgn="base">
        <a:spcBef>
          <a:spcPct val="0"/>
        </a:spcBef>
        <a:spcAft>
          <a:spcPct val="0"/>
        </a:spcAft>
        <a:defRPr sz="3600" b="1">
          <a:solidFill>
            <a:schemeClr val="tx1"/>
          </a:solidFill>
          <a:latin typeface="Arial" pitchFamily="-112" charset="0"/>
        </a:defRPr>
      </a:lvl8pPr>
      <a:lvl9pPr marL="1828800" algn="l" rtl="0" fontAlgn="base">
        <a:spcBef>
          <a:spcPct val="0"/>
        </a:spcBef>
        <a:spcAft>
          <a:spcPct val="0"/>
        </a:spcAft>
        <a:defRPr sz="3600" b="1">
          <a:solidFill>
            <a:schemeClr val="tx1"/>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wmf"/><Relationship Id="rId10" Type="http://schemas.openxmlformats.org/officeDocument/2006/relationships/image" Target="../media/image62.jpeg"/><Relationship Id="rId4" Type="http://schemas.openxmlformats.org/officeDocument/2006/relationships/image" Target="../media/image56.gif"/><Relationship Id="rId9" Type="http://schemas.openxmlformats.org/officeDocument/2006/relationships/image" Target="../media/image61.png"/><Relationship Id="rId14" Type="http://schemas.openxmlformats.org/officeDocument/2006/relationships/image" Target="../media/image6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wmf"/><Relationship Id="rId10" Type="http://schemas.openxmlformats.org/officeDocument/2006/relationships/image" Target="../media/image62.jpeg"/><Relationship Id="rId4" Type="http://schemas.openxmlformats.org/officeDocument/2006/relationships/image" Target="../media/image56.gif"/><Relationship Id="rId9" Type="http://schemas.openxmlformats.org/officeDocument/2006/relationships/image" Target="../media/image61.png"/><Relationship Id="rId1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hyperlink" Target="http://ssrl.slac.stanford.edu/lcls/users" TargetMode="External"/><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69.jpeg"/><Relationship Id="rId2" Type="http://schemas.openxmlformats.org/officeDocument/2006/relationships/notesSlide" Target="../notesSlides/notesSlide12.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wmf"/><Relationship Id="rId10" Type="http://schemas.openxmlformats.org/officeDocument/2006/relationships/image" Target="../media/image62.jpeg"/><Relationship Id="rId19" Type="http://schemas.openxmlformats.org/officeDocument/2006/relationships/image" Target="../media/image70.gif"/><Relationship Id="rId4" Type="http://schemas.openxmlformats.org/officeDocument/2006/relationships/image" Target="../media/image56.gif"/><Relationship Id="rId9" Type="http://schemas.openxmlformats.org/officeDocument/2006/relationships/image" Target="../media/image61.png"/><Relationship Id="rId1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gif"/><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hyperlink" Target="/wikipedia/en/e/ed/Nobel_Prize.png" TargetMode="External"/><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3.xml"/><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wikipedia/commons/5/58/Syncrotron.png"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Frontiers of THz Science</a:t>
            </a:r>
            <a:endParaRPr lang="en-US" dirty="0" smtClean="0"/>
          </a:p>
          <a:p>
            <a:r>
              <a:rPr lang="en-US" dirty="0" smtClean="0"/>
              <a:t>ZX Shen</a:t>
            </a:r>
            <a:endParaRPr lang="en-US" dirty="0" smtClean="0"/>
          </a:p>
          <a:p>
            <a:r>
              <a:rPr lang="en-US" sz="2000" dirty="0" smtClean="0"/>
              <a:t>SLAC Chief Scientist</a:t>
            </a:r>
            <a:endParaRPr lang="en-US" sz="2000" dirty="0"/>
          </a:p>
        </p:txBody>
      </p:sp>
      <p:pic>
        <p:nvPicPr>
          <p:cNvPr id="5122" name="Picture 2"/>
          <p:cNvPicPr>
            <a:picLocks noChangeAspect="1" noChangeArrowheads="1"/>
          </p:cNvPicPr>
          <p:nvPr/>
        </p:nvPicPr>
        <p:blipFill>
          <a:blip r:embed="rId3" cstate="print"/>
          <a:srcRect/>
          <a:stretch>
            <a:fillRect/>
          </a:stretch>
        </p:blipFill>
        <p:spPr bwMode="auto">
          <a:xfrm>
            <a:off x="2133600" y="228600"/>
            <a:ext cx="4800600" cy="3819947"/>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0A164F4E-DA63-4E56-A66D-6FB4533C0F18}" type="slidenum">
              <a:rPr lang="en-US" smtClean="0"/>
              <a:pPr/>
              <a:t>1</a:t>
            </a:fld>
            <a:endParaRPr lang="en-US" dirty="0"/>
          </a:p>
        </p:txBody>
      </p:sp>
      <p:sp>
        <p:nvSpPr>
          <p:cNvPr id="33793"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274551" tIns="26737776" rIns="136482" bIns="45720" numCol="1" anchor="ctr" anchorCtr="0" compatLnSpc="1">
            <a:prstTxWarp prst="textNoShape">
              <a:avLst/>
            </a:prstTxWarp>
            <a:spAutoFit/>
          </a:bodyPr>
          <a:lstStyle/>
          <a:p>
            <a:endParaRPr lang="en-US"/>
          </a:p>
        </p:txBody>
      </p:sp>
      <p:sp>
        <p:nvSpPr>
          <p:cNvPr id="337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274551" tIns="26737776" rIns="136482" bIns="45720" numCol="1" anchor="ctr" anchorCtr="0" compatLnSpc="1">
            <a:prstTxWarp prst="textNoShape">
              <a:avLst/>
            </a:prstTxWarp>
            <a:spAutoFit/>
          </a:bodyPr>
          <a:lstStyle/>
          <a:p>
            <a:endParaRPr lang="en-US"/>
          </a:p>
        </p:txBody>
      </p:sp>
      <p:pic>
        <p:nvPicPr>
          <p:cNvPr id="7" name="Picture 6" descr="Illustration of a terahertz pulse, light emerges from small sheet of metallic foil (Image by Greg Stewart, SLAC InfoMedia)"/>
          <p:cNvPicPr/>
          <p:nvPr/>
        </p:nvPicPr>
        <p:blipFill>
          <a:blip r:embed="rId4" cstate="print"/>
          <a:srcRect/>
          <a:stretch>
            <a:fillRect/>
          </a:stretch>
        </p:blipFill>
        <p:spPr bwMode="auto">
          <a:xfrm>
            <a:off x="381000" y="3657600"/>
            <a:ext cx="1920240" cy="2536190"/>
          </a:xfrm>
          <a:prstGeom prst="rect">
            <a:avLst/>
          </a:prstGeom>
          <a:noFill/>
          <a:ln w="9525">
            <a:noFill/>
            <a:miter lim="800000"/>
            <a:headEnd/>
            <a:tailEnd/>
          </a:ln>
        </p:spPr>
      </p:pic>
      <p:pic>
        <p:nvPicPr>
          <p:cNvPr id="8" name="Picture 7" descr="Illustration of a terahertz pulse, light emerges from small sheet of metallic foil (Image by Greg Stewart, SLAC InfoMedia)"/>
          <p:cNvPicPr/>
          <p:nvPr/>
        </p:nvPicPr>
        <p:blipFill>
          <a:blip r:embed="rId4" cstate="print"/>
          <a:srcRect/>
          <a:stretch>
            <a:fillRect/>
          </a:stretch>
        </p:blipFill>
        <p:spPr bwMode="auto">
          <a:xfrm>
            <a:off x="6858000" y="3657600"/>
            <a:ext cx="1920240" cy="25361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164F4E-DA63-4E56-A66D-6FB4533C0F18}" type="slidenum">
              <a:rPr lang="en-US" smtClean="0"/>
              <a:pPr/>
              <a:t>10</a:t>
            </a:fld>
            <a:endParaRPr lang="en-US" dirty="0"/>
          </a:p>
        </p:txBody>
      </p:sp>
      <p:pic>
        <p:nvPicPr>
          <p:cNvPr id="2050" name="Picture 2" descr="E:\BradPhotos\Hutch 6 MEC.jpg"/>
          <p:cNvPicPr>
            <a:picLocks noGrp="1" noChangeAspect="1" noChangeArrowheads="1"/>
          </p:cNvPicPr>
          <p:nvPr>
            <p:ph idx="1"/>
          </p:nvPr>
        </p:nvPicPr>
        <p:blipFill>
          <a:blip r:embed="rId3" cstate="print"/>
          <a:srcRect/>
          <a:stretch>
            <a:fillRect/>
          </a:stretch>
        </p:blipFill>
        <p:spPr bwMode="auto">
          <a:xfrm>
            <a:off x="6096000" y="4114800"/>
            <a:ext cx="2977009" cy="1981200"/>
          </a:xfrm>
          <a:prstGeom prst="rect">
            <a:avLst/>
          </a:prstGeom>
          <a:noFill/>
        </p:spPr>
      </p:pic>
      <p:pic>
        <p:nvPicPr>
          <p:cNvPr id="2051" name="Picture 3" descr="E:\BradPhotos\AMO-273-8686-43-sm.jpg"/>
          <p:cNvPicPr>
            <a:picLocks noChangeAspect="1" noChangeArrowheads="1"/>
          </p:cNvPicPr>
          <p:nvPr/>
        </p:nvPicPr>
        <p:blipFill>
          <a:blip r:embed="rId4" cstate="print"/>
          <a:srcRect l="4988" r="5228"/>
          <a:stretch>
            <a:fillRect/>
          </a:stretch>
        </p:blipFill>
        <p:spPr bwMode="auto">
          <a:xfrm>
            <a:off x="228600" y="1447800"/>
            <a:ext cx="2743200" cy="1905000"/>
          </a:xfrm>
          <a:prstGeom prst="rect">
            <a:avLst/>
          </a:prstGeom>
          <a:noFill/>
        </p:spPr>
      </p:pic>
      <p:pic>
        <p:nvPicPr>
          <p:cNvPr id="2052" name="Picture 4" descr="E:\BradPhotos\Hutch 4 XCS.jpg"/>
          <p:cNvPicPr>
            <a:picLocks noChangeAspect="1" noChangeArrowheads="1"/>
          </p:cNvPicPr>
          <p:nvPr/>
        </p:nvPicPr>
        <p:blipFill>
          <a:blip r:embed="rId5" cstate="print"/>
          <a:srcRect/>
          <a:stretch>
            <a:fillRect/>
          </a:stretch>
        </p:blipFill>
        <p:spPr bwMode="auto">
          <a:xfrm>
            <a:off x="228600" y="4114800"/>
            <a:ext cx="2667000" cy="2004250"/>
          </a:xfrm>
          <a:prstGeom prst="rect">
            <a:avLst/>
          </a:prstGeom>
          <a:noFill/>
        </p:spPr>
      </p:pic>
      <p:sp>
        <p:nvSpPr>
          <p:cNvPr id="8" name="Title 1"/>
          <p:cNvSpPr txBox="1">
            <a:spLocks noGrp="1"/>
          </p:cNvSpPr>
          <p:nvPr>
            <p:ph type="title"/>
          </p:nvPr>
        </p:nvSpPr>
        <p:spPr>
          <a:xfrm>
            <a:off x="457200" y="152400"/>
            <a:ext cx="8229600" cy="9906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smtClean="0">
                <a:latin typeface="Times New Roman" pitchFamily="18" charset="0"/>
                <a:cs typeface="Times New Roman" pitchFamily="18" charset="0"/>
              </a:rPr>
              <a:t>LCLS</a:t>
            </a:r>
            <a:r>
              <a:rPr kumimoji="0" lang="en-US" sz="4400" b="0" i="0" u="none" strike="noStrike" kern="1200" cap="none" spc="0" normalizeH="0" baseline="0" noProof="0" dirty="0" smtClean="0">
                <a:ln>
                  <a:noFill/>
                </a:ln>
                <a:solidFill>
                  <a:schemeClr val="lt1"/>
                </a:solidFill>
                <a:effectLst/>
                <a:uLnTx/>
                <a:uFillTx/>
                <a:latin typeface="Times New Roman" pitchFamily="18" charset="0"/>
                <a:ea typeface="+mn-ea"/>
                <a:cs typeface="Times New Roman" pitchFamily="18" charset="0"/>
              </a:rPr>
              <a:t>:  Experimental</a:t>
            </a:r>
            <a:r>
              <a:rPr lang="en-US" sz="4400" dirty="0" smtClean="0">
                <a:latin typeface="Times New Roman" pitchFamily="18" charset="0"/>
                <a:cs typeface="Times New Roman" pitchFamily="18" charset="0"/>
              </a:rPr>
              <a:t> Stations</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11" name="Picture 10" descr="Hutch 2- SXR.jpg"/>
          <p:cNvPicPr>
            <a:picLocks noChangeAspect="1"/>
          </p:cNvPicPr>
          <p:nvPr/>
        </p:nvPicPr>
        <p:blipFill>
          <a:blip r:embed="rId6" cstate="print"/>
          <a:stretch>
            <a:fillRect/>
          </a:stretch>
        </p:blipFill>
        <p:spPr>
          <a:xfrm>
            <a:off x="3124200" y="1447800"/>
            <a:ext cx="2858213" cy="1904999"/>
          </a:xfrm>
          <a:prstGeom prst="rect">
            <a:avLst/>
          </a:prstGeom>
        </p:spPr>
      </p:pic>
      <p:pic>
        <p:nvPicPr>
          <p:cNvPr id="12" name="Picture 11" descr="Hutch 3 XPP.jpg"/>
          <p:cNvPicPr>
            <a:picLocks noChangeAspect="1"/>
          </p:cNvPicPr>
          <p:nvPr/>
        </p:nvPicPr>
        <p:blipFill>
          <a:blip r:embed="rId7" cstate="print"/>
          <a:stretch>
            <a:fillRect/>
          </a:stretch>
        </p:blipFill>
        <p:spPr>
          <a:xfrm>
            <a:off x="6172200" y="1447800"/>
            <a:ext cx="2858214" cy="1905000"/>
          </a:xfrm>
          <a:prstGeom prst="rect">
            <a:avLst/>
          </a:prstGeom>
        </p:spPr>
      </p:pic>
      <p:sp>
        <p:nvSpPr>
          <p:cNvPr id="16" name="TextBox 15"/>
          <p:cNvSpPr txBox="1"/>
          <p:nvPr/>
        </p:nvSpPr>
        <p:spPr>
          <a:xfrm>
            <a:off x="228600" y="34290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1: AMO</a:t>
            </a:r>
          </a:p>
          <a:p>
            <a:pPr algn="ctr"/>
            <a:r>
              <a:rPr lang="en-US" sz="1400" dirty="0" smtClean="0">
                <a:latin typeface="Times New Roman" pitchFamily="18" charset="0"/>
                <a:cs typeface="Times New Roman" pitchFamily="18" charset="0"/>
              </a:rPr>
              <a:t>Atomic, Molecular, and Optical</a:t>
            </a:r>
            <a:endParaRPr lang="en-US" sz="1400" dirty="0">
              <a:latin typeface="Times New Roman" pitchFamily="18" charset="0"/>
              <a:cs typeface="Times New Roman" pitchFamily="18" charset="0"/>
            </a:endParaRPr>
          </a:p>
        </p:txBody>
      </p:sp>
      <p:sp>
        <p:nvSpPr>
          <p:cNvPr id="17" name="TextBox 16"/>
          <p:cNvSpPr txBox="1"/>
          <p:nvPr/>
        </p:nvSpPr>
        <p:spPr>
          <a:xfrm>
            <a:off x="3276600" y="34290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2: SXR</a:t>
            </a:r>
          </a:p>
          <a:p>
            <a:pPr algn="ctr"/>
            <a:r>
              <a:rPr lang="en-US" sz="1400" dirty="0" smtClean="0">
                <a:latin typeface="Times New Roman" pitchFamily="18" charset="0"/>
                <a:cs typeface="Times New Roman" pitchFamily="18" charset="0"/>
              </a:rPr>
              <a:t>Soft X-ray </a:t>
            </a:r>
            <a:endParaRPr lang="en-US" sz="1400" dirty="0">
              <a:latin typeface="Times New Roman" pitchFamily="18" charset="0"/>
              <a:cs typeface="Times New Roman" pitchFamily="18" charset="0"/>
            </a:endParaRPr>
          </a:p>
        </p:txBody>
      </p:sp>
      <p:sp>
        <p:nvSpPr>
          <p:cNvPr id="18" name="TextBox 17"/>
          <p:cNvSpPr txBox="1"/>
          <p:nvPr/>
        </p:nvSpPr>
        <p:spPr>
          <a:xfrm>
            <a:off x="6324600" y="34290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3: XPP</a:t>
            </a:r>
          </a:p>
          <a:p>
            <a:pPr algn="ctr"/>
            <a:r>
              <a:rPr lang="en-US" sz="1400" dirty="0" smtClean="0">
                <a:latin typeface="Times New Roman" pitchFamily="18" charset="0"/>
                <a:cs typeface="Times New Roman" pitchFamily="18" charset="0"/>
              </a:rPr>
              <a:t>X-ray Pump Probe</a:t>
            </a:r>
            <a:endParaRPr lang="en-US" sz="1400" dirty="0">
              <a:latin typeface="Times New Roman" pitchFamily="18" charset="0"/>
              <a:cs typeface="Times New Roman" pitchFamily="18" charset="0"/>
            </a:endParaRPr>
          </a:p>
        </p:txBody>
      </p:sp>
      <p:sp>
        <p:nvSpPr>
          <p:cNvPr id="19" name="TextBox 18"/>
          <p:cNvSpPr txBox="1"/>
          <p:nvPr/>
        </p:nvSpPr>
        <p:spPr>
          <a:xfrm>
            <a:off x="228600" y="61722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4: XCS</a:t>
            </a:r>
          </a:p>
          <a:p>
            <a:pPr algn="ctr"/>
            <a:r>
              <a:rPr lang="en-US" sz="1400" dirty="0" smtClean="0">
                <a:latin typeface="Times New Roman" pitchFamily="18" charset="0"/>
                <a:cs typeface="Times New Roman" pitchFamily="18" charset="0"/>
              </a:rPr>
              <a:t>X-ray Correlation Spectroscopy</a:t>
            </a:r>
            <a:endParaRPr lang="en-US" sz="1400" dirty="0">
              <a:latin typeface="Times New Roman" pitchFamily="18" charset="0"/>
              <a:cs typeface="Times New Roman" pitchFamily="18" charset="0"/>
            </a:endParaRPr>
          </a:p>
        </p:txBody>
      </p:sp>
      <p:sp>
        <p:nvSpPr>
          <p:cNvPr id="20" name="TextBox 19"/>
          <p:cNvSpPr txBox="1"/>
          <p:nvPr/>
        </p:nvSpPr>
        <p:spPr>
          <a:xfrm>
            <a:off x="3276600" y="61722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5: CXI</a:t>
            </a:r>
          </a:p>
          <a:p>
            <a:pPr algn="ctr"/>
            <a:r>
              <a:rPr lang="en-US" sz="1400" dirty="0" smtClean="0">
                <a:latin typeface="Times New Roman" pitchFamily="18" charset="0"/>
                <a:cs typeface="Times New Roman" pitchFamily="18" charset="0"/>
              </a:rPr>
              <a:t>Coherent X-ray Imaging</a:t>
            </a:r>
            <a:endParaRPr lang="en-US" sz="1400" dirty="0">
              <a:latin typeface="Times New Roman" pitchFamily="18" charset="0"/>
              <a:cs typeface="Times New Roman" pitchFamily="18" charset="0"/>
            </a:endParaRPr>
          </a:p>
        </p:txBody>
      </p:sp>
      <p:sp>
        <p:nvSpPr>
          <p:cNvPr id="21" name="TextBox 20"/>
          <p:cNvSpPr txBox="1"/>
          <p:nvPr/>
        </p:nvSpPr>
        <p:spPr>
          <a:xfrm>
            <a:off x="6324600" y="6172200"/>
            <a:ext cx="2667000" cy="584775"/>
          </a:xfrm>
          <a:prstGeom prst="rect">
            <a:avLst/>
          </a:prstGeom>
          <a:noFill/>
          <a:ln>
            <a:solidFill>
              <a:schemeClr val="tx1"/>
            </a:solidFill>
          </a:ln>
        </p:spPr>
        <p:txBody>
          <a:bodyPr wrap="square" rtlCol="0">
            <a:spAutoFit/>
          </a:bodyPr>
          <a:lstStyle/>
          <a:p>
            <a:pPr algn="ctr"/>
            <a:r>
              <a:rPr lang="en-US" dirty="0" smtClean="0">
                <a:latin typeface="Times New Roman" pitchFamily="18" charset="0"/>
                <a:cs typeface="Times New Roman" pitchFamily="18" charset="0"/>
              </a:rPr>
              <a:t>Hutch 6: MEC</a:t>
            </a:r>
          </a:p>
          <a:p>
            <a:pPr algn="ctr"/>
            <a:r>
              <a:rPr lang="en-US" sz="1400" dirty="0" smtClean="0">
                <a:latin typeface="Times New Roman" pitchFamily="18" charset="0"/>
                <a:cs typeface="Times New Roman" pitchFamily="18" charset="0"/>
              </a:rPr>
              <a:t>Matter in Extreme Conditions</a:t>
            </a:r>
            <a:endParaRPr lang="en-US" sz="1400" dirty="0">
              <a:latin typeface="Times New Roman" pitchFamily="18" charset="0"/>
              <a:cs typeface="Times New Roman" pitchFamily="18" charset="0"/>
            </a:endParaRPr>
          </a:p>
        </p:txBody>
      </p:sp>
      <p:pic>
        <p:nvPicPr>
          <p:cNvPr id="23" name="Picture 22" descr="Hutch 5.jpg"/>
          <p:cNvPicPr>
            <a:picLocks noChangeAspect="1"/>
          </p:cNvPicPr>
          <p:nvPr/>
        </p:nvPicPr>
        <p:blipFill>
          <a:blip r:embed="rId8" cstate="print"/>
          <a:srcRect r="9756" b="1195"/>
          <a:stretch>
            <a:fillRect/>
          </a:stretch>
        </p:blipFill>
        <p:spPr>
          <a:xfrm>
            <a:off x="3200400" y="4114800"/>
            <a:ext cx="2743200" cy="20017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164F4E-DA63-4E56-A66D-6FB4533C0F18}" type="slidenum">
              <a:rPr lang="en-US" smtClean="0"/>
              <a:pPr/>
              <a:t>11</a:t>
            </a:fld>
            <a:endParaRPr lang="en-US" dirty="0"/>
          </a:p>
        </p:txBody>
      </p:sp>
      <p:pic>
        <p:nvPicPr>
          <p:cNvPr id="5" name="Picture 2" descr="http://home.slac.stanford.edu/pressreleases/images/20110202-virus-diffraction.jpg"/>
          <p:cNvPicPr>
            <a:picLocks noChangeAspect="1" noChangeArrowheads="1"/>
          </p:cNvPicPr>
          <p:nvPr/>
        </p:nvPicPr>
        <p:blipFill>
          <a:blip r:embed="rId3" cstate="print"/>
          <a:srcRect/>
          <a:stretch>
            <a:fillRect/>
          </a:stretch>
        </p:blipFill>
        <p:spPr bwMode="auto">
          <a:xfrm>
            <a:off x="4953000" y="990600"/>
            <a:ext cx="2990895" cy="3048000"/>
          </a:xfrm>
          <a:prstGeom prst="rect">
            <a:avLst/>
          </a:prstGeom>
          <a:noFill/>
        </p:spPr>
      </p:pic>
      <p:sp>
        <p:nvSpPr>
          <p:cNvPr id="6" name="TextBox 5"/>
          <p:cNvSpPr txBox="1"/>
          <p:nvPr/>
        </p:nvSpPr>
        <p:spPr>
          <a:xfrm>
            <a:off x="5410200" y="3581400"/>
            <a:ext cx="2133600" cy="381000"/>
          </a:xfrm>
          <a:prstGeom prst="rect">
            <a:avLst/>
          </a:prstGeom>
          <a:noFill/>
        </p:spPr>
        <p:txBody>
          <a:bodyPr wrap="square" rtlCol="0">
            <a:spAutoFit/>
          </a:bodyPr>
          <a:lstStyle/>
          <a:p>
            <a:pPr algn="ctr"/>
            <a:r>
              <a:rPr lang="en-US" dirty="0" smtClean="0">
                <a:solidFill>
                  <a:schemeClr val="bg1"/>
                </a:solidFill>
                <a:latin typeface="Times New Roman" pitchFamily="18" charset="0"/>
                <a:cs typeface="Times New Roman" pitchFamily="18" charset="0"/>
              </a:rPr>
              <a:t>Imaging a Mimivirus</a:t>
            </a:r>
            <a:endParaRPr lang="en-US" dirty="0">
              <a:solidFill>
                <a:schemeClr val="bg1"/>
              </a:solidFill>
              <a:latin typeface="Times New Roman" pitchFamily="18" charset="0"/>
              <a:cs typeface="Times New Roman" pitchFamily="18" charset="0"/>
            </a:endParaRPr>
          </a:p>
        </p:txBody>
      </p:sp>
      <p:pic>
        <p:nvPicPr>
          <p:cNvPr id="59394" name="Picture 2" descr="http://home.slac.stanford.edu/pressreleases/images/20110202-mimi-protein.jpg"/>
          <p:cNvPicPr>
            <a:picLocks noChangeAspect="1" noChangeArrowheads="1"/>
          </p:cNvPicPr>
          <p:nvPr/>
        </p:nvPicPr>
        <p:blipFill>
          <a:blip r:embed="rId4" cstate="print"/>
          <a:srcRect l="17124" r="11056" b="5925"/>
          <a:stretch>
            <a:fillRect/>
          </a:stretch>
        </p:blipFill>
        <p:spPr bwMode="auto">
          <a:xfrm>
            <a:off x="990600" y="990600"/>
            <a:ext cx="3048000" cy="2996848"/>
          </a:xfrm>
          <a:prstGeom prst="rect">
            <a:avLst/>
          </a:prstGeom>
          <a:noFill/>
        </p:spPr>
      </p:pic>
      <p:sp>
        <p:nvSpPr>
          <p:cNvPr id="8" name="TextBox 7"/>
          <p:cNvSpPr txBox="1"/>
          <p:nvPr/>
        </p:nvSpPr>
        <p:spPr>
          <a:xfrm>
            <a:off x="1143000" y="3048000"/>
            <a:ext cx="2819400" cy="923330"/>
          </a:xfrm>
          <a:prstGeom prst="rect">
            <a:avLst/>
          </a:prstGeom>
          <a:noFill/>
        </p:spPr>
        <p:txBody>
          <a:bodyPr wrap="square" rtlCol="0">
            <a:spAutoFit/>
          </a:bodyPr>
          <a:lstStyle/>
          <a:p>
            <a:pPr algn="ctr"/>
            <a:r>
              <a:rPr lang="en-US" dirty="0" smtClean="0">
                <a:solidFill>
                  <a:schemeClr val="bg1"/>
                </a:solidFill>
                <a:latin typeface="Times New Roman" pitchFamily="18" charset="0"/>
                <a:cs typeface="Times New Roman" pitchFamily="18" charset="0"/>
              </a:rPr>
              <a:t>Protein Structure for Photosystem 1 used during</a:t>
            </a:r>
          </a:p>
          <a:p>
            <a:pPr algn="ctr"/>
            <a:r>
              <a:rPr lang="en-US" dirty="0" smtClean="0">
                <a:solidFill>
                  <a:schemeClr val="bg1"/>
                </a:solidFill>
                <a:latin typeface="Times New Roman" pitchFamily="18" charset="0"/>
                <a:cs typeface="Times New Roman" pitchFamily="18" charset="0"/>
              </a:rPr>
              <a:t>photosynthesis </a:t>
            </a:r>
            <a:endParaRPr lang="en-US" dirty="0">
              <a:solidFill>
                <a:schemeClr val="bg1"/>
              </a:solidFill>
              <a:latin typeface="Times New Roman" pitchFamily="18" charset="0"/>
              <a:cs typeface="Times New Roman" pitchFamily="18" charset="0"/>
            </a:endParaRPr>
          </a:p>
        </p:txBody>
      </p:sp>
      <p:sp>
        <p:nvSpPr>
          <p:cNvPr id="9" name="Title 1"/>
          <p:cNvSpPr txBox="1">
            <a:spLocks noGrp="1"/>
          </p:cNvSpPr>
          <p:nvPr>
            <p:ph type="title"/>
          </p:nvPr>
        </p:nvSpPr>
        <p:spPr>
          <a:xfrm>
            <a:off x="685800" y="152400"/>
            <a:ext cx="7772400" cy="792162"/>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lt1"/>
                </a:solidFill>
                <a:effectLst/>
                <a:uLnTx/>
                <a:uFillTx/>
                <a:latin typeface="Times New Roman" pitchFamily="18" charset="0"/>
                <a:ea typeface="+mn-ea"/>
                <a:cs typeface="Times New Roman" pitchFamily="18" charset="0"/>
              </a:rPr>
              <a:t>LCLS:</a:t>
            </a:r>
            <a:r>
              <a:rPr kumimoji="0" lang="en-US" sz="4400" b="0" i="0" u="none" strike="noStrike" kern="1200" cap="none" spc="0" normalizeH="0" noProof="0" dirty="0" smtClean="0">
                <a:ln>
                  <a:noFill/>
                </a:ln>
                <a:solidFill>
                  <a:schemeClr val="lt1"/>
                </a:solidFill>
                <a:effectLst/>
                <a:uLnTx/>
                <a:uFillTx/>
                <a:latin typeface="Times New Roman" pitchFamily="18" charset="0"/>
                <a:ea typeface="+mn-ea"/>
                <a:cs typeface="Times New Roman" pitchFamily="18" charset="0"/>
              </a:rPr>
              <a:t> Results</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59396" name="Picture 4" descr="Photo - Interior of a Linac Coherent Light Source experimental chamber at SLAC"/>
          <p:cNvPicPr>
            <a:picLocks noChangeAspect="1" noChangeArrowheads="1"/>
          </p:cNvPicPr>
          <p:nvPr/>
        </p:nvPicPr>
        <p:blipFill>
          <a:blip r:embed="rId5" cstate="print"/>
          <a:srcRect l="11581" t="2703" r="11212" b="5406"/>
          <a:stretch>
            <a:fillRect/>
          </a:stretch>
        </p:blipFill>
        <p:spPr bwMode="auto">
          <a:xfrm>
            <a:off x="874059" y="4038600"/>
            <a:ext cx="3240741" cy="2754630"/>
          </a:xfrm>
          <a:prstGeom prst="rect">
            <a:avLst/>
          </a:prstGeom>
          <a:noFill/>
        </p:spPr>
      </p:pic>
      <p:sp>
        <p:nvSpPr>
          <p:cNvPr id="11" name="TextBox 10"/>
          <p:cNvSpPr txBox="1"/>
          <p:nvPr/>
        </p:nvSpPr>
        <p:spPr>
          <a:xfrm>
            <a:off x="914400" y="6324600"/>
            <a:ext cx="3048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Creating 2,000,000 </a:t>
            </a:r>
            <a:r>
              <a:rPr lang="en-US" baseline="30000" dirty="0" err="1" smtClean="0">
                <a:solidFill>
                  <a:schemeClr val="bg1"/>
                </a:solidFill>
                <a:latin typeface="Times New Roman" pitchFamily="18" charset="0"/>
                <a:cs typeface="Times New Roman" pitchFamily="18" charset="0"/>
              </a:rPr>
              <a:t>o</a:t>
            </a:r>
            <a:r>
              <a:rPr lang="en-US" dirty="0" err="1" smtClean="0">
                <a:solidFill>
                  <a:schemeClr val="bg1"/>
                </a:solidFill>
                <a:latin typeface="Times New Roman" pitchFamily="18" charset="0"/>
                <a:cs typeface="Times New Roman" pitchFamily="18" charset="0"/>
              </a:rPr>
              <a:t>C</a:t>
            </a:r>
            <a:r>
              <a:rPr lang="en-US" dirty="0" smtClean="0">
                <a:solidFill>
                  <a:schemeClr val="bg1"/>
                </a:solidFill>
                <a:latin typeface="Times New Roman" pitchFamily="18" charset="0"/>
                <a:cs typeface="Times New Roman" pitchFamily="18" charset="0"/>
              </a:rPr>
              <a:t> plasma</a:t>
            </a:r>
            <a:endParaRPr lang="en-US" dirty="0">
              <a:solidFill>
                <a:schemeClr val="bg1"/>
              </a:solidFill>
              <a:latin typeface="Times New Roman" pitchFamily="18" charset="0"/>
              <a:cs typeface="Times New Roman" pitchFamily="18" charset="0"/>
            </a:endParaRPr>
          </a:p>
        </p:txBody>
      </p:sp>
      <p:pic>
        <p:nvPicPr>
          <p:cNvPr id="59398" name="Picture 6" descr="Image - Scattered X-rays reveal molecular structure of protein crystals in 3-D"/>
          <p:cNvPicPr>
            <a:picLocks noChangeAspect="1" noChangeArrowheads="1"/>
          </p:cNvPicPr>
          <p:nvPr/>
        </p:nvPicPr>
        <p:blipFill>
          <a:blip r:embed="rId6" cstate="print"/>
          <a:srcRect t="12500" r="2500"/>
          <a:stretch>
            <a:fillRect/>
          </a:stretch>
        </p:blipFill>
        <p:spPr bwMode="auto">
          <a:xfrm>
            <a:off x="4953000" y="4114800"/>
            <a:ext cx="2971800" cy="2667000"/>
          </a:xfrm>
          <a:prstGeom prst="rect">
            <a:avLst/>
          </a:prstGeom>
          <a:noFill/>
        </p:spPr>
      </p:pic>
      <p:sp>
        <p:nvSpPr>
          <p:cNvPr id="13" name="TextBox 12"/>
          <p:cNvSpPr txBox="1"/>
          <p:nvPr/>
        </p:nvSpPr>
        <p:spPr>
          <a:xfrm>
            <a:off x="5105400" y="6172200"/>
            <a:ext cx="2743200" cy="523220"/>
          </a:xfrm>
          <a:prstGeom prst="rect">
            <a:avLst/>
          </a:prstGeom>
          <a:noFill/>
        </p:spPr>
        <p:txBody>
          <a:bodyPr wrap="square" rtlCol="0">
            <a:spAutoFit/>
          </a:bodyPr>
          <a:lstStyle/>
          <a:p>
            <a:pPr algn="ctr"/>
            <a:r>
              <a:rPr lang="en-US" sz="1400" dirty="0" smtClean="0">
                <a:solidFill>
                  <a:schemeClr val="bg1"/>
                </a:solidFill>
                <a:latin typeface="Times New Roman" pitchFamily="18" charset="0"/>
                <a:cs typeface="Times New Roman" pitchFamily="18" charset="0"/>
              </a:rPr>
              <a:t>Molecular structure of proteins as measured by X-ray Patterns</a:t>
            </a:r>
            <a:endParaRPr lang="en-US" sz="1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184" y="152400"/>
            <a:ext cx="5075428" cy="584775"/>
          </a:xfrm>
          <a:prstGeom prst="rect">
            <a:avLst/>
          </a:prstGeom>
          <a:solidFill>
            <a:srgbClr val="C000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smtClean="0">
                <a:ln w="11430"/>
                <a:solidFill>
                  <a:schemeClr val="bg1"/>
                </a:solidFill>
                <a:latin typeface="Arial" pitchFamily="34" charset="0"/>
                <a:cs typeface="Arial" pitchFamily="34" charset="0"/>
              </a:rPr>
              <a:t>Electromagnetic spectrum</a:t>
            </a:r>
            <a:endParaRPr lang="en-US" sz="3200" i="1" spc="50" dirty="0">
              <a:ln w="11430"/>
              <a:solidFill>
                <a:schemeClr val="bg1"/>
              </a:solidFill>
              <a:latin typeface="Arial" pitchFamily="34" charset="0"/>
              <a:cs typeface="Arial" pitchFamily="34" charset="0"/>
            </a:endParaRPr>
          </a:p>
        </p:txBody>
      </p:sp>
      <p:cxnSp>
        <p:nvCxnSpPr>
          <p:cNvPr id="6" name="Straight Arrow Connector 5"/>
          <p:cNvCxnSpPr/>
          <p:nvPr/>
        </p:nvCxnSpPr>
        <p:spPr>
          <a:xfrm>
            <a:off x="457200" y="2726513"/>
            <a:ext cx="8458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a:off x="1468575" y="25663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a:off x="2783025" y="25686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a:off x="4097475" y="25709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4" name="Straight Connector 93"/>
          <p:cNvCxnSpPr/>
          <p:nvPr/>
        </p:nvCxnSpPr>
        <p:spPr>
          <a:xfrm>
            <a:off x="5411925" y="25605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6" name="Straight Connector 95"/>
          <p:cNvCxnSpPr/>
          <p:nvPr/>
        </p:nvCxnSpPr>
        <p:spPr>
          <a:xfrm>
            <a:off x="6726375" y="256916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Straight Connector 97"/>
          <p:cNvCxnSpPr/>
          <p:nvPr/>
        </p:nvCxnSpPr>
        <p:spPr>
          <a:xfrm>
            <a:off x="8040825" y="25714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00" name="TextBox 99"/>
          <p:cNvSpPr txBox="1"/>
          <p:nvPr/>
        </p:nvSpPr>
        <p:spPr>
          <a:xfrm>
            <a:off x="8445500" y="2333625"/>
            <a:ext cx="850900" cy="369332"/>
          </a:xfrm>
          <a:prstGeom prst="rect">
            <a:avLst/>
          </a:prstGeom>
          <a:noFill/>
        </p:spPr>
        <p:txBody>
          <a:bodyPr wrap="square" rtlCol="0">
            <a:spAutoFit/>
          </a:bodyPr>
          <a:lstStyle/>
          <a:p>
            <a:r>
              <a:rPr lang="en-US" dirty="0" smtClean="0">
                <a:solidFill>
                  <a:srgbClr val="CC0066"/>
                </a:solidFill>
                <a:latin typeface="Symbol" pitchFamily="18" charset="2"/>
              </a:rPr>
              <a:t>l </a:t>
            </a:r>
            <a:r>
              <a:rPr lang="en-US" dirty="0" smtClean="0">
                <a:solidFill>
                  <a:srgbClr val="CC0066"/>
                </a:solidFill>
                <a:latin typeface="Arial" pitchFamily="34" charset="0"/>
                <a:cs typeface="Arial" pitchFamily="34" charset="0"/>
              </a:rPr>
              <a:t>(m)</a:t>
            </a:r>
            <a:endParaRPr lang="en-US" dirty="0">
              <a:solidFill>
                <a:srgbClr val="CC0066"/>
              </a:solidFill>
              <a:latin typeface="Symbol" pitchFamily="18" charset="2"/>
            </a:endParaRPr>
          </a:p>
        </p:txBody>
      </p:sp>
      <p:sp>
        <p:nvSpPr>
          <p:cNvPr id="101" name="TextBox 100"/>
          <p:cNvSpPr txBox="1"/>
          <p:nvPr/>
        </p:nvSpPr>
        <p:spPr>
          <a:xfrm>
            <a:off x="78232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0</a:t>
            </a:r>
            <a:endParaRPr lang="en-US" dirty="0">
              <a:solidFill>
                <a:srgbClr val="C00000"/>
              </a:solidFill>
              <a:latin typeface="Arial" pitchFamily="34" charset="0"/>
              <a:cs typeface="Arial" pitchFamily="34" charset="0"/>
            </a:endParaRPr>
          </a:p>
        </p:txBody>
      </p:sp>
      <p:sp>
        <p:nvSpPr>
          <p:cNvPr id="103" name="TextBox 102"/>
          <p:cNvSpPr txBox="1"/>
          <p:nvPr/>
        </p:nvSpPr>
        <p:spPr>
          <a:xfrm>
            <a:off x="65024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-2</a:t>
            </a:r>
            <a:endParaRPr lang="en-US" dirty="0">
              <a:solidFill>
                <a:srgbClr val="C00000"/>
              </a:solidFill>
              <a:latin typeface="Arial" pitchFamily="34" charset="0"/>
              <a:cs typeface="Arial" pitchFamily="34" charset="0"/>
            </a:endParaRPr>
          </a:p>
        </p:txBody>
      </p:sp>
      <p:sp>
        <p:nvSpPr>
          <p:cNvPr id="105" name="TextBox 104"/>
          <p:cNvSpPr txBox="1"/>
          <p:nvPr/>
        </p:nvSpPr>
        <p:spPr>
          <a:xfrm>
            <a:off x="51816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-4</a:t>
            </a:r>
            <a:endParaRPr lang="en-US" dirty="0">
              <a:solidFill>
                <a:srgbClr val="C00000"/>
              </a:solidFill>
              <a:latin typeface="Arial" pitchFamily="34" charset="0"/>
              <a:cs typeface="Arial" pitchFamily="34" charset="0"/>
            </a:endParaRPr>
          </a:p>
        </p:txBody>
      </p:sp>
      <p:sp>
        <p:nvSpPr>
          <p:cNvPr id="107" name="TextBox 106"/>
          <p:cNvSpPr txBox="1"/>
          <p:nvPr/>
        </p:nvSpPr>
        <p:spPr>
          <a:xfrm>
            <a:off x="38608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-6</a:t>
            </a:r>
            <a:endParaRPr lang="en-US" dirty="0">
              <a:solidFill>
                <a:srgbClr val="C00000"/>
              </a:solidFill>
              <a:latin typeface="Arial" pitchFamily="34" charset="0"/>
              <a:cs typeface="Arial" pitchFamily="34" charset="0"/>
            </a:endParaRPr>
          </a:p>
        </p:txBody>
      </p:sp>
      <p:sp>
        <p:nvSpPr>
          <p:cNvPr id="109" name="TextBox 108"/>
          <p:cNvSpPr txBox="1"/>
          <p:nvPr/>
        </p:nvSpPr>
        <p:spPr>
          <a:xfrm>
            <a:off x="25400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-8</a:t>
            </a:r>
            <a:endParaRPr lang="en-US" dirty="0">
              <a:solidFill>
                <a:srgbClr val="C00000"/>
              </a:solidFill>
              <a:latin typeface="Arial" pitchFamily="34" charset="0"/>
              <a:cs typeface="Arial" pitchFamily="34" charset="0"/>
            </a:endParaRPr>
          </a:p>
        </p:txBody>
      </p:sp>
      <p:sp>
        <p:nvSpPr>
          <p:cNvPr id="111" name="TextBox 110"/>
          <p:cNvSpPr txBox="1"/>
          <p:nvPr/>
        </p:nvSpPr>
        <p:spPr>
          <a:xfrm>
            <a:off x="1219200"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-10</a:t>
            </a:r>
            <a:endParaRPr lang="en-US" dirty="0">
              <a:solidFill>
                <a:srgbClr val="C00000"/>
              </a:solidFill>
              <a:latin typeface="Arial" pitchFamily="34" charset="0"/>
              <a:cs typeface="Arial" pitchFamily="34" charset="0"/>
            </a:endParaRPr>
          </a:p>
        </p:txBody>
      </p:sp>
      <p:pic>
        <p:nvPicPr>
          <p:cNvPr id="119" name="Picture 118" descr="MRI_long.jpg"/>
          <p:cNvPicPr>
            <a:picLocks noChangeAspect="1"/>
          </p:cNvPicPr>
          <p:nvPr/>
        </p:nvPicPr>
        <p:blipFill>
          <a:blip r:embed="rId3" cstate="print"/>
          <a:srcRect l="20000" r="20000"/>
          <a:stretch>
            <a:fillRect/>
          </a:stretch>
        </p:blipFill>
        <p:spPr>
          <a:xfrm>
            <a:off x="6435435" y="4883730"/>
            <a:ext cx="2229898" cy="1025240"/>
          </a:xfrm>
          <a:prstGeom prst="rect">
            <a:avLst/>
          </a:prstGeom>
        </p:spPr>
      </p:pic>
      <p:sp>
        <p:nvSpPr>
          <p:cNvPr id="120" name="TextBox 119"/>
          <p:cNvSpPr txBox="1"/>
          <p:nvPr/>
        </p:nvSpPr>
        <p:spPr>
          <a:xfrm>
            <a:off x="6629400" y="4315690"/>
            <a:ext cx="2286000" cy="276999"/>
          </a:xfrm>
          <a:prstGeom prst="rect">
            <a:avLst/>
          </a:prstGeom>
          <a:noFill/>
        </p:spPr>
        <p:txBody>
          <a:bodyPr wrap="square" rtlCol="0">
            <a:spAutoFit/>
          </a:bodyPr>
          <a:lstStyle/>
          <a:p>
            <a:r>
              <a:rPr lang="en-US" sz="1200" dirty="0" smtClean="0">
                <a:solidFill>
                  <a:srgbClr val="C00000"/>
                </a:solidFill>
                <a:cs typeface="Arial" pitchFamily="34" charset="0"/>
              </a:rPr>
              <a:t>NMR, NQR: spin dynamics</a:t>
            </a:r>
            <a:endParaRPr lang="en-US" sz="1200" dirty="0">
              <a:solidFill>
                <a:srgbClr val="C00000"/>
              </a:solidFill>
              <a:cs typeface="Arial" pitchFamily="34" charset="0"/>
            </a:endParaRPr>
          </a:p>
        </p:txBody>
      </p:sp>
      <p:pic>
        <p:nvPicPr>
          <p:cNvPr id="121" name="Picture 120" descr="NMR_spinecho.gif"/>
          <p:cNvPicPr>
            <a:picLocks noChangeAspect="1"/>
          </p:cNvPicPr>
          <p:nvPr/>
        </p:nvPicPr>
        <p:blipFill>
          <a:blip r:embed="rId4" cstate="print"/>
          <a:stretch>
            <a:fillRect/>
          </a:stretch>
        </p:blipFill>
        <p:spPr>
          <a:xfrm>
            <a:off x="6874999" y="3124200"/>
            <a:ext cx="1221249" cy="1237902"/>
          </a:xfrm>
          <a:prstGeom prst="rect">
            <a:avLst/>
          </a:prstGeom>
        </p:spPr>
      </p:pic>
      <p:sp>
        <p:nvSpPr>
          <p:cNvPr id="122" name="TextBox 121"/>
          <p:cNvSpPr txBox="1"/>
          <p:nvPr/>
        </p:nvSpPr>
        <p:spPr>
          <a:xfrm>
            <a:off x="6851075" y="5902035"/>
            <a:ext cx="1371600" cy="276999"/>
          </a:xfrm>
          <a:prstGeom prst="rect">
            <a:avLst/>
          </a:prstGeom>
          <a:noFill/>
        </p:spPr>
        <p:txBody>
          <a:bodyPr wrap="square" rtlCol="0">
            <a:spAutoFit/>
          </a:bodyPr>
          <a:lstStyle/>
          <a:p>
            <a:r>
              <a:rPr lang="en-US" sz="1200" dirty="0" smtClean="0">
                <a:solidFill>
                  <a:srgbClr val="C00000"/>
                </a:solidFill>
                <a:cs typeface="Arial" pitchFamily="34" charset="0"/>
              </a:rPr>
              <a:t>MRI: life science</a:t>
            </a:r>
            <a:endParaRPr lang="en-US" sz="1200" dirty="0">
              <a:solidFill>
                <a:srgbClr val="C00000"/>
              </a:solidFill>
              <a:cs typeface="Arial" pitchFamily="34" charset="0"/>
            </a:endParaRPr>
          </a:p>
        </p:txBody>
      </p:sp>
      <p:sp>
        <p:nvSpPr>
          <p:cNvPr id="123" name="Rectangle 122"/>
          <p:cNvSpPr/>
          <p:nvPr/>
        </p:nvSpPr>
        <p:spPr>
          <a:xfrm>
            <a:off x="4724400" y="1962150"/>
            <a:ext cx="152400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C00000"/>
                </a:solidFill>
              </a:rPr>
              <a:t>THz</a:t>
            </a:r>
            <a:endParaRPr lang="en-US" dirty="0">
              <a:solidFill>
                <a:srgbClr val="C00000"/>
              </a:solidFill>
            </a:endParaRPr>
          </a:p>
        </p:txBody>
      </p:sp>
      <p:sp>
        <p:nvSpPr>
          <p:cNvPr id="124" name="Rectangle 123"/>
          <p:cNvSpPr/>
          <p:nvPr/>
        </p:nvSpPr>
        <p:spPr>
          <a:xfrm>
            <a:off x="4038600" y="2780488"/>
            <a:ext cx="13716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IR</a:t>
            </a:r>
            <a:endParaRPr lang="en-US" sz="1600" dirty="0">
              <a:solidFill>
                <a:srgbClr val="C00000"/>
              </a:solidFill>
            </a:endParaRPr>
          </a:p>
        </p:txBody>
      </p:sp>
      <p:cxnSp>
        <p:nvCxnSpPr>
          <p:cNvPr id="129" name="Straight Connector 128"/>
          <p:cNvCxnSpPr/>
          <p:nvPr/>
        </p:nvCxnSpPr>
        <p:spPr>
          <a:xfrm>
            <a:off x="21258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0" name="TextBox 129"/>
          <p:cNvSpPr txBox="1"/>
          <p:nvPr/>
        </p:nvSpPr>
        <p:spPr>
          <a:xfrm>
            <a:off x="18764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-9</a:t>
            </a:r>
            <a:endParaRPr lang="en-US" dirty="0">
              <a:solidFill>
                <a:srgbClr val="C00000"/>
              </a:solidFill>
              <a:latin typeface="Arial" pitchFamily="34" charset="0"/>
              <a:cs typeface="Arial" pitchFamily="34" charset="0"/>
            </a:endParaRPr>
          </a:p>
        </p:txBody>
      </p:sp>
      <p:cxnSp>
        <p:nvCxnSpPr>
          <p:cNvPr id="131" name="Straight Connector 130"/>
          <p:cNvCxnSpPr/>
          <p:nvPr/>
        </p:nvCxnSpPr>
        <p:spPr>
          <a:xfrm>
            <a:off x="34466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2" name="TextBox 131"/>
          <p:cNvSpPr txBox="1"/>
          <p:nvPr/>
        </p:nvSpPr>
        <p:spPr>
          <a:xfrm>
            <a:off x="31972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-7</a:t>
            </a:r>
            <a:endParaRPr lang="en-US" dirty="0">
              <a:solidFill>
                <a:srgbClr val="C00000"/>
              </a:solidFill>
              <a:latin typeface="Arial" pitchFamily="34" charset="0"/>
              <a:cs typeface="Arial" pitchFamily="34" charset="0"/>
            </a:endParaRPr>
          </a:p>
        </p:txBody>
      </p:sp>
      <p:cxnSp>
        <p:nvCxnSpPr>
          <p:cNvPr id="133" name="Straight Connector 132"/>
          <p:cNvCxnSpPr/>
          <p:nvPr/>
        </p:nvCxnSpPr>
        <p:spPr>
          <a:xfrm>
            <a:off x="47610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4" name="TextBox 133"/>
          <p:cNvSpPr txBox="1"/>
          <p:nvPr/>
        </p:nvSpPr>
        <p:spPr>
          <a:xfrm>
            <a:off x="45116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-5</a:t>
            </a:r>
            <a:endParaRPr lang="en-US" dirty="0">
              <a:solidFill>
                <a:srgbClr val="C00000"/>
              </a:solidFill>
              <a:latin typeface="Arial" pitchFamily="34" charset="0"/>
              <a:cs typeface="Arial" pitchFamily="34" charset="0"/>
            </a:endParaRPr>
          </a:p>
        </p:txBody>
      </p:sp>
      <p:cxnSp>
        <p:nvCxnSpPr>
          <p:cNvPr id="135" name="Straight Connector 134"/>
          <p:cNvCxnSpPr/>
          <p:nvPr/>
        </p:nvCxnSpPr>
        <p:spPr>
          <a:xfrm>
            <a:off x="60755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6" name="TextBox 135"/>
          <p:cNvSpPr txBox="1"/>
          <p:nvPr/>
        </p:nvSpPr>
        <p:spPr>
          <a:xfrm>
            <a:off x="58261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-3</a:t>
            </a:r>
            <a:endParaRPr lang="en-US" dirty="0">
              <a:solidFill>
                <a:srgbClr val="C00000"/>
              </a:solidFill>
              <a:latin typeface="Arial" pitchFamily="34" charset="0"/>
              <a:cs typeface="Arial" pitchFamily="34" charset="0"/>
            </a:endParaRPr>
          </a:p>
        </p:txBody>
      </p:sp>
      <p:cxnSp>
        <p:nvCxnSpPr>
          <p:cNvPr id="137" name="Straight Connector 136"/>
          <p:cNvCxnSpPr/>
          <p:nvPr/>
        </p:nvCxnSpPr>
        <p:spPr>
          <a:xfrm>
            <a:off x="73899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8" name="TextBox 137"/>
          <p:cNvSpPr txBox="1"/>
          <p:nvPr/>
        </p:nvSpPr>
        <p:spPr>
          <a:xfrm>
            <a:off x="71405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a:t>
            </a:r>
            <a:endParaRPr lang="en-US" dirty="0">
              <a:solidFill>
                <a:srgbClr val="C00000"/>
              </a:solidFill>
              <a:latin typeface="Arial" pitchFamily="34" charset="0"/>
              <a:cs typeface="Arial" pitchFamily="34" charset="0"/>
            </a:endParaRPr>
          </a:p>
        </p:txBody>
      </p:sp>
      <p:cxnSp>
        <p:nvCxnSpPr>
          <p:cNvPr id="139" name="Straight Connector 138"/>
          <p:cNvCxnSpPr/>
          <p:nvPr/>
        </p:nvCxnSpPr>
        <p:spPr>
          <a:xfrm>
            <a:off x="827225" y="25677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40" name="TextBox 139"/>
          <p:cNvSpPr txBox="1"/>
          <p:nvPr/>
        </p:nvSpPr>
        <p:spPr>
          <a:xfrm>
            <a:off x="577850" y="223347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-11</a:t>
            </a:r>
            <a:endParaRPr lang="en-US" dirty="0">
              <a:solidFill>
                <a:srgbClr val="C00000"/>
              </a:solidFill>
              <a:latin typeface="Arial" pitchFamily="34" charset="0"/>
              <a:cs typeface="Arial" pitchFamily="34" charset="0"/>
            </a:endParaRPr>
          </a:p>
        </p:txBody>
      </p:sp>
      <p:sp>
        <p:nvSpPr>
          <p:cNvPr id="146" name="TextBox 145"/>
          <p:cNvSpPr txBox="1"/>
          <p:nvPr/>
        </p:nvSpPr>
        <p:spPr>
          <a:xfrm>
            <a:off x="3581400" y="5895121"/>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IR-induced </a:t>
            </a:r>
          </a:p>
          <a:p>
            <a:pPr algn="ctr"/>
            <a:r>
              <a:rPr lang="en-US" sz="1200" dirty="0" smtClean="0">
                <a:solidFill>
                  <a:srgbClr val="C00000"/>
                </a:solidFill>
                <a:cs typeface="Arial" pitchFamily="34" charset="0"/>
              </a:rPr>
              <a:t>collective modes</a:t>
            </a:r>
            <a:endParaRPr lang="en-US" sz="1200" dirty="0">
              <a:solidFill>
                <a:srgbClr val="C00000"/>
              </a:solidFill>
              <a:cs typeface="Arial" pitchFamily="34" charset="0"/>
            </a:endParaRPr>
          </a:p>
        </p:txBody>
      </p:sp>
      <p:sp>
        <p:nvSpPr>
          <p:cNvPr id="150" name="TextBox 149"/>
          <p:cNvSpPr txBox="1"/>
          <p:nvPr/>
        </p:nvSpPr>
        <p:spPr>
          <a:xfrm>
            <a:off x="4620510" y="4315695"/>
            <a:ext cx="2105865" cy="276999"/>
          </a:xfrm>
          <a:prstGeom prst="rect">
            <a:avLst/>
          </a:prstGeom>
          <a:noFill/>
        </p:spPr>
        <p:txBody>
          <a:bodyPr wrap="square" rtlCol="0">
            <a:spAutoFit/>
          </a:bodyPr>
          <a:lstStyle/>
          <a:p>
            <a:r>
              <a:rPr lang="en-US" sz="1200" dirty="0" smtClean="0">
                <a:solidFill>
                  <a:srgbClr val="C00000"/>
                </a:solidFill>
                <a:cs typeface="Arial" pitchFamily="34" charset="0"/>
              </a:rPr>
              <a:t>THZ-Mid-IR material control</a:t>
            </a:r>
            <a:endParaRPr lang="en-US" sz="1200" dirty="0">
              <a:solidFill>
                <a:srgbClr val="C00000"/>
              </a:solidFill>
              <a:cs typeface="Arial" pitchFamily="34" charset="0"/>
            </a:endParaRPr>
          </a:p>
        </p:txBody>
      </p:sp>
      <p:pic>
        <p:nvPicPr>
          <p:cNvPr id="151" name="Picture 150" descr="vibronics.jpg"/>
          <p:cNvPicPr>
            <a:picLocks noChangeAspect="1"/>
          </p:cNvPicPr>
          <p:nvPr/>
        </p:nvPicPr>
        <p:blipFill>
          <a:blip r:embed="rId5" cstate="print"/>
          <a:srcRect l="51247" t="23333" r="5095" b="53334"/>
          <a:stretch>
            <a:fillRect/>
          </a:stretch>
        </p:blipFill>
        <p:spPr>
          <a:xfrm>
            <a:off x="4851400" y="3325095"/>
            <a:ext cx="1701800" cy="1021080"/>
          </a:xfrm>
          <a:prstGeom prst="rect">
            <a:avLst/>
          </a:prstGeom>
        </p:spPr>
      </p:pic>
      <p:sp>
        <p:nvSpPr>
          <p:cNvPr id="153" name="Rectangle 152"/>
          <p:cNvSpPr/>
          <p:nvPr/>
        </p:nvSpPr>
        <p:spPr>
          <a:xfrm>
            <a:off x="3581400" y="2780488"/>
            <a:ext cx="464125"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Vis</a:t>
            </a:r>
            <a:endParaRPr lang="en-US" sz="1600" dirty="0">
              <a:solidFill>
                <a:srgbClr val="C00000"/>
              </a:solidFill>
            </a:endParaRPr>
          </a:p>
        </p:txBody>
      </p:sp>
      <p:pic>
        <p:nvPicPr>
          <p:cNvPr id="155" name="Picture 154" descr="Microscope.jpg"/>
          <p:cNvPicPr>
            <a:picLocks noChangeAspect="1"/>
          </p:cNvPicPr>
          <p:nvPr/>
        </p:nvPicPr>
        <p:blipFill>
          <a:blip r:embed="rId6" cstate="print"/>
          <a:srcRect l="24000" r="14000"/>
          <a:stretch>
            <a:fillRect/>
          </a:stretch>
        </p:blipFill>
        <p:spPr>
          <a:xfrm>
            <a:off x="3429000" y="3325095"/>
            <a:ext cx="537972" cy="867697"/>
          </a:xfrm>
          <a:prstGeom prst="rect">
            <a:avLst/>
          </a:prstGeom>
        </p:spPr>
      </p:pic>
      <p:sp>
        <p:nvSpPr>
          <p:cNvPr id="156" name="TextBox 155"/>
          <p:cNvSpPr txBox="1"/>
          <p:nvPr/>
        </p:nvSpPr>
        <p:spPr>
          <a:xfrm>
            <a:off x="3200400" y="4267200"/>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Optical</a:t>
            </a:r>
          </a:p>
          <a:p>
            <a:pPr algn="ctr"/>
            <a:r>
              <a:rPr lang="en-US" sz="1200" dirty="0">
                <a:solidFill>
                  <a:srgbClr val="C00000"/>
                </a:solidFill>
                <a:cs typeface="Arial" pitchFamily="34" charset="0"/>
              </a:rPr>
              <a:t>m</a:t>
            </a:r>
            <a:r>
              <a:rPr lang="en-US" sz="1200" dirty="0" smtClean="0">
                <a:solidFill>
                  <a:srgbClr val="C00000"/>
                </a:solidFill>
                <a:cs typeface="Arial" pitchFamily="34" charset="0"/>
              </a:rPr>
              <a:t>icroscope</a:t>
            </a:r>
            <a:endParaRPr lang="en-US" sz="1200" dirty="0">
              <a:solidFill>
                <a:srgbClr val="C00000"/>
              </a:solidFill>
              <a:cs typeface="Arial" pitchFamily="34" charset="0"/>
            </a:endParaRPr>
          </a:p>
        </p:txBody>
      </p:sp>
      <p:pic>
        <p:nvPicPr>
          <p:cNvPr id="158" name="Picture 157" descr="THz_imaging.jpg"/>
          <p:cNvPicPr>
            <a:picLocks noChangeAspect="1"/>
          </p:cNvPicPr>
          <p:nvPr/>
        </p:nvPicPr>
        <p:blipFill>
          <a:blip r:embed="rId7" cstate="print"/>
          <a:stretch>
            <a:fillRect/>
          </a:stretch>
        </p:blipFill>
        <p:spPr>
          <a:xfrm>
            <a:off x="5022182" y="4842170"/>
            <a:ext cx="1302418" cy="1079823"/>
          </a:xfrm>
          <a:prstGeom prst="rect">
            <a:avLst/>
          </a:prstGeom>
        </p:spPr>
      </p:pic>
      <p:sp>
        <p:nvSpPr>
          <p:cNvPr id="159" name="TextBox 158"/>
          <p:cNvSpPr txBox="1"/>
          <p:nvPr/>
        </p:nvSpPr>
        <p:spPr>
          <a:xfrm>
            <a:off x="4620495" y="5898370"/>
            <a:ext cx="2209800" cy="461665"/>
          </a:xfrm>
          <a:prstGeom prst="rect">
            <a:avLst/>
          </a:prstGeom>
          <a:noFill/>
        </p:spPr>
        <p:txBody>
          <a:bodyPr wrap="square" rtlCol="0">
            <a:spAutoFit/>
          </a:bodyPr>
          <a:lstStyle/>
          <a:p>
            <a:pPr algn="ctr"/>
            <a:r>
              <a:rPr lang="en-US" sz="1200" dirty="0" smtClean="0">
                <a:solidFill>
                  <a:srgbClr val="C00000"/>
                </a:solidFill>
                <a:cs typeface="Arial" pitchFamily="34" charset="0"/>
              </a:rPr>
              <a:t>THz imaging: security </a:t>
            </a:r>
          </a:p>
          <a:p>
            <a:pPr algn="ctr"/>
            <a:r>
              <a:rPr lang="en-US" sz="1200" dirty="0" smtClean="0">
                <a:solidFill>
                  <a:srgbClr val="C00000"/>
                </a:solidFill>
                <a:cs typeface="Arial" pitchFamily="34" charset="0"/>
              </a:rPr>
              <a:t>and medical usage</a:t>
            </a:r>
            <a:endParaRPr lang="en-US" sz="1200" dirty="0">
              <a:solidFill>
                <a:srgbClr val="C00000"/>
              </a:solidFill>
              <a:cs typeface="Arial" pitchFamily="34" charset="0"/>
            </a:endParaRPr>
          </a:p>
        </p:txBody>
      </p:sp>
      <p:sp>
        <p:nvSpPr>
          <p:cNvPr id="160" name="Rectangle 159"/>
          <p:cNvSpPr/>
          <p:nvPr/>
        </p:nvSpPr>
        <p:spPr>
          <a:xfrm>
            <a:off x="2667000" y="2780488"/>
            <a:ext cx="914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UV</a:t>
            </a:r>
            <a:endParaRPr lang="en-US" sz="1600" dirty="0">
              <a:solidFill>
                <a:srgbClr val="C00000"/>
              </a:solidFill>
            </a:endParaRPr>
          </a:p>
        </p:txBody>
      </p:sp>
      <p:sp>
        <p:nvSpPr>
          <p:cNvPr id="161" name="Rectangle 160"/>
          <p:cNvSpPr/>
          <p:nvPr/>
        </p:nvSpPr>
        <p:spPr>
          <a:xfrm>
            <a:off x="1524000" y="1962150"/>
            <a:ext cx="140623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Soft X-ray</a:t>
            </a:r>
            <a:endParaRPr lang="en-US" sz="1600" dirty="0">
              <a:solidFill>
                <a:srgbClr val="C00000"/>
              </a:solidFill>
            </a:endParaRPr>
          </a:p>
        </p:txBody>
      </p:sp>
      <p:sp>
        <p:nvSpPr>
          <p:cNvPr id="162" name="Rectangle 161"/>
          <p:cNvSpPr/>
          <p:nvPr/>
        </p:nvSpPr>
        <p:spPr>
          <a:xfrm>
            <a:off x="235515" y="2780488"/>
            <a:ext cx="140623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Hard X-ray</a:t>
            </a:r>
            <a:endParaRPr lang="en-US" sz="1600" dirty="0">
              <a:solidFill>
                <a:srgbClr val="C00000"/>
              </a:solidFill>
            </a:endParaRPr>
          </a:p>
        </p:txBody>
      </p:sp>
      <p:grpSp>
        <p:nvGrpSpPr>
          <p:cNvPr id="3" name="Group 179"/>
          <p:cNvGrpSpPr/>
          <p:nvPr/>
        </p:nvGrpSpPr>
        <p:grpSpPr>
          <a:xfrm>
            <a:off x="2667000" y="4724400"/>
            <a:ext cx="1190464" cy="1219200"/>
            <a:chOff x="774700" y="1447800"/>
            <a:chExt cx="4162264" cy="4343400"/>
          </a:xfrm>
        </p:grpSpPr>
        <p:grpSp>
          <p:nvGrpSpPr>
            <p:cNvPr id="5" name="Group 47"/>
            <p:cNvGrpSpPr/>
            <p:nvPr/>
          </p:nvGrpSpPr>
          <p:grpSpPr>
            <a:xfrm>
              <a:off x="774700" y="1447800"/>
              <a:ext cx="4162264" cy="3619500"/>
              <a:chOff x="533400" y="1066800"/>
              <a:chExt cx="4162264" cy="3619500"/>
            </a:xfrm>
          </p:grpSpPr>
          <p:pic>
            <p:nvPicPr>
              <p:cNvPr id="164" name="Picture 163"/>
              <p:cNvPicPr>
                <a:picLocks noChangeAspect="1" noChangeArrowheads="1"/>
              </p:cNvPicPr>
              <p:nvPr/>
            </p:nvPicPr>
            <p:blipFill>
              <a:blip r:embed="rId8" cstate="print"/>
              <a:srcRect/>
              <a:stretch>
                <a:fillRect/>
              </a:stretch>
            </p:blipFill>
            <p:spPr bwMode="auto">
              <a:xfrm>
                <a:off x="1009650" y="1066800"/>
                <a:ext cx="2724150" cy="3619500"/>
              </a:xfrm>
              <a:prstGeom prst="rect">
                <a:avLst/>
              </a:prstGeom>
              <a:noFill/>
              <a:ln w="9525">
                <a:noFill/>
                <a:miter lim="800000"/>
                <a:headEnd/>
                <a:tailEnd/>
              </a:ln>
            </p:spPr>
          </p:pic>
          <p:sp>
            <p:nvSpPr>
              <p:cNvPr id="166" name="Text Box 6"/>
              <p:cNvSpPr txBox="1">
                <a:spLocks noChangeArrowheads="1"/>
              </p:cNvSpPr>
              <p:nvPr/>
            </p:nvSpPr>
            <p:spPr bwMode="auto">
              <a:xfrm>
                <a:off x="533400" y="3276601"/>
                <a:ext cx="1739900" cy="986809"/>
              </a:xfrm>
              <a:prstGeom prst="rect">
                <a:avLst/>
              </a:prstGeom>
              <a:noFill/>
              <a:ln w="9525">
                <a:noFill/>
                <a:miter lim="800000"/>
                <a:headEnd/>
                <a:tailEnd/>
              </a:ln>
              <a:effectLst/>
            </p:spPr>
            <p:txBody>
              <a:bodyPr>
                <a:spAutoFit/>
              </a:bodyPr>
              <a:lstStyle/>
              <a:p>
                <a:pPr>
                  <a:spcBef>
                    <a:spcPct val="50000"/>
                  </a:spcBef>
                </a:pPr>
                <a:endParaRPr lang="en-US" sz="1200" b="0" dirty="0">
                  <a:latin typeface="Arial" pitchFamily="34" charset="0"/>
                  <a:cs typeface="Arial" pitchFamily="34" charset="0"/>
                </a:endParaRPr>
              </a:p>
            </p:txBody>
          </p:sp>
          <p:sp>
            <p:nvSpPr>
              <p:cNvPr id="174" name="Freeform 173"/>
              <p:cNvSpPr/>
              <p:nvPr/>
            </p:nvSpPr>
            <p:spPr>
              <a:xfrm rot="9760357">
                <a:off x="3607128" y="3812016"/>
                <a:ext cx="1088536" cy="338630"/>
              </a:xfrm>
              <a:custGeom>
                <a:avLst/>
                <a:gdLst>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962525"/>
                  <a:gd name="connsiteY0" fmla="*/ 2668058 h 2873375"/>
                  <a:gd name="connsiteX1" fmla="*/ 387350 w 4962525"/>
                  <a:gd name="connsiteY1" fmla="*/ 1058 h 2873375"/>
                  <a:gd name="connsiteX2" fmla="*/ 762000 w 4962525"/>
                  <a:gd name="connsiteY2" fmla="*/ 2668058 h 2873375"/>
                  <a:gd name="connsiteX3" fmla="*/ 1149350 w 4962525"/>
                  <a:gd name="connsiteY3" fmla="*/ 1058 h 2873375"/>
                  <a:gd name="connsiteX4" fmla="*/ 1530350 w 4962525"/>
                  <a:gd name="connsiteY4" fmla="*/ 2674408 h 2873375"/>
                  <a:gd name="connsiteX5" fmla="*/ 1917700 w 4962525"/>
                  <a:gd name="connsiteY5" fmla="*/ 7408 h 2873375"/>
                  <a:gd name="connsiteX6" fmla="*/ 2292350 w 4962525"/>
                  <a:gd name="connsiteY6" fmla="*/ 2674408 h 2873375"/>
                  <a:gd name="connsiteX7" fmla="*/ 2679700 w 4962525"/>
                  <a:gd name="connsiteY7" fmla="*/ 7408 h 2873375"/>
                  <a:gd name="connsiteX8" fmla="*/ 3054350 w 4962525"/>
                  <a:gd name="connsiteY8" fmla="*/ 2680758 h 2873375"/>
                  <a:gd name="connsiteX9" fmla="*/ 3435350 w 4962525"/>
                  <a:gd name="connsiteY9" fmla="*/ 7408 h 2873375"/>
                  <a:gd name="connsiteX10" fmla="*/ 3816350 w 4962525"/>
                  <a:gd name="connsiteY10" fmla="*/ 2668058 h 2873375"/>
                  <a:gd name="connsiteX11" fmla="*/ 3994150 w 4962525"/>
                  <a:gd name="connsiteY11" fmla="*/ 1239308 h 2873375"/>
                  <a:gd name="connsiteX12" fmla="*/ 4813300 w 4962525"/>
                  <a:gd name="connsiteY12" fmla="*/ 1220258 h 2873375"/>
                  <a:gd name="connsiteX13" fmla="*/ 4889500 w 4962525"/>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508500 w 4889500"/>
                  <a:gd name="connsiteY12" fmla="*/ 1372658 h 2873375"/>
                  <a:gd name="connsiteX13" fmla="*/ 4889500 w 4889500"/>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144058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9500" h="2857500">
                    <a:moveTo>
                      <a:pt x="0" y="2668058"/>
                    </a:moveTo>
                    <a:cubicBezTo>
                      <a:pt x="130175" y="1334558"/>
                      <a:pt x="260350" y="1058"/>
                      <a:pt x="387350" y="1058"/>
                    </a:cubicBezTo>
                    <a:cubicBezTo>
                      <a:pt x="514350" y="1058"/>
                      <a:pt x="635000" y="2668058"/>
                      <a:pt x="762000" y="2668058"/>
                    </a:cubicBezTo>
                    <a:cubicBezTo>
                      <a:pt x="889000" y="2668058"/>
                      <a:pt x="1021292" y="0"/>
                      <a:pt x="1149350" y="1058"/>
                    </a:cubicBezTo>
                    <a:cubicBezTo>
                      <a:pt x="1277408" y="2116"/>
                      <a:pt x="1402292" y="2673350"/>
                      <a:pt x="1530350" y="2674408"/>
                    </a:cubicBezTo>
                    <a:cubicBezTo>
                      <a:pt x="1658408" y="2675466"/>
                      <a:pt x="1790700" y="7408"/>
                      <a:pt x="1917700" y="7408"/>
                    </a:cubicBezTo>
                    <a:cubicBezTo>
                      <a:pt x="2044700" y="7408"/>
                      <a:pt x="2165350" y="2674408"/>
                      <a:pt x="2292350" y="2674408"/>
                    </a:cubicBezTo>
                    <a:cubicBezTo>
                      <a:pt x="2419350" y="2674408"/>
                      <a:pt x="2552700" y="6350"/>
                      <a:pt x="2679700" y="7408"/>
                    </a:cubicBezTo>
                    <a:cubicBezTo>
                      <a:pt x="2806700" y="8466"/>
                      <a:pt x="2928408" y="2680758"/>
                      <a:pt x="3054350" y="2680758"/>
                    </a:cubicBezTo>
                    <a:cubicBezTo>
                      <a:pt x="3180292" y="2680758"/>
                      <a:pt x="3308350" y="9525"/>
                      <a:pt x="3435350" y="7408"/>
                    </a:cubicBezTo>
                    <a:cubicBezTo>
                      <a:pt x="3562350" y="5291"/>
                      <a:pt x="3713692" y="2478616"/>
                      <a:pt x="3816350" y="2668058"/>
                    </a:cubicBezTo>
                    <a:cubicBezTo>
                      <a:pt x="3919008" y="2857500"/>
                      <a:pt x="3872442" y="1385358"/>
                      <a:pt x="4051300" y="1144058"/>
                    </a:cubicBezTo>
                    <a:cubicBezTo>
                      <a:pt x="4611158" y="1131358"/>
                      <a:pt x="4702969" y="1148027"/>
                      <a:pt x="4889500" y="1144058"/>
                    </a:cubicBezTo>
                  </a:path>
                </a:pathLst>
              </a:custGeom>
              <a:ln w="15875">
                <a:solidFill>
                  <a:schemeClr val="tx2"/>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pic>
          <p:nvPicPr>
            <p:cNvPr id="175" name="Picture 50"/>
            <p:cNvPicPr>
              <a:picLocks noChangeAspect="1" noChangeArrowheads="1"/>
            </p:cNvPicPr>
            <p:nvPr/>
          </p:nvPicPr>
          <p:blipFill>
            <a:blip r:embed="rId9" cstate="print"/>
            <a:srcRect l="15851" b="10527"/>
            <a:stretch>
              <a:fillRect/>
            </a:stretch>
          </p:blipFill>
          <p:spPr bwMode="auto">
            <a:xfrm>
              <a:off x="990600" y="3962400"/>
              <a:ext cx="1713380" cy="1828800"/>
            </a:xfrm>
            <a:prstGeom prst="rect">
              <a:avLst/>
            </a:prstGeom>
            <a:noFill/>
            <a:ln w="9525">
              <a:noFill/>
              <a:miter lim="800000"/>
              <a:headEnd/>
              <a:tailEnd/>
            </a:ln>
            <a:effectLst/>
          </p:spPr>
        </p:pic>
        <p:sp>
          <p:nvSpPr>
            <p:cNvPr id="178" name="Text Box 57"/>
            <p:cNvSpPr txBox="1">
              <a:spLocks noChangeArrowheads="1"/>
            </p:cNvSpPr>
            <p:nvPr/>
          </p:nvSpPr>
          <p:spPr bwMode="auto">
            <a:xfrm>
              <a:off x="990599" y="4038600"/>
              <a:ext cx="1143002" cy="986809"/>
            </a:xfrm>
            <a:prstGeom prst="rect">
              <a:avLst/>
            </a:prstGeom>
            <a:noFill/>
            <a:ln w="9525" algn="ctr">
              <a:noFill/>
              <a:miter lim="800000"/>
              <a:headEnd/>
              <a:tailEnd/>
            </a:ln>
            <a:effectLst/>
          </p:spPr>
          <p:txBody>
            <a:bodyPr wrap="square">
              <a:spAutoFit/>
            </a:bodyPr>
            <a:lstStyle/>
            <a:p>
              <a:pPr>
                <a:spcBef>
                  <a:spcPct val="50000"/>
                </a:spcBef>
              </a:pPr>
              <a:endParaRPr lang="en-US" sz="1200" dirty="0">
                <a:solidFill>
                  <a:schemeClr val="bg1"/>
                </a:solidFill>
                <a:latin typeface="Arial" pitchFamily="34" charset="0"/>
                <a:cs typeface="Arial" pitchFamily="34" charset="0"/>
              </a:endParaRPr>
            </a:p>
          </p:txBody>
        </p:sp>
        <p:sp>
          <p:nvSpPr>
            <p:cNvPr id="179" name="Freeform 178"/>
            <p:cNvSpPr/>
            <p:nvPr/>
          </p:nvSpPr>
          <p:spPr>
            <a:xfrm>
              <a:off x="990600" y="3352800"/>
              <a:ext cx="1676400" cy="685800"/>
            </a:xfrm>
            <a:custGeom>
              <a:avLst/>
              <a:gdLst>
                <a:gd name="connsiteX0" fmla="*/ 0 w 2313829"/>
                <a:gd name="connsiteY0" fmla="*/ 914400 h 914400"/>
                <a:gd name="connsiteX1" fmla="*/ 2313829 w 2313829"/>
                <a:gd name="connsiteY1" fmla="*/ 914400 h 914400"/>
                <a:gd name="connsiteX2" fmla="*/ 1622066 w 2313829"/>
                <a:gd name="connsiteY2" fmla="*/ 151074 h 914400"/>
                <a:gd name="connsiteX3" fmla="*/ 938254 w 2313829"/>
                <a:gd name="connsiteY3" fmla="*/ 0 h 914400"/>
                <a:gd name="connsiteX4" fmla="*/ 0 w 2313829"/>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829" h="914400">
                  <a:moveTo>
                    <a:pt x="0" y="914400"/>
                  </a:moveTo>
                  <a:lnTo>
                    <a:pt x="2313829" y="914400"/>
                  </a:lnTo>
                  <a:lnTo>
                    <a:pt x="1622066" y="151074"/>
                  </a:lnTo>
                  <a:lnTo>
                    <a:pt x="938254" y="0"/>
                  </a:lnTo>
                  <a:lnTo>
                    <a:pt x="0" y="914400"/>
                  </a:lnTo>
                  <a:close/>
                </a:path>
              </a:pathLst>
            </a:custGeom>
            <a:gradFill flip="none" rotWithShape="1">
              <a:gsLst>
                <a:gs pos="0">
                  <a:srgbClr val="333399">
                    <a:alpha val="40000"/>
                  </a:srgbClr>
                </a:gs>
                <a:gs pos="10000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1" name="TextBox 180"/>
          <p:cNvSpPr txBox="1"/>
          <p:nvPr/>
        </p:nvSpPr>
        <p:spPr>
          <a:xfrm>
            <a:off x="2590800" y="5881255"/>
            <a:ext cx="1295400" cy="461665"/>
          </a:xfrm>
          <a:prstGeom prst="rect">
            <a:avLst/>
          </a:prstGeom>
          <a:noFill/>
        </p:spPr>
        <p:txBody>
          <a:bodyPr wrap="square" rtlCol="0">
            <a:spAutoFit/>
          </a:bodyPr>
          <a:lstStyle/>
          <a:p>
            <a:pPr algn="ctr"/>
            <a:r>
              <a:rPr lang="en-US" sz="1200" dirty="0" smtClean="0">
                <a:solidFill>
                  <a:srgbClr val="C00000"/>
                </a:solidFill>
                <a:cs typeface="Arial" pitchFamily="34" charset="0"/>
              </a:rPr>
              <a:t>Photoelectron</a:t>
            </a:r>
          </a:p>
          <a:p>
            <a:pPr algn="ctr"/>
            <a:r>
              <a:rPr lang="en-US" sz="1200" dirty="0">
                <a:solidFill>
                  <a:srgbClr val="C00000"/>
                </a:solidFill>
                <a:cs typeface="Arial" pitchFamily="34" charset="0"/>
              </a:rPr>
              <a:t>s</a:t>
            </a:r>
            <a:r>
              <a:rPr lang="en-US" sz="1200" dirty="0" smtClean="0">
                <a:solidFill>
                  <a:srgbClr val="C00000"/>
                </a:solidFill>
                <a:cs typeface="Arial" pitchFamily="34" charset="0"/>
              </a:rPr>
              <a:t>pectroscopy</a:t>
            </a:r>
            <a:endParaRPr lang="en-US" sz="1200" dirty="0">
              <a:solidFill>
                <a:srgbClr val="C00000"/>
              </a:solidFill>
              <a:cs typeface="Arial" pitchFamily="34" charset="0"/>
            </a:endParaRPr>
          </a:p>
        </p:txBody>
      </p:sp>
      <p:pic>
        <p:nvPicPr>
          <p:cNvPr id="182" name="Picture 181" descr="X-rayimaging.jpg"/>
          <p:cNvPicPr>
            <a:picLocks noChangeAspect="1"/>
          </p:cNvPicPr>
          <p:nvPr/>
        </p:nvPicPr>
        <p:blipFill>
          <a:blip r:embed="rId10" cstate="print"/>
          <a:stretch>
            <a:fillRect/>
          </a:stretch>
        </p:blipFill>
        <p:spPr>
          <a:xfrm>
            <a:off x="1552874" y="3352800"/>
            <a:ext cx="1893726" cy="859536"/>
          </a:xfrm>
          <a:prstGeom prst="rect">
            <a:avLst/>
          </a:prstGeom>
        </p:spPr>
      </p:pic>
      <p:sp>
        <p:nvSpPr>
          <p:cNvPr id="183" name="TextBox 182"/>
          <p:cNvSpPr txBox="1"/>
          <p:nvPr/>
        </p:nvSpPr>
        <p:spPr>
          <a:xfrm>
            <a:off x="1379690" y="4267200"/>
            <a:ext cx="2133600" cy="276999"/>
          </a:xfrm>
          <a:prstGeom prst="rect">
            <a:avLst/>
          </a:prstGeom>
          <a:noFill/>
        </p:spPr>
        <p:txBody>
          <a:bodyPr wrap="square" rtlCol="0">
            <a:spAutoFit/>
          </a:bodyPr>
          <a:lstStyle/>
          <a:p>
            <a:pPr algn="ctr"/>
            <a:r>
              <a:rPr lang="en-US" sz="1200" dirty="0" smtClean="0">
                <a:solidFill>
                  <a:srgbClr val="C00000"/>
                </a:solidFill>
                <a:cs typeface="Arial" pitchFamily="34" charset="0"/>
              </a:rPr>
              <a:t>Diffractive X-ray imaging</a:t>
            </a:r>
            <a:endParaRPr lang="en-US" sz="1200" dirty="0">
              <a:solidFill>
                <a:srgbClr val="C00000"/>
              </a:solidFill>
              <a:cs typeface="Arial" pitchFamily="34" charset="0"/>
            </a:endParaRPr>
          </a:p>
        </p:txBody>
      </p:sp>
      <p:pic>
        <p:nvPicPr>
          <p:cNvPr id="184" name="Picture 183" descr="RIXS.jpg"/>
          <p:cNvPicPr>
            <a:picLocks noChangeAspect="1"/>
          </p:cNvPicPr>
          <p:nvPr/>
        </p:nvPicPr>
        <p:blipFill>
          <a:blip r:embed="rId11" cstate="print"/>
          <a:stretch>
            <a:fillRect/>
          </a:stretch>
        </p:blipFill>
        <p:spPr>
          <a:xfrm>
            <a:off x="152400" y="4876800"/>
            <a:ext cx="1502953" cy="1104392"/>
          </a:xfrm>
          <a:prstGeom prst="rect">
            <a:avLst/>
          </a:prstGeom>
        </p:spPr>
      </p:pic>
      <p:sp>
        <p:nvSpPr>
          <p:cNvPr id="185" name="TextBox 184"/>
          <p:cNvSpPr txBox="1"/>
          <p:nvPr/>
        </p:nvSpPr>
        <p:spPr>
          <a:xfrm>
            <a:off x="0" y="5890736"/>
            <a:ext cx="1711035" cy="646331"/>
          </a:xfrm>
          <a:prstGeom prst="rect">
            <a:avLst/>
          </a:prstGeom>
          <a:noFill/>
        </p:spPr>
        <p:txBody>
          <a:bodyPr wrap="square" rtlCol="0">
            <a:spAutoFit/>
          </a:bodyPr>
          <a:lstStyle/>
          <a:p>
            <a:pPr algn="ctr"/>
            <a:r>
              <a:rPr lang="en-US" sz="1200" dirty="0" smtClean="0">
                <a:solidFill>
                  <a:srgbClr val="C00000"/>
                </a:solidFill>
                <a:cs typeface="Arial" pitchFamily="34" charset="0"/>
              </a:rPr>
              <a:t>X-ray scattering for structural and spectral analysis</a:t>
            </a:r>
            <a:endParaRPr lang="en-US" sz="1200" dirty="0">
              <a:solidFill>
                <a:srgbClr val="C00000"/>
              </a:solidFill>
              <a:cs typeface="Arial" pitchFamily="34" charset="0"/>
            </a:endParaRPr>
          </a:p>
        </p:txBody>
      </p:sp>
      <p:sp>
        <p:nvSpPr>
          <p:cNvPr id="188" name="TextBox 187"/>
          <p:cNvSpPr txBox="1"/>
          <p:nvPr/>
        </p:nvSpPr>
        <p:spPr>
          <a:xfrm>
            <a:off x="0" y="4274130"/>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In-situ </a:t>
            </a:r>
          </a:p>
          <a:p>
            <a:pPr algn="ctr"/>
            <a:r>
              <a:rPr lang="en-US" sz="1200" dirty="0" smtClean="0">
                <a:solidFill>
                  <a:srgbClr val="C00000"/>
                </a:solidFill>
                <a:cs typeface="Arial" pitchFamily="34" charset="0"/>
              </a:rPr>
              <a:t>X-ray Monitoring</a:t>
            </a:r>
            <a:endParaRPr lang="en-US" sz="1200" dirty="0">
              <a:solidFill>
                <a:srgbClr val="C00000"/>
              </a:solidFill>
              <a:cs typeface="Arial" pitchFamily="34" charset="0"/>
            </a:endParaRPr>
          </a:p>
        </p:txBody>
      </p:sp>
      <p:pic>
        <p:nvPicPr>
          <p:cNvPr id="1028" name="Picture 4"/>
          <p:cNvPicPr>
            <a:picLocks noChangeAspect="1" noChangeArrowheads="1"/>
          </p:cNvPicPr>
          <p:nvPr/>
        </p:nvPicPr>
        <p:blipFill>
          <a:blip r:embed="rId12" cstate="print"/>
          <a:srcRect/>
          <a:stretch>
            <a:fillRect/>
          </a:stretch>
        </p:blipFill>
        <p:spPr bwMode="auto">
          <a:xfrm>
            <a:off x="337224" y="3304222"/>
            <a:ext cx="1040401" cy="1039178"/>
          </a:xfrm>
          <a:prstGeom prst="rect">
            <a:avLst/>
          </a:prstGeom>
          <a:noFill/>
          <a:ln w="9525">
            <a:noFill/>
            <a:miter lim="800000"/>
            <a:headEnd/>
            <a:tailEnd/>
          </a:ln>
        </p:spPr>
      </p:pic>
      <p:sp>
        <p:nvSpPr>
          <p:cNvPr id="116" name="Rectangle 115"/>
          <p:cNvSpPr/>
          <p:nvPr/>
        </p:nvSpPr>
        <p:spPr>
          <a:xfrm>
            <a:off x="6019800" y="2780488"/>
            <a:ext cx="2057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Microwave</a:t>
            </a:r>
            <a:endParaRPr lang="en-US" sz="1600" dirty="0">
              <a:solidFill>
                <a:srgbClr val="C00000"/>
              </a:solidFill>
            </a:endParaRPr>
          </a:p>
        </p:txBody>
      </p:sp>
      <p:pic>
        <p:nvPicPr>
          <p:cNvPr id="72" name="Picture 71" descr="Felix_Science.png"/>
          <p:cNvPicPr>
            <a:picLocks noChangeAspect="1"/>
          </p:cNvPicPr>
          <p:nvPr/>
        </p:nvPicPr>
        <p:blipFill>
          <a:blip r:embed="rId13" cstate="print"/>
          <a:srcRect l="79167" t="1475" r="504" b="60957"/>
          <a:stretch>
            <a:fillRect/>
          </a:stretch>
        </p:blipFill>
        <p:spPr>
          <a:xfrm>
            <a:off x="3886195" y="4810125"/>
            <a:ext cx="1066800" cy="1113183"/>
          </a:xfrm>
          <a:prstGeom prst="rect">
            <a:avLst/>
          </a:prstGeom>
        </p:spPr>
      </p:pic>
      <p:sp>
        <p:nvSpPr>
          <p:cNvPr id="2" name="TextBox 1"/>
          <p:cNvSpPr txBox="1"/>
          <p:nvPr/>
        </p:nvSpPr>
        <p:spPr>
          <a:xfrm>
            <a:off x="7461270" y="6488668"/>
            <a:ext cx="1606530" cy="307777"/>
          </a:xfrm>
          <a:prstGeom prst="rect">
            <a:avLst/>
          </a:prstGeom>
          <a:noFill/>
        </p:spPr>
        <p:txBody>
          <a:bodyPr wrap="none" rtlCol="0">
            <a:spAutoFit/>
          </a:bodyPr>
          <a:lstStyle/>
          <a:p>
            <a:r>
              <a:rPr lang="en-US" sz="1400" dirty="0" smtClean="0"/>
              <a:t>Shen group, 2012</a:t>
            </a:r>
            <a:endParaRPr lang="en-US" sz="1400" dirty="0"/>
          </a:p>
        </p:txBody>
      </p:sp>
      <p:pic>
        <p:nvPicPr>
          <p:cNvPr id="48130" name="Picture 2" descr="https://www.google.com/images?q=tbn:ANd9GcSUozRg4DlUh4XErGqNsiG08C4dql5NqGQxwoMlako0SUaIYCb2aSvYgQ"/>
          <p:cNvPicPr>
            <a:picLocks noChangeAspect="1" noChangeArrowheads="1"/>
          </p:cNvPicPr>
          <p:nvPr/>
        </p:nvPicPr>
        <p:blipFill>
          <a:blip r:embed="rId14" cstate="print"/>
          <a:srcRect l="40000"/>
          <a:stretch>
            <a:fillRect/>
          </a:stretch>
        </p:blipFill>
        <p:spPr bwMode="auto">
          <a:xfrm>
            <a:off x="4097475" y="3352800"/>
            <a:ext cx="626925" cy="895350"/>
          </a:xfrm>
          <a:prstGeom prst="rect">
            <a:avLst/>
          </a:prstGeom>
          <a:noFill/>
        </p:spPr>
      </p:pic>
      <p:sp>
        <p:nvSpPr>
          <p:cNvPr id="71" name="TextBox 70"/>
          <p:cNvSpPr txBox="1"/>
          <p:nvPr/>
        </p:nvSpPr>
        <p:spPr>
          <a:xfrm>
            <a:off x="3886200" y="4313366"/>
            <a:ext cx="1066800" cy="276999"/>
          </a:xfrm>
          <a:prstGeom prst="rect">
            <a:avLst/>
          </a:prstGeom>
          <a:noFill/>
        </p:spPr>
        <p:txBody>
          <a:bodyPr wrap="square" rtlCol="0">
            <a:spAutoFit/>
          </a:bodyPr>
          <a:lstStyle/>
          <a:p>
            <a:pPr algn="ctr"/>
            <a:r>
              <a:rPr lang="en-US" sz="1200" dirty="0" smtClean="0">
                <a:solidFill>
                  <a:srgbClr val="C00000"/>
                </a:solidFill>
                <a:cs typeface="Arial" pitchFamily="34" charset="0"/>
              </a:rPr>
              <a:t>Lasers</a:t>
            </a:r>
            <a:endParaRPr lang="en-US" sz="1200" dirty="0">
              <a:solidFill>
                <a:srgbClr val="C00000"/>
              </a:solidFill>
              <a:cs typeface="Arial" pitchFamily="34" charset="0"/>
            </a:endParaRPr>
          </a:p>
        </p:txBody>
      </p:sp>
      <p:pic>
        <p:nvPicPr>
          <p:cNvPr id="74" name="Picture 4"/>
          <p:cNvPicPr>
            <a:picLocks noChangeAspect="1" noChangeArrowheads="1"/>
          </p:cNvPicPr>
          <p:nvPr/>
        </p:nvPicPr>
        <p:blipFill>
          <a:blip r:embed="rId15" cstate="print"/>
          <a:srcRect l="16603" t="11993" r="51514" b="22719"/>
          <a:stretch>
            <a:fillRect/>
          </a:stretch>
        </p:blipFill>
        <p:spPr bwMode="auto">
          <a:xfrm>
            <a:off x="1763875" y="4735795"/>
            <a:ext cx="826925" cy="1265199"/>
          </a:xfrm>
          <a:prstGeom prst="rect">
            <a:avLst/>
          </a:prstGeom>
          <a:noFill/>
          <a:ln w="9525" algn="ctr">
            <a:noFill/>
            <a:miter lim="800000"/>
            <a:headEnd/>
            <a:tailEnd/>
          </a:ln>
          <a:effectLst/>
        </p:spPr>
      </p:pic>
      <p:sp>
        <p:nvSpPr>
          <p:cNvPr id="79" name="TextBox 78"/>
          <p:cNvSpPr txBox="1"/>
          <p:nvPr/>
        </p:nvSpPr>
        <p:spPr>
          <a:xfrm>
            <a:off x="1600200" y="5939135"/>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Soft x-ray absorption</a:t>
            </a:r>
            <a:endParaRPr lang="en-US" sz="1200" dirty="0">
              <a:solidFill>
                <a:srgbClr val="C00000"/>
              </a:solidFill>
              <a:cs typeface="Arial" pitchFamily="34" charset="0"/>
            </a:endParaRPr>
          </a:p>
        </p:txBody>
      </p:sp>
    </p:spTree>
    <p:extLst>
      <p:ext uri="{BB962C8B-B14F-4D97-AF65-F5344CB8AC3E}">
        <p14:creationId xmlns:p14="http://schemas.microsoft.com/office/powerpoint/2010/main" xmlns="" val="384002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2" grpId="0"/>
      <p:bldP spid="146" grpId="0"/>
      <p:bldP spid="150" grpId="0"/>
      <p:bldP spid="156" grpId="0"/>
      <p:bldP spid="159" grpId="0"/>
      <p:bldP spid="181" grpId="0"/>
      <p:bldP spid="183" grpId="0"/>
      <p:bldP spid="185" grpId="0"/>
      <p:bldP spid="188" grpId="0"/>
      <p:bldP spid="71" grpId="0"/>
      <p:bldP spid="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57200" y="2726513"/>
            <a:ext cx="8458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a:off x="1468575" y="25663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a:off x="2783025" y="25686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a:off x="4097475" y="25709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4" name="Straight Connector 93"/>
          <p:cNvCxnSpPr/>
          <p:nvPr/>
        </p:nvCxnSpPr>
        <p:spPr>
          <a:xfrm>
            <a:off x="5411925" y="25605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6" name="Straight Connector 95"/>
          <p:cNvCxnSpPr/>
          <p:nvPr/>
        </p:nvCxnSpPr>
        <p:spPr>
          <a:xfrm>
            <a:off x="6726375" y="256916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Straight Connector 97"/>
          <p:cNvCxnSpPr/>
          <p:nvPr/>
        </p:nvCxnSpPr>
        <p:spPr>
          <a:xfrm>
            <a:off x="8040825" y="25714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00" name="TextBox 99"/>
          <p:cNvSpPr txBox="1"/>
          <p:nvPr/>
        </p:nvSpPr>
        <p:spPr>
          <a:xfrm>
            <a:off x="8445500" y="2333625"/>
            <a:ext cx="850900" cy="369332"/>
          </a:xfrm>
          <a:prstGeom prst="rect">
            <a:avLst/>
          </a:prstGeom>
          <a:noFill/>
        </p:spPr>
        <p:txBody>
          <a:bodyPr wrap="square" rtlCol="0">
            <a:spAutoFit/>
          </a:bodyPr>
          <a:lstStyle/>
          <a:p>
            <a:r>
              <a:rPr lang="en-US" dirty="0" smtClean="0">
                <a:solidFill>
                  <a:srgbClr val="CC0066"/>
                </a:solidFill>
                <a:latin typeface="Symbol" pitchFamily="18" charset="2"/>
              </a:rPr>
              <a:t>l </a:t>
            </a:r>
            <a:r>
              <a:rPr lang="en-US" dirty="0" smtClean="0">
                <a:solidFill>
                  <a:srgbClr val="CC0066"/>
                </a:solidFill>
                <a:latin typeface="Arial" pitchFamily="34" charset="0"/>
                <a:cs typeface="Arial" pitchFamily="34" charset="0"/>
              </a:rPr>
              <a:t>(m)</a:t>
            </a:r>
            <a:endParaRPr lang="en-US" dirty="0">
              <a:solidFill>
                <a:srgbClr val="CC0066"/>
              </a:solidFill>
              <a:latin typeface="Symbol" pitchFamily="18" charset="2"/>
            </a:endParaRPr>
          </a:p>
        </p:txBody>
      </p:sp>
      <p:sp>
        <p:nvSpPr>
          <p:cNvPr id="101" name="TextBox 100"/>
          <p:cNvSpPr txBox="1"/>
          <p:nvPr/>
        </p:nvSpPr>
        <p:spPr>
          <a:xfrm>
            <a:off x="78232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0</a:t>
            </a:r>
            <a:endParaRPr lang="en-US" dirty="0">
              <a:solidFill>
                <a:srgbClr val="C00000"/>
              </a:solidFill>
              <a:latin typeface="Arial" pitchFamily="34" charset="0"/>
              <a:cs typeface="Arial" pitchFamily="34" charset="0"/>
            </a:endParaRPr>
          </a:p>
        </p:txBody>
      </p:sp>
      <p:sp>
        <p:nvSpPr>
          <p:cNvPr id="103" name="TextBox 102"/>
          <p:cNvSpPr txBox="1"/>
          <p:nvPr/>
        </p:nvSpPr>
        <p:spPr>
          <a:xfrm>
            <a:off x="65024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-2</a:t>
            </a:r>
            <a:endParaRPr lang="en-US" dirty="0">
              <a:solidFill>
                <a:srgbClr val="C00000"/>
              </a:solidFill>
              <a:latin typeface="Arial" pitchFamily="34" charset="0"/>
              <a:cs typeface="Arial" pitchFamily="34" charset="0"/>
            </a:endParaRPr>
          </a:p>
        </p:txBody>
      </p:sp>
      <p:sp>
        <p:nvSpPr>
          <p:cNvPr id="105" name="TextBox 104"/>
          <p:cNvSpPr txBox="1"/>
          <p:nvPr/>
        </p:nvSpPr>
        <p:spPr>
          <a:xfrm>
            <a:off x="51816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-4</a:t>
            </a:r>
            <a:endParaRPr lang="en-US" dirty="0">
              <a:solidFill>
                <a:srgbClr val="C00000"/>
              </a:solidFill>
              <a:latin typeface="Arial" pitchFamily="34" charset="0"/>
              <a:cs typeface="Arial" pitchFamily="34" charset="0"/>
            </a:endParaRPr>
          </a:p>
        </p:txBody>
      </p:sp>
      <p:sp>
        <p:nvSpPr>
          <p:cNvPr id="107" name="TextBox 106"/>
          <p:cNvSpPr txBox="1"/>
          <p:nvPr/>
        </p:nvSpPr>
        <p:spPr>
          <a:xfrm>
            <a:off x="38608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-6</a:t>
            </a:r>
            <a:endParaRPr lang="en-US" dirty="0">
              <a:solidFill>
                <a:srgbClr val="C00000"/>
              </a:solidFill>
              <a:latin typeface="Arial" pitchFamily="34" charset="0"/>
              <a:cs typeface="Arial" pitchFamily="34" charset="0"/>
            </a:endParaRPr>
          </a:p>
        </p:txBody>
      </p:sp>
      <p:sp>
        <p:nvSpPr>
          <p:cNvPr id="109" name="TextBox 108"/>
          <p:cNvSpPr txBox="1"/>
          <p:nvPr/>
        </p:nvSpPr>
        <p:spPr>
          <a:xfrm>
            <a:off x="25400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-8</a:t>
            </a:r>
            <a:endParaRPr lang="en-US" dirty="0">
              <a:solidFill>
                <a:srgbClr val="C00000"/>
              </a:solidFill>
              <a:latin typeface="Arial" pitchFamily="34" charset="0"/>
              <a:cs typeface="Arial" pitchFamily="34" charset="0"/>
            </a:endParaRPr>
          </a:p>
        </p:txBody>
      </p:sp>
      <p:sp>
        <p:nvSpPr>
          <p:cNvPr id="111" name="TextBox 110"/>
          <p:cNvSpPr txBox="1"/>
          <p:nvPr/>
        </p:nvSpPr>
        <p:spPr>
          <a:xfrm>
            <a:off x="1219200"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-10</a:t>
            </a:r>
            <a:endParaRPr lang="en-US" dirty="0">
              <a:solidFill>
                <a:srgbClr val="C00000"/>
              </a:solidFill>
              <a:latin typeface="Arial" pitchFamily="34" charset="0"/>
              <a:cs typeface="Arial" pitchFamily="34" charset="0"/>
            </a:endParaRPr>
          </a:p>
        </p:txBody>
      </p:sp>
      <p:sp>
        <p:nvSpPr>
          <p:cNvPr id="123" name="Rectangle 122"/>
          <p:cNvSpPr/>
          <p:nvPr/>
        </p:nvSpPr>
        <p:spPr>
          <a:xfrm>
            <a:off x="4724400" y="1962150"/>
            <a:ext cx="152400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C00000"/>
                </a:solidFill>
              </a:rPr>
              <a:t>THz</a:t>
            </a:r>
            <a:endParaRPr lang="en-US" dirty="0">
              <a:solidFill>
                <a:srgbClr val="C00000"/>
              </a:solidFill>
            </a:endParaRPr>
          </a:p>
        </p:txBody>
      </p:sp>
      <p:sp>
        <p:nvSpPr>
          <p:cNvPr id="124" name="Rectangle 123"/>
          <p:cNvSpPr/>
          <p:nvPr/>
        </p:nvSpPr>
        <p:spPr>
          <a:xfrm>
            <a:off x="4038600" y="2780488"/>
            <a:ext cx="13716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IR</a:t>
            </a:r>
            <a:endParaRPr lang="en-US" sz="1600" dirty="0">
              <a:solidFill>
                <a:srgbClr val="C00000"/>
              </a:solidFill>
            </a:endParaRPr>
          </a:p>
        </p:txBody>
      </p:sp>
      <p:cxnSp>
        <p:nvCxnSpPr>
          <p:cNvPr id="129" name="Straight Connector 128"/>
          <p:cNvCxnSpPr/>
          <p:nvPr/>
        </p:nvCxnSpPr>
        <p:spPr>
          <a:xfrm>
            <a:off x="21258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0" name="TextBox 129"/>
          <p:cNvSpPr txBox="1"/>
          <p:nvPr/>
        </p:nvSpPr>
        <p:spPr>
          <a:xfrm>
            <a:off x="18764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-9</a:t>
            </a:r>
            <a:endParaRPr lang="en-US" dirty="0">
              <a:solidFill>
                <a:srgbClr val="C00000"/>
              </a:solidFill>
              <a:latin typeface="Arial" pitchFamily="34" charset="0"/>
              <a:cs typeface="Arial" pitchFamily="34" charset="0"/>
            </a:endParaRPr>
          </a:p>
        </p:txBody>
      </p:sp>
      <p:cxnSp>
        <p:nvCxnSpPr>
          <p:cNvPr id="131" name="Straight Connector 130"/>
          <p:cNvCxnSpPr/>
          <p:nvPr/>
        </p:nvCxnSpPr>
        <p:spPr>
          <a:xfrm>
            <a:off x="34466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2" name="TextBox 131"/>
          <p:cNvSpPr txBox="1"/>
          <p:nvPr/>
        </p:nvSpPr>
        <p:spPr>
          <a:xfrm>
            <a:off x="31972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-7</a:t>
            </a:r>
            <a:endParaRPr lang="en-US" dirty="0">
              <a:solidFill>
                <a:srgbClr val="C00000"/>
              </a:solidFill>
              <a:latin typeface="Arial" pitchFamily="34" charset="0"/>
              <a:cs typeface="Arial" pitchFamily="34" charset="0"/>
            </a:endParaRPr>
          </a:p>
        </p:txBody>
      </p:sp>
      <p:cxnSp>
        <p:nvCxnSpPr>
          <p:cNvPr id="133" name="Straight Connector 132"/>
          <p:cNvCxnSpPr/>
          <p:nvPr/>
        </p:nvCxnSpPr>
        <p:spPr>
          <a:xfrm>
            <a:off x="47610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4" name="TextBox 133"/>
          <p:cNvSpPr txBox="1"/>
          <p:nvPr/>
        </p:nvSpPr>
        <p:spPr>
          <a:xfrm>
            <a:off x="45116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-5</a:t>
            </a:r>
            <a:endParaRPr lang="en-US" dirty="0">
              <a:solidFill>
                <a:srgbClr val="C00000"/>
              </a:solidFill>
              <a:latin typeface="Arial" pitchFamily="34" charset="0"/>
              <a:cs typeface="Arial" pitchFamily="34" charset="0"/>
            </a:endParaRPr>
          </a:p>
        </p:txBody>
      </p:sp>
      <p:cxnSp>
        <p:nvCxnSpPr>
          <p:cNvPr id="135" name="Straight Connector 134"/>
          <p:cNvCxnSpPr/>
          <p:nvPr/>
        </p:nvCxnSpPr>
        <p:spPr>
          <a:xfrm>
            <a:off x="60755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6" name="TextBox 135"/>
          <p:cNvSpPr txBox="1"/>
          <p:nvPr/>
        </p:nvSpPr>
        <p:spPr>
          <a:xfrm>
            <a:off x="58261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-3</a:t>
            </a:r>
            <a:endParaRPr lang="en-US" dirty="0">
              <a:solidFill>
                <a:srgbClr val="C00000"/>
              </a:solidFill>
              <a:latin typeface="Arial" pitchFamily="34" charset="0"/>
              <a:cs typeface="Arial" pitchFamily="34" charset="0"/>
            </a:endParaRPr>
          </a:p>
        </p:txBody>
      </p:sp>
      <p:cxnSp>
        <p:nvCxnSpPr>
          <p:cNvPr id="137" name="Straight Connector 136"/>
          <p:cNvCxnSpPr/>
          <p:nvPr/>
        </p:nvCxnSpPr>
        <p:spPr>
          <a:xfrm>
            <a:off x="73899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8" name="TextBox 137"/>
          <p:cNvSpPr txBox="1"/>
          <p:nvPr/>
        </p:nvSpPr>
        <p:spPr>
          <a:xfrm>
            <a:off x="71405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a:t>
            </a:r>
            <a:endParaRPr lang="en-US" dirty="0">
              <a:solidFill>
                <a:srgbClr val="C00000"/>
              </a:solidFill>
              <a:latin typeface="Arial" pitchFamily="34" charset="0"/>
              <a:cs typeface="Arial" pitchFamily="34" charset="0"/>
            </a:endParaRPr>
          </a:p>
        </p:txBody>
      </p:sp>
      <p:cxnSp>
        <p:nvCxnSpPr>
          <p:cNvPr id="139" name="Straight Connector 138"/>
          <p:cNvCxnSpPr/>
          <p:nvPr/>
        </p:nvCxnSpPr>
        <p:spPr>
          <a:xfrm>
            <a:off x="827225" y="25677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40" name="TextBox 139"/>
          <p:cNvSpPr txBox="1"/>
          <p:nvPr/>
        </p:nvSpPr>
        <p:spPr>
          <a:xfrm>
            <a:off x="577850" y="223347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-11</a:t>
            </a:r>
            <a:endParaRPr lang="en-US" dirty="0">
              <a:solidFill>
                <a:srgbClr val="C00000"/>
              </a:solidFill>
              <a:latin typeface="Arial" pitchFamily="34" charset="0"/>
              <a:cs typeface="Arial" pitchFamily="34" charset="0"/>
            </a:endParaRPr>
          </a:p>
        </p:txBody>
      </p:sp>
      <p:sp>
        <p:nvSpPr>
          <p:cNvPr id="153" name="Rectangle 152"/>
          <p:cNvSpPr/>
          <p:nvPr/>
        </p:nvSpPr>
        <p:spPr>
          <a:xfrm>
            <a:off x="3581400" y="2780488"/>
            <a:ext cx="464125"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Vis</a:t>
            </a:r>
            <a:endParaRPr lang="en-US" sz="1600" dirty="0">
              <a:solidFill>
                <a:srgbClr val="C00000"/>
              </a:solidFill>
            </a:endParaRPr>
          </a:p>
        </p:txBody>
      </p:sp>
      <p:sp>
        <p:nvSpPr>
          <p:cNvPr id="160" name="Rectangle 159"/>
          <p:cNvSpPr/>
          <p:nvPr/>
        </p:nvSpPr>
        <p:spPr>
          <a:xfrm>
            <a:off x="2667000" y="2780488"/>
            <a:ext cx="914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UV</a:t>
            </a:r>
            <a:endParaRPr lang="en-US" sz="1600" dirty="0">
              <a:solidFill>
                <a:srgbClr val="C00000"/>
              </a:solidFill>
            </a:endParaRPr>
          </a:p>
        </p:txBody>
      </p:sp>
      <p:sp>
        <p:nvSpPr>
          <p:cNvPr id="161" name="Rectangle 160"/>
          <p:cNvSpPr/>
          <p:nvPr/>
        </p:nvSpPr>
        <p:spPr>
          <a:xfrm>
            <a:off x="1524000" y="1962150"/>
            <a:ext cx="140623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Soft X-ray</a:t>
            </a:r>
            <a:endParaRPr lang="en-US" sz="1600" dirty="0">
              <a:solidFill>
                <a:srgbClr val="C00000"/>
              </a:solidFill>
            </a:endParaRPr>
          </a:p>
        </p:txBody>
      </p:sp>
      <p:sp>
        <p:nvSpPr>
          <p:cNvPr id="162" name="Rectangle 161"/>
          <p:cNvSpPr/>
          <p:nvPr/>
        </p:nvSpPr>
        <p:spPr>
          <a:xfrm>
            <a:off x="235515" y="2780488"/>
            <a:ext cx="140623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Hard X-ray</a:t>
            </a:r>
            <a:endParaRPr lang="en-US" sz="1600" dirty="0">
              <a:solidFill>
                <a:srgbClr val="C00000"/>
              </a:solidFill>
            </a:endParaRPr>
          </a:p>
        </p:txBody>
      </p:sp>
      <p:sp>
        <p:nvSpPr>
          <p:cNvPr id="116" name="Rectangle 115"/>
          <p:cNvSpPr/>
          <p:nvPr/>
        </p:nvSpPr>
        <p:spPr>
          <a:xfrm>
            <a:off x="6019800" y="2780488"/>
            <a:ext cx="2057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Microwave</a:t>
            </a:r>
            <a:endParaRPr lang="en-US" sz="1600" dirty="0">
              <a:solidFill>
                <a:srgbClr val="C00000"/>
              </a:solidFill>
            </a:endParaRPr>
          </a:p>
        </p:txBody>
      </p:sp>
      <p:sp>
        <p:nvSpPr>
          <p:cNvPr id="2" name="TextBox 1"/>
          <p:cNvSpPr txBox="1"/>
          <p:nvPr/>
        </p:nvSpPr>
        <p:spPr>
          <a:xfrm>
            <a:off x="7461270" y="6488668"/>
            <a:ext cx="1646605" cy="307777"/>
          </a:xfrm>
          <a:prstGeom prst="rect">
            <a:avLst/>
          </a:prstGeom>
          <a:noFill/>
        </p:spPr>
        <p:txBody>
          <a:bodyPr wrap="none" rtlCol="0">
            <a:spAutoFit/>
          </a:bodyPr>
          <a:lstStyle/>
          <a:p>
            <a:r>
              <a:rPr lang="en-US" sz="1400" dirty="0" smtClean="0"/>
              <a:t>Shen Group, 2012</a:t>
            </a:r>
            <a:endParaRPr lang="en-US" sz="1400" dirty="0"/>
          </a:p>
        </p:txBody>
      </p:sp>
      <p:cxnSp>
        <p:nvCxnSpPr>
          <p:cNvPr id="73" name="Straight Connector 72"/>
          <p:cNvCxnSpPr/>
          <p:nvPr/>
        </p:nvCxnSpPr>
        <p:spPr>
          <a:xfrm>
            <a:off x="8305800" y="1447800"/>
            <a:ext cx="609600" cy="784225"/>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358587" y="737175"/>
            <a:ext cx="1428596" cy="646331"/>
          </a:xfrm>
          <a:prstGeom prst="rect">
            <a:avLst/>
          </a:prstGeom>
          <a:noFill/>
        </p:spPr>
        <p:txBody>
          <a:bodyPr wrap="none" rtlCol="0">
            <a:spAutoFit/>
          </a:bodyPr>
          <a:lstStyle/>
          <a:p>
            <a:r>
              <a:rPr lang="en-US" dirty="0" smtClean="0"/>
              <a:t>Penetration</a:t>
            </a:r>
          </a:p>
          <a:p>
            <a:r>
              <a:rPr lang="en-US" dirty="0" smtClean="0"/>
              <a:t>(“tunneling”)</a:t>
            </a:r>
            <a:endParaRPr lang="en-US" dirty="0"/>
          </a:p>
        </p:txBody>
      </p:sp>
      <p:cxnSp>
        <p:nvCxnSpPr>
          <p:cNvPr id="77" name="Straight Connector 76"/>
          <p:cNvCxnSpPr/>
          <p:nvPr/>
        </p:nvCxnSpPr>
        <p:spPr>
          <a:xfrm flipH="1">
            <a:off x="235516" y="1447800"/>
            <a:ext cx="591709" cy="885825"/>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80999" y="801469"/>
            <a:ext cx="2181225" cy="646331"/>
          </a:xfrm>
          <a:prstGeom prst="rect">
            <a:avLst/>
          </a:prstGeom>
          <a:noFill/>
        </p:spPr>
        <p:txBody>
          <a:bodyPr wrap="square" rtlCol="0">
            <a:spAutoFit/>
          </a:bodyPr>
          <a:lstStyle/>
          <a:p>
            <a:r>
              <a:rPr lang="en-US" dirty="0" smtClean="0"/>
              <a:t>Penetration</a:t>
            </a:r>
          </a:p>
          <a:p>
            <a:r>
              <a:rPr lang="en-US" dirty="0" smtClean="0"/>
              <a:t>(“hitting through”)</a:t>
            </a:r>
            <a:endParaRPr lang="en-US" dirty="0"/>
          </a:p>
        </p:txBody>
      </p:sp>
      <p:sp>
        <p:nvSpPr>
          <p:cNvPr id="86" name="TextBox 85"/>
          <p:cNvSpPr txBox="1"/>
          <p:nvPr/>
        </p:nvSpPr>
        <p:spPr>
          <a:xfrm>
            <a:off x="3505200" y="6273225"/>
            <a:ext cx="1595309" cy="584775"/>
          </a:xfrm>
          <a:prstGeom prst="rect">
            <a:avLst/>
          </a:prstGeom>
          <a:noFill/>
        </p:spPr>
        <p:txBody>
          <a:bodyPr wrap="square" rtlCol="0">
            <a:spAutoFit/>
          </a:bodyPr>
          <a:lstStyle/>
          <a:p>
            <a:r>
              <a:rPr lang="en-US" dirty="0" smtClean="0">
                <a:solidFill>
                  <a:srgbClr val="FF0000"/>
                </a:solidFill>
              </a:rPr>
              <a:t>Ionization line</a:t>
            </a:r>
          </a:p>
          <a:p>
            <a:r>
              <a:rPr lang="en-US" sz="1400" dirty="0" smtClean="0"/>
              <a:t>(“life” to the right)</a:t>
            </a:r>
          </a:p>
        </p:txBody>
      </p:sp>
      <p:sp>
        <p:nvSpPr>
          <p:cNvPr id="87" name="Rectangle 86"/>
          <p:cNvSpPr/>
          <p:nvPr/>
        </p:nvSpPr>
        <p:spPr>
          <a:xfrm>
            <a:off x="4045524" y="3289755"/>
            <a:ext cx="424875" cy="2983469"/>
          </a:xfrm>
          <a:prstGeom prst="rect">
            <a:avLst/>
          </a:prstGeom>
          <a:gradFill flip="none" rotWithShape="1">
            <a:gsLst>
              <a:gs pos="0">
                <a:srgbClr val="BCE2C3">
                  <a:shade val="30000"/>
                  <a:satMod val="115000"/>
                </a:srgbClr>
              </a:gs>
              <a:gs pos="50000">
                <a:srgbClr val="BCE2C3">
                  <a:shade val="67500"/>
                  <a:satMod val="115000"/>
                </a:srgbClr>
              </a:gs>
              <a:gs pos="100000">
                <a:srgbClr val="BCE2C3">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4699000" y="3386755"/>
            <a:ext cx="2235200" cy="1815882"/>
          </a:xfrm>
          <a:prstGeom prst="rect">
            <a:avLst/>
          </a:prstGeom>
          <a:noFill/>
        </p:spPr>
        <p:txBody>
          <a:bodyPr wrap="square" rtlCol="0">
            <a:spAutoFit/>
          </a:bodyPr>
          <a:lstStyle/>
          <a:p>
            <a:r>
              <a:rPr lang="en-US" sz="1400" dirty="0" smtClean="0">
                <a:solidFill>
                  <a:srgbClr val="FF0000"/>
                </a:solidFill>
              </a:rPr>
              <a:t>“Collective Excitation”</a:t>
            </a:r>
          </a:p>
          <a:p>
            <a:r>
              <a:rPr lang="en-US" sz="1400" dirty="0" smtClean="0"/>
              <a:t>Phonons, </a:t>
            </a:r>
            <a:r>
              <a:rPr lang="en-US" sz="1400" dirty="0" err="1" smtClean="0"/>
              <a:t>magnons</a:t>
            </a:r>
            <a:r>
              <a:rPr lang="en-US" sz="1400" dirty="0" smtClean="0"/>
              <a:t>, collective modes, spin resonances, </a:t>
            </a:r>
            <a:r>
              <a:rPr lang="en-US" sz="1400" dirty="0" err="1" smtClean="0"/>
              <a:t>plasmons</a:t>
            </a:r>
            <a:r>
              <a:rPr lang="en-US" sz="1400" dirty="0" smtClean="0"/>
              <a:t> of 2D gas, Landau levels, cyclotron modes, Zeeman splitting, energy gap of collective states…</a:t>
            </a:r>
          </a:p>
        </p:txBody>
      </p:sp>
      <p:cxnSp>
        <p:nvCxnSpPr>
          <p:cNvPr id="95" name="Straight Connector 94"/>
          <p:cNvCxnSpPr/>
          <p:nvPr/>
        </p:nvCxnSpPr>
        <p:spPr>
          <a:xfrm flipH="1">
            <a:off x="4686300" y="5413177"/>
            <a:ext cx="30099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TextBox 96"/>
          <p:cNvSpPr txBox="1"/>
          <p:nvPr/>
        </p:nvSpPr>
        <p:spPr>
          <a:xfrm>
            <a:off x="6705600" y="5257800"/>
            <a:ext cx="1031051" cy="307777"/>
          </a:xfrm>
          <a:prstGeom prst="rect">
            <a:avLst/>
          </a:prstGeom>
          <a:solidFill>
            <a:schemeClr val="bg1"/>
          </a:solidFill>
        </p:spPr>
        <p:txBody>
          <a:bodyPr wrap="none" rtlCol="0">
            <a:spAutoFit/>
          </a:bodyPr>
          <a:lstStyle/>
          <a:p>
            <a:r>
              <a:rPr lang="en-US" sz="1400" dirty="0" smtClean="0"/>
              <a:t>Resolution</a:t>
            </a:r>
          </a:p>
        </p:txBody>
      </p:sp>
      <p:cxnSp>
        <p:nvCxnSpPr>
          <p:cNvPr id="99" name="Straight Connector 98"/>
          <p:cNvCxnSpPr/>
          <p:nvPr/>
        </p:nvCxnSpPr>
        <p:spPr>
          <a:xfrm flipH="1">
            <a:off x="7086600" y="5781021"/>
            <a:ext cx="1905000"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498509" y="5632102"/>
            <a:ext cx="1099981" cy="307777"/>
          </a:xfrm>
          <a:prstGeom prst="rect">
            <a:avLst/>
          </a:prstGeom>
          <a:solidFill>
            <a:schemeClr val="bg1"/>
          </a:solidFill>
        </p:spPr>
        <p:txBody>
          <a:bodyPr wrap="none" rtlCol="0">
            <a:spAutoFit/>
          </a:bodyPr>
          <a:lstStyle/>
          <a:p>
            <a:r>
              <a:rPr lang="en-US" sz="1400" dirty="0" smtClean="0"/>
              <a:t>Penetration</a:t>
            </a:r>
          </a:p>
        </p:txBody>
      </p:sp>
      <p:cxnSp>
        <p:nvCxnSpPr>
          <p:cNvPr id="104" name="Straight Connector 103"/>
          <p:cNvCxnSpPr/>
          <p:nvPr/>
        </p:nvCxnSpPr>
        <p:spPr>
          <a:xfrm flipH="1">
            <a:off x="152400" y="5108377"/>
            <a:ext cx="19050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457200" y="4800600"/>
            <a:ext cx="2692400" cy="523220"/>
          </a:xfrm>
          <a:prstGeom prst="rect">
            <a:avLst/>
          </a:prstGeom>
          <a:solidFill>
            <a:schemeClr val="bg1"/>
          </a:solidFill>
        </p:spPr>
        <p:txBody>
          <a:bodyPr wrap="square" rtlCol="0">
            <a:spAutoFit/>
          </a:bodyPr>
          <a:lstStyle/>
          <a:p>
            <a:r>
              <a:rPr lang="en-US" sz="1400" dirty="0" smtClean="0"/>
              <a:t>Precision in knowing the atoms,</a:t>
            </a:r>
          </a:p>
          <a:p>
            <a:r>
              <a:rPr lang="en-US" sz="1400" dirty="0" smtClean="0">
                <a:sym typeface="Wingdings" pitchFamily="2" charset="2"/>
              </a:rPr>
              <a:t> structure, symmetry, … </a:t>
            </a:r>
            <a:endParaRPr lang="en-US" sz="1400" dirty="0" smtClean="0"/>
          </a:p>
        </p:txBody>
      </p:sp>
      <p:cxnSp>
        <p:nvCxnSpPr>
          <p:cNvPr id="108" name="Straight Connector 107"/>
          <p:cNvCxnSpPr/>
          <p:nvPr/>
        </p:nvCxnSpPr>
        <p:spPr>
          <a:xfrm flipH="1">
            <a:off x="1738605" y="5963455"/>
            <a:ext cx="1905000"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143000" y="5585936"/>
            <a:ext cx="2272005" cy="738664"/>
          </a:xfrm>
          <a:prstGeom prst="rect">
            <a:avLst/>
          </a:prstGeom>
          <a:solidFill>
            <a:schemeClr val="bg1"/>
          </a:solidFill>
        </p:spPr>
        <p:txBody>
          <a:bodyPr wrap="square" rtlCol="0">
            <a:spAutoFit/>
          </a:bodyPr>
          <a:lstStyle/>
          <a:p>
            <a:r>
              <a:rPr lang="en-US" sz="1400" dirty="0" smtClean="0"/>
              <a:t>Sensitivity to electrons</a:t>
            </a:r>
          </a:p>
          <a:p>
            <a:r>
              <a:rPr lang="en-US" sz="1400" dirty="0" smtClean="0">
                <a:sym typeface="Wingdings" pitchFamily="2" charset="2"/>
              </a:rPr>
              <a:t> elementary excitations, spin orbit physics</a:t>
            </a:r>
            <a:endParaRPr lang="en-US" sz="1400" dirty="0" smtClean="0"/>
          </a:p>
        </p:txBody>
      </p:sp>
      <p:cxnSp>
        <p:nvCxnSpPr>
          <p:cNvPr id="113" name="Straight Connector 112"/>
          <p:cNvCxnSpPr/>
          <p:nvPr/>
        </p:nvCxnSpPr>
        <p:spPr>
          <a:xfrm>
            <a:off x="762000" y="4040089"/>
            <a:ext cx="2209800"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914401" y="3657600"/>
            <a:ext cx="1930399" cy="738664"/>
          </a:xfrm>
          <a:prstGeom prst="rect">
            <a:avLst/>
          </a:prstGeom>
          <a:solidFill>
            <a:schemeClr val="bg1"/>
          </a:solidFill>
        </p:spPr>
        <p:txBody>
          <a:bodyPr wrap="square" rtlCol="0">
            <a:spAutoFit/>
          </a:bodyPr>
          <a:lstStyle/>
          <a:p>
            <a:r>
              <a:rPr lang="en-US" sz="1400" dirty="0" smtClean="0"/>
              <a:t>Chemical sensitivity</a:t>
            </a:r>
          </a:p>
          <a:p>
            <a:r>
              <a:rPr lang="en-US" sz="1400" dirty="0" smtClean="0">
                <a:sym typeface="Wingdings" pitchFamily="2" charset="2"/>
              </a:rPr>
              <a:t> element, chemical, resonance edges …</a:t>
            </a:r>
            <a:endParaRPr lang="en-US" sz="1400" dirty="0" smtClean="0"/>
          </a:p>
        </p:txBody>
      </p:sp>
      <p:sp>
        <p:nvSpPr>
          <p:cNvPr id="56" name="TextBox 55"/>
          <p:cNvSpPr txBox="1"/>
          <p:nvPr/>
        </p:nvSpPr>
        <p:spPr>
          <a:xfrm>
            <a:off x="3048000" y="3322630"/>
            <a:ext cx="990600" cy="1858970"/>
          </a:xfrm>
          <a:prstGeom prst="rect">
            <a:avLst/>
          </a:prstGeom>
          <a:solidFill>
            <a:schemeClr val="bg1"/>
          </a:solidFill>
          <a:ln>
            <a:solidFill>
              <a:schemeClr val="tx1"/>
            </a:solidFill>
          </a:ln>
        </p:spPr>
        <p:txBody>
          <a:bodyPr wrap="square" rtlCol="0">
            <a:spAutoFit/>
          </a:bodyPr>
          <a:lstStyle/>
          <a:p>
            <a:pPr marL="0" marR="0" indent="0" algn="ctr" defTabSz="914400" rtl="0" eaLnBrk="0" fontAlgn="base" latinLnBrk="0" hangingPunct="0">
              <a:lnSpc>
                <a:spcPct val="100000"/>
              </a:lnSpc>
              <a:spcBef>
                <a:spcPct val="20000"/>
              </a:spcBef>
              <a:spcAft>
                <a:spcPct val="0"/>
              </a:spcAft>
              <a:buClrTx/>
              <a:buSzTx/>
              <a:buFont typeface="Arial" pitchFamily="34" charset="0"/>
              <a:buChar char="•"/>
              <a:tabLst/>
            </a:pPr>
            <a:r>
              <a:rPr lang="en-US" sz="1400" kern="0" dirty="0" smtClean="0">
                <a:solidFill>
                  <a:srgbClr val="C00000"/>
                </a:solidFill>
                <a:latin typeface="+mn-lt"/>
              </a:rPr>
              <a:t> Living world</a:t>
            </a:r>
            <a:r>
              <a:rPr lang="en-US" sz="1400" kern="0" dirty="0" smtClean="0">
                <a:solidFill>
                  <a:srgbClr val="C00000"/>
                </a:solidFill>
                <a:latin typeface="+mn-lt"/>
                <a:sym typeface="Wingdings" pitchFamily="2" charset="2"/>
              </a:rPr>
              <a:t></a:t>
            </a:r>
            <a:endParaRPr lang="en-US" sz="1400" kern="0" dirty="0" smtClean="0">
              <a:solidFill>
                <a:srgbClr val="C00000"/>
              </a:solidFill>
              <a:latin typeface="+mn-lt"/>
            </a:endParaRPr>
          </a:p>
          <a:p>
            <a:pPr marR="0" algn="ctr" defTabSz="914400" rtl="0" eaLnBrk="0" fontAlgn="base" latinLnBrk="0" hangingPunct="0">
              <a:lnSpc>
                <a:spcPct val="100000"/>
              </a:lnSpc>
              <a:spcBef>
                <a:spcPct val="20000"/>
              </a:spcBef>
              <a:spcAft>
                <a:spcPct val="0"/>
              </a:spcAft>
              <a:buClrTx/>
              <a:buSzTx/>
              <a:tabLst/>
            </a:pPr>
            <a:r>
              <a:rPr lang="en-US" sz="1400" kern="0" dirty="0" smtClean="0">
                <a:solidFill>
                  <a:srgbClr val="C00000"/>
                </a:solidFill>
                <a:latin typeface="+mn-lt"/>
                <a:sym typeface="Wingdings" pitchFamily="2" charset="2"/>
              </a:rPr>
              <a:t>solar, lighting, heating, .. Photo-synthesis ..</a:t>
            </a:r>
            <a:endParaRPr lang="en-US" sz="1400" kern="0" dirty="0" smtClean="0">
              <a:solidFill>
                <a:srgbClr val="C00000"/>
              </a:solidFill>
              <a:latin typeface="+mn-lt"/>
            </a:endParaRPr>
          </a:p>
        </p:txBody>
      </p:sp>
      <p:sp>
        <p:nvSpPr>
          <p:cNvPr id="58" name="TextBox 57"/>
          <p:cNvSpPr txBox="1"/>
          <p:nvPr/>
        </p:nvSpPr>
        <p:spPr>
          <a:xfrm>
            <a:off x="6934200" y="3316272"/>
            <a:ext cx="2057400" cy="1212640"/>
          </a:xfrm>
          <a:prstGeom prst="rect">
            <a:avLst/>
          </a:prstGeom>
          <a:solidFill>
            <a:schemeClr val="bg1"/>
          </a:solidFill>
          <a:ln>
            <a:solidFill>
              <a:schemeClr val="tx1"/>
            </a:solidFill>
          </a:ln>
        </p:spPr>
        <p:txBody>
          <a:bodyPr wrap="square" rtlCol="0">
            <a:spAutoFit/>
          </a:bodyPr>
          <a:lstStyle/>
          <a:p>
            <a:pPr marL="0" marR="0" indent="0" algn="ctr" defTabSz="914400" rtl="0" eaLnBrk="0" fontAlgn="base" latinLnBrk="0" hangingPunct="0">
              <a:lnSpc>
                <a:spcPct val="100000"/>
              </a:lnSpc>
              <a:spcBef>
                <a:spcPct val="20000"/>
              </a:spcBef>
              <a:spcAft>
                <a:spcPct val="0"/>
              </a:spcAft>
              <a:buClrTx/>
              <a:buSzTx/>
              <a:buFont typeface="Arial" pitchFamily="34" charset="0"/>
              <a:buChar char="•"/>
              <a:tabLst/>
            </a:pPr>
            <a:r>
              <a:rPr lang="en-US" sz="1400" kern="0" dirty="0" smtClean="0">
                <a:solidFill>
                  <a:srgbClr val="C00000"/>
                </a:solidFill>
                <a:latin typeface="+mn-lt"/>
              </a:rPr>
              <a:t> Living world</a:t>
            </a:r>
          </a:p>
          <a:p>
            <a:pPr marL="0" marR="0" indent="0" algn="ctr" defTabSz="914400" rtl="0" eaLnBrk="0" fontAlgn="base" latinLnBrk="0" hangingPunct="0">
              <a:lnSpc>
                <a:spcPct val="100000"/>
              </a:lnSpc>
              <a:spcBef>
                <a:spcPct val="20000"/>
              </a:spcBef>
              <a:spcAft>
                <a:spcPct val="0"/>
              </a:spcAft>
              <a:buClrTx/>
              <a:buSzTx/>
              <a:tabLst/>
            </a:pPr>
            <a:r>
              <a:rPr lang="en-US" sz="1400" kern="0" dirty="0" smtClean="0">
                <a:solidFill>
                  <a:srgbClr val="C00000"/>
                </a:solidFill>
                <a:latin typeface="+mn-lt"/>
                <a:sym typeface="Wingdings" pitchFamily="2" charset="2"/>
              </a:rPr>
              <a:t> communication, TV, radio, cell phone, computers, electricity …</a:t>
            </a:r>
            <a:endParaRPr lang="en-US" sz="1400" kern="0" dirty="0" smtClean="0">
              <a:solidFill>
                <a:srgbClr val="C00000"/>
              </a:solidFill>
              <a:latin typeface="+mn-lt"/>
            </a:endParaRPr>
          </a:p>
        </p:txBody>
      </p:sp>
      <p:sp>
        <p:nvSpPr>
          <p:cNvPr id="57" name="Rectangle 56"/>
          <p:cNvSpPr/>
          <p:nvPr/>
        </p:nvSpPr>
        <p:spPr>
          <a:xfrm>
            <a:off x="586184" y="152400"/>
            <a:ext cx="5075428" cy="584775"/>
          </a:xfrm>
          <a:prstGeom prst="rect">
            <a:avLst/>
          </a:prstGeom>
          <a:solidFill>
            <a:srgbClr val="C000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smtClean="0">
                <a:ln w="11430"/>
                <a:solidFill>
                  <a:schemeClr val="bg1"/>
                </a:solidFill>
                <a:latin typeface="Arial" pitchFamily="34" charset="0"/>
                <a:cs typeface="Arial" pitchFamily="34" charset="0"/>
              </a:rPr>
              <a:t>Electromagnetic spectrum</a:t>
            </a:r>
            <a:endParaRPr lang="en-US" sz="3200" i="1" spc="50" dirty="0">
              <a:ln w="1143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84002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86" grpId="0"/>
      <p:bldP spid="87" grpId="0" animBg="1"/>
      <p:bldP spid="91" grpId="0"/>
      <p:bldP spid="97" grpId="0" animBg="1"/>
      <p:bldP spid="102" grpId="0" animBg="1"/>
      <p:bldP spid="106" grpId="0" animBg="1"/>
      <p:bldP spid="110" grpId="0" animBg="1"/>
      <p:bldP spid="114" grpId="0" animBg="1"/>
      <p:bldP spid="56"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57200" y="2726513"/>
            <a:ext cx="8458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a:off x="1468575" y="25663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a:off x="2783025" y="25686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a:off x="4097475" y="25709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4" name="Straight Connector 93"/>
          <p:cNvCxnSpPr/>
          <p:nvPr/>
        </p:nvCxnSpPr>
        <p:spPr>
          <a:xfrm>
            <a:off x="5411925" y="25605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6" name="Straight Connector 95"/>
          <p:cNvCxnSpPr/>
          <p:nvPr/>
        </p:nvCxnSpPr>
        <p:spPr>
          <a:xfrm>
            <a:off x="6726375" y="256916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Straight Connector 97"/>
          <p:cNvCxnSpPr/>
          <p:nvPr/>
        </p:nvCxnSpPr>
        <p:spPr>
          <a:xfrm>
            <a:off x="8040825" y="25714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00" name="TextBox 99"/>
          <p:cNvSpPr txBox="1"/>
          <p:nvPr/>
        </p:nvSpPr>
        <p:spPr>
          <a:xfrm>
            <a:off x="8445500" y="2333625"/>
            <a:ext cx="850900" cy="369332"/>
          </a:xfrm>
          <a:prstGeom prst="rect">
            <a:avLst/>
          </a:prstGeom>
          <a:noFill/>
        </p:spPr>
        <p:txBody>
          <a:bodyPr wrap="square" rtlCol="0">
            <a:spAutoFit/>
          </a:bodyPr>
          <a:lstStyle/>
          <a:p>
            <a:r>
              <a:rPr lang="en-US" dirty="0" smtClean="0">
                <a:solidFill>
                  <a:srgbClr val="CC0066"/>
                </a:solidFill>
                <a:latin typeface="Symbol" pitchFamily="18" charset="2"/>
              </a:rPr>
              <a:t>l </a:t>
            </a:r>
            <a:r>
              <a:rPr lang="en-US" dirty="0" smtClean="0">
                <a:solidFill>
                  <a:srgbClr val="CC0066"/>
                </a:solidFill>
                <a:latin typeface="Arial" pitchFamily="34" charset="0"/>
                <a:cs typeface="Arial" pitchFamily="34" charset="0"/>
              </a:rPr>
              <a:t>(m)</a:t>
            </a:r>
            <a:endParaRPr lang="en-US" dirty="0">
              <a:solidFill>
                <a:srgbClr val="CC0066"/>
              </a:solidFill>
              <a:latin typeface="Symbol" pitchFamily="18" charset="2"/>
            </a:endParaRPr>
          </a:p>
        </p:txBody>
      </p:sp>
      <p:sp>
        <p:nvSpPr>
          <p:cNvPr id="101" name="TextBox 100"/>
          <p:cNvSpPr txBox="1"/>
          <p:nvPr/>
        </p:nvSpPr>
        <p:spPr>
          <a:xfrm>
            <a:off x="78232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0</a:t>
            </a:r>
            <a:endParaRPr lang="en-US" dirty="0">
              <a:solidFill>
                <a:srgbClr val="C00000"/>
              </a:solidFill>
              <a:latin typeface="Arial" pitchFamily="34" charset="0"/>
              <a:cs typeface="Arial" pitchFamily="34" charset="0"/>
            </a:endParaRPr>
          </a:p>
        </p:txBody>
      </p:sp>
      <p:sp>
        <p:nvSpPr>
          <p:cNvPr id="103" name="TextBox 102"/>
          <p:cNvSpPr txBox="1"/>
          <p:nvPr/>
        </p:nvSpPr>
        <p:spPr>
          <a:xfrm>
            <a:off x="65024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-2</a:t>
            </a:r>
            <a:endParaRPr lang="en-US" dirty="0">
              <a:solidFill>
                <a:srgbClr val="C00000"/>
              </a:solidFill>
              <a:latin typeface="Arial" pitchFamily="34" charset="0"/>
              <a:cs typeface="Arial" pitchFamily="34" charset="0"/>
            </a:endParaRPr>
          </a:p>
        </p:txBody>
      </p:sp>
      <p:sp>
        <p:nvSpPr>
          <p:cNvPr id="105" name="TextBox 104"/>
          <p:cNvSpPr txBox="1"/>
          <p:nvPr/>
        </p:nvSpPr>
        <p:spPr>
          <a:xfrm>
            <a:off x="51816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-4</a:t>
            </a:r>
            <a:endParaRPr lang="en-US" dirty="0">
              <a:solidFill>
                <a:srgbClr val="C00000"/>
              </a:solidFill>
              <a:latin typeface="Arial" pitchFamily="34" charset="0"/>
              <a:cs typeface="Arial" pitchFamily="34" charset="0"/>
            </a:endParaRPr>
          </a:p>
        </p:txBody>
      </p:sp>
      <p:sp>
        <p:nvSpPr>
          <p:cNvPr id="107" name="TextBox 106"/>
          <p:cNvSpPr txBox="1"/>
          <p:nvPr/>
        </p:nvSpPr>
        <p:spPr>
          <a:xfrm>
            <a:off x="38608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-6</a:t>
            </a:r>
            <a:endParaRPr lang="en-US" dirty="0">
              <a:solidFill>
                <a:srgbClr val="C00000"/>
              </a:solidFill>
              <a:latin typeface="Arial" pitchFamily="34" charset="0"/>
              <a:cs typeface="Arial" pitchFamily="34" charset="0"/>
            </a:endParaRPr>
          </a:p>
        </p:txBody>
      </p:sp>
      <p:sp>
        <p:nvSpPr>
          <p:cNvPr id="109" name="TextBox 108"/>
          <p:cNvSpPr txBox="1"/>
          <p:nvPr/>
        </p:nvSpPr>
        <p:spPr>
          <a:xfrm>
            <a:off x="25400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-8</a:t>
            </a:r>
            <a:endParaRPr lang="en-US" dirty="0">
              <a:solidFill>
                <a:srgbClr val="C00000"/>
              </a:solidFill>
              <a:latin typeface="Arial" pitchFamily="34" charset="0"/>
              <a:cs typeface="Arial" pitchFamily="34" charset="0"/>
            </a:endParaRPr>
          </a:p>
        </p:txBody>
      </p:sp>
      <p:sp>
        <p:nvSpPr>
          <p:cNvPr id="111" name="TextBox 110"/>
          <p:cNvSpPr txBox="1"/>
          <p:nvPr/>
        </p:nvSpPr>
        <p:spPr>
          <a:xfrm>
            <a:off x="1219200"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-10</a:t>
            </a:r>
            <a:endParaRPr lang="en-US" dirty="0">
              <a:solidFill>
                <a:srgbClr val="C00000"/>
              </a:solidFill>
              <a:latin typeface="Arial" pitchFamily="34" charset="0"/>
              <a:cs typeface="Arial" pitchFamily="34" charset="0"/>
            </a:endParaRPr>
          </a:p>
        </p:txBody>
      </p:sp>
      <p:pic>
        <p:nvPicPr>
          <p:cNvPr id="119" name="Picture 118" descr="MRI_long.jpg"/>
          <p:cNvPicPr>
            <a:picLocks noChangeAspect="1"/>
          </p:cNvPicPr>
          <p:nvPr/>
        </p:nvPicPr>
        <p:blipFill>
          <a:blip r:embed="rId3" cstate="print"/>
          <a:srcRect l="20000" r="20000"/>
          <a:stretch>
            <a:fillRect/>
          </a:stretch>
        </p:blipFill>
        <p:spPr>
          <a:xfrm>
            <a:off x="6435435" y="4883730"/>
            <a:ext cx="2229898" cy="1025240"/>
          </a:xfrm>
          <a:prstGeom prst="rect">
            <a:avLst/>
          </a:prstGeom>
        </p:spPr>
      </p:pic>
      <p:sp>
        <p:nvSpPr>
          <p:cNvPr id="120" name="TextBox 119"/>
          <p:cNvSpPr txBox="1"/>
          <p:nvPr/>
        </p:nvSpPr>
        <p:spPr>
          <a:xfrm>
            <a:off x="6629400" y="4315690"/>
            <a:ext cx="2286000" cy="276999"/>
          </a:xfrm>
          <a:prstGeom prst="rect">
            <a:avLst/>
          </a:prstGeom>
          <a:noFill/>
        </p:spPr>
        <p:txBody>
          <a:bodyPr wrap="square" rtlCol="0">
            <a:spAutoFit/>
          </a:bodyPr>
          <a:lstStyle/>
          <a:p>
            <a:r>
              <a:rPr lang="en-US" sz="1200" dirty="0" smtClean="0">
                <a:solidFill>
                  <a:srgbClr val="C00000"/>
                </a:solidFill>
                <a:cs typeface="Arial" pitchFamily="34" charset="0"/>
              </a:rPr>
              <a:t>NMR, NQR: spin dynamics</a:t>
            </a:r>
            <a:endParaRPr lang="en-US" sz="1200" dirty="0">
              <a:solidFill>
                <a:srgbClr val="C00000"/>
              </a:solidFill>
              <a:cs typeface="Arial" pitchFamily="34" charset="0"/>
            </a:endParaRPr>
          </a:p>
        </p:txBody>
      </p:sp>
      <p:pic>
        <p:nvPicPr>
          <p:cNvPr id="121" name="Picture 120" descr="NMR_spinecho.gif"/>
          <p:cNvPicPr>
            <a:picLocks noChangeAspect="1"/>
          </p:cNvPicPr>
          <p:nvPr/>
        </p:nvPicPr>
        <p:blipFill>
          <a:blip r:embed="rId4" cstate="print"/>
          <a:stretch>
            <a:fillRect/>
          </a:stretch>
        </p:blipFill>
        <p:spPr>
          <a:xfrm>
            <a:off x="6874999" y="3124200"/>
            <a:ext cx="1221249" cy="1237902"/>
          </a:xfrm>
          <a:prstGeom prst="rect">
            <a:avLst/>
          </a:prstGeom>
        </p:spPr>
      </p:pic>
      <p:sp>
        <p:nvSpPr>
          <p:cNvPr id="122" name="TextBox 121"/>
          <p:cNvSpPr txBox="1"/>
          <p:nvPr/>
        </p:nvSpPr>
        <p:spPr>
          <a:xfrm>
            <a:off x="6851075" y="5902035"/>
            <a:ext cx="1371600" cy="276999"/>
          </a:xfrm>
          <a:prstGeom prst="rect">
            <a:avLst/>
          </a:prstGeom>
          <a:noFill/>
        </p:spPr>
        <p:txBody>
          <a:bodyPr wrap="square" rtlCol="0">
            <a:spAutoFit/>
          </a:bodyPr>
          <a:lstStyle/>
          <a:p>
            <a:r>
              <a:rPr lang="en-US" sz="1200" dirty="0" smtClean="0">
                <a:solidFill>
                  <a:srgbClr val="C00000"/>
                </a:solidFill>
                <a:cs typeface="Arial" pitchFamily="34" charset="0"/>
              </a:rPr>
              <a:t>MRI: life science</a:t>
            </a:r>
            <a:endParaRPr lang="en-US" sz="1200" dirty="0">
              <a:solidFill>
                <a:srgbClr val="C00000"/>
              </a:solidFill>
              <a:cs typeface="Arial" pitchFamily="34" charset="0"/>
            </a:endParaRPr>
          </a:p>
        </p:txBody>
      </p:sp>
      <p:sp>
        <p:nvSpPr>
          <p:cNvPr id="123" name="Rectangle 122"/>
          <p:cNvSpPr/>
          <p:nvPr/>
        </p:nvSpPr>
        <p:spPr>
          <a:xfrm>
            <a:off x="4724400" y="1962150"/>
            <a:ext cx="152400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C00000"/>
                </a:solidFill>
              </a:rPr>
              <a:t>THz</a:t>
            </a:r>
            <a:endParaRPr lang="en-US" dirty="0">
              <a:solidFill>
                <a:srgbClr val="C00000"/>
              </a:solidFill>
            </a:endParaRPr>
          </a:p>
        </p:txBody>
      </p:sp>
      <p:sp>
        <p:nvSpPr>
          <p:cNvPr id="124" name="Rectangle 123"/>
          <p:cNvSpPr/>
          <p:nvPr/>
        </p:nvSpPr>
        <p:spPr>
          <a:xfrm>
            <a:off x="4038600" y="2780488"/>
            <a:ext cx="13716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IR</a:t>
            </a:r>
            <a:endParaRPr lang="en-US" sz="1600" dirty="0">
              <a:solidFill>
                <a:srgbClr val="C00000"/>
              </a:solidFill>
            </a:endParaRPr>
          </a:p>
        </p:txBody>
      </p:sp>
      <p:cxnSp>
        <p:nvCxnSpPr>
          <p:cNvPr id="129" name="Straight Connector 128"/>
          <p:cNvCxnSpPr/>
          <p:nvPr/>
        </p:nvCxnSpPr>
        <p:spPr>
          <a:xfrm>
            <a:off x="21258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0" name="TextBox 129"/>
          <p:cNvSpPr txBox="1"/>
          <p:nvPr/>
        </p:nvSpPr>
        <p:spPr>
          <a:xfrm>
            <a:off x="18764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-9</a:t>
            </a:r>
            <a:endParaRPr lang="en-US" dirty="0">
              <a:solidFill>
                <a:srgbClr val="C00000"/>
              </a:solidFill>
              <a:latin typeface="Arial" pitchFamily="34" charset="0"/>
              <a:cs typeface="Arial" pitchFamily="34" charset="0"/>
            </a:endParaRPr>
          </a:p>
        </p:txBody>
      </p:sp>
      <p:cxnSp>
        <p:nvCxnSpPr>
          <p:cNvPr id="131" name="Straight Connector 130"/>
          <p:cNvCxnSpPr/>
          <p:nvPr/>
        </p:nvCxnSpPr>
        <p:spPr>
          <a:xfrm>
            <a:off x="34466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2" name="TextBox 131"/>
          <p:cNvSpPr txBox="1"/>
          <p:nvPr/>
        </p:nvSpPr>
        <p:spPr>
          <a:xfrm>
            <a:off x="31972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-7</a:t>
            </a:r>
            <a:endParaRPr lang="en-US" dirty="0">
              <a:solidFill>
                <a:srgbClr val="C00000"/>
              </a:solidFill>
              <a:latin typeface="Arial" pitchFamily="34" charset="0"/>
              <a:cs typeface="Arial" pitchFamily="34" charset="0"/>
            </a:endParaRPr>
          </a:p>
        </p:txBody>
      </p:sp>
      <p:cxnSp>
        <p:nvCxnSpPr>
          <p:cNvPr id="133" name="Straight Connector 132"/>
          <p:cNvCxnSpPr/>
          <p:nvPr/>
        </p:nvCxnSpPr>
        <p:spPr>
          <a:xfrm>
            <a:off x="47610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4" name="TextBox 133"/>
          <p:cNvSpPr txBox="1"/>
          <p:nvPr/>
        </p:nvSpPr>
        <p:spPr>
          <a:xfrm>
            <a:off x="45116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-5</a:t>
            </a:r>
            <a:endParaRPr lang="en-US" dirty="0">
              <a:solidFill>
                <a:srgbClr val="C00000"/>
              </a:solidFill>
              <a:latin typeface="Arial" pitchFamily="34" charset="0"/>
              <a:cs typeface="Arial" pitchFamily="34" charset="0"/>
            </a:endParaRPr>
          </a:p>
        </p:txBody>
      </p:sp>
      <p:cxnSp>
        <p:nvCxnSpPr>
          <p:cNvPr id="135" name="Straight Connector 134"/>
          <p:cNvCxnSpPr/>
          <p:nvPr/>
        </p:nvCxnSpPr>
        <p:spPr>
          <a:xfrm>
            <a:off x="60755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6" name="TextBox 135"/>
          <p:cNvSpPr txBox="1"/>
          <p:nvPr/>
        </p:nvSpPr>
        <p:spPr>
          <a:xfrm>
            <a:off x="58261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-3</a:t>
            </a:r>
            <a:endParaRPr lang="en-US" dirty="0">
              <a:solidFill>
                <a:srgbClr val="C00000"/>
              </a:solidFill>
              <a:latin typeface="Arial" pitchFamily="34" charset="0"/>
              <a:cs typeface="Arial" pitchFamily="34" charset="0"/>
            </a:endParaRPr>
          </a:p>
        </p:txBody>
      </p:sp>
      <p:cxnSp>
        <p:nvCxnSpPr>
          <p:cNvPr id="137" name="Straight Connector 136"/>
          <p:cNvCxnSpPr/>
          <p:nvPr/>
        </p:nvCxnSpPr>
        <p:spPr>
          <a:xfrm>
            <a:off x="73899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8" name="TextBox 137"/>
          <p:cNvSpPr txBox="1"/>
          <p:nvPr/>
        </p:nvSpPr>
        <p:spPr>
          <a:xfrm>
            <a:off x="71405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a:t>
            </a:r>
            <a:endParaRPr lang="en-US" dirty="0">
              <a:solidFill>
                <a:srgbClr val="C00000"/>
              </a:solidFill>
              <a:latin typeface="Arial" pitchFamily="34" charset="0"/>
              <a:cs typeface="Arial" pitchFamily="34" charset="0"/>
            </a:endParaRPr>
          </a:p>
        </p:txBody>
      </p:sp>
      <p:cxnSp>
        <p:nvCxnSpPr>
          <p:cNvPr id="139" name="Straight Connector 138"/>
          <p:cNvCxnSpPr/>
          <p:nvPr/>
        </p:nvCxnSpPr>
        <p:spPr>
          <a:xfrm>
            <a:off x="827225" y="25677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40" name="TextBox 139"/>
          <p:cNvSpPr txBox="1"/>
          <p:nvPr/>
        </p:nvSpPr>
        <p:spPr>
          <a:xfrm>
            <a:off x="577850" y="223347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-11</a:t>
            </a:r>
            <a:endParaRPr lang="en-US" dirty="0">
              <a:solidFill>
                <a:srgbClr val="C00000"/>
              </a:solidFill>
              <a:latin typeface="Arial" pitchFamily="34" charset="0"/>
              <a:cs typeface="Arial" pitchFamily="34" charset="0"/>
            </a:endParaRPr>
          </a:p>
        </p:txBody>
      </p:sp>
      <p:sp>
        <p:nvSpPr>
          <p:cNvPr id="146" name="TextBox 145"/>
          <p:cNvSpPr txBox="1"/>
          <p:nvPr/>
        </p:nvSpPr>
        <p:spPr>
          <a:xfrm>
            <a:off x="3581400" y="5895121"/>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IR-induced </a:t>
            </a:r>
          </a:p>
          <a:p>
            <a:pPr algn="ctr"/>
            <a:r>
              <a:rPr lang="en-US" sz="1200" dirty="0" smtClean="0">
                <a:solidFill>
                  <a:srgbClr val="C00000"/>
                </a:solidFill>
                <a:cs typeface="Arial" pitchFamily="34" charset="0"/>
              </a:rPr>
              <a:t>collective modes</a:t>
            </a:r>
            <a:endParaRPr lang="en-US" sz="1200" dirty="0">
              <a:solidFill>
                <a:srgbClr val="C00000"/>
              </a:solidFill>
              <a:cs typeface="Arial" pitchFamily="34" charset="0"/>
            </a:endParaRPr>
          </a:p>
        </p:txBody>
      </p:sp>
      <p:sp>
        <p:nvSpPr>
          <p:cNvPr id="150" name="TextBox 149"/>
          <p:cNvSpPr txBox="1"/>
          <p:nvPr/>
        </p:nvSpPr>
        <p:spPr>
          <a:xfrm>
            <a:off x="4620510" y="4315695"/>
            <a:ext cx="2105865" cy="276999"/>
          </a:xfrm>
          <a:prstGeom prst="rect">
            <a:avLst/>
          </a:prstGeom>
          <a:noFill/>
        </p:spPr>
        <p:txBody>
          <a:bodyPr wrap="square" rtlCol="0">
            <a:spAutoFit/>
          </a:bodyPr>
          <a:lstStyle/>
          <a:p>
            <a:r>
              <a:rPr lang="en-US" sz="1200" dirty="0" smtClean="0">
                <a:solidFill>
                  <a:srgbClr val="C00000"/>
                </a:solidFill>
                <a:cs typeface="Arial" pitchFamily="34" charset="0"/>
              </a:rPr>
              <a:t>THZ-Mid-IR material control</a:t>
            </a:r>
            <a:endParaRPr lang="en-US" sz="1200" dirty="0">
              <a:solidFill>
                <a:srgbClr val="C00000"/>
              </a:solidFill>
              <a:cs typeface="Arial" pitchFamily="34" charset="0"/>
            </a:endParaRPr>
          </a:p>
        </p:txBody>
      </p:sp>
      <p:pic>
        <p:nvPicPr>
          <p:cNvPr id="151" name="Picture 150" descr="vibronics.jpg"/>
          <p:cNvPicPr>
            <a:picLocks noChangeAspect="1"/>
          </p:cNvPicPr>
          <p:nvPr/>
        </p:nvPicPr>
        <p:blipFill>
          <a:blip r:embed="rId5" cstate="print"/>
          <a:srcRect l="51247" t="23333" r="5095" b="53334"/>
          <a:stretch>
            <a:fillRect/>
          </a:stretch>
        </p:blipFill>
        <p:spPr>
          <a:xfrm>
            <a:off x="4851400" y="3325095"/>
            <a:ext cx="1701800" cy="1021080"/>
          </a:xfrm>
          <a:prstGeom prst="rect">
            <a:avLst/>
          </a:prstGeom>
        </p:spPr>
      </p:pic>
      <p:sp>
        <p:nvSpPr>
          <p:cNvPr id="153" name="Rectangle 152"/>
          <p:cNvSpPr/>
          <p:nvPr/>
        </p:nvSpPr>
        <p:spPr>
          <a:xfrm>
            <a:off x="3581400" y="2780488"/>
            <a:ext cx="464125"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Vis</a:t>
            </a:r>
            <a:endParaRPr lang="en-US" sz="1600" dirty="0">
              <a:solidFill>
                <a:srgbClr val="C00000"/>
              </a:solidFill>
            </a:endParaRPr>
          </a:p>
        </p:txBody>
      </p:sp>
      <p:pic>
        <p:nvPicPr>
          <p:cNvPr id="155" name="Picture 154" descr="Microscope.jpg"/>
          <p:cNvPicPr>
            <a:picLocks noChangeAspect="1"/>
          </p:cNvPicPr>
          <p:nvPr/>
        </p:nvPicPr>
        <p:blipFill>
          <a:blip r:embed="rId6" cstate="print"/>
          <a:srcRect l="24000" r="14000"/>
          <a:stretch>
            <a:fillRect/>
          </a:stretch>
        </p:blipFill>
        <p:spPr>
          <a:xfrm>
            <a:off x="3429000" y="3325095"/>
            <a:ext cx="537972" cy="867697"/>
          </a:xfrm>
          <a:prstGeom prst="rect">
            <a:avLst/>
          </a:prstGeom>
        </p:spPr>
      </p:pic>
      <p:sp>
        <p:nvSpPr>
          <p:cNvPr id="156" name="TextBox 155"/>
          <p:cNvSpPr txBox="1"/>
          <p:nvPr/>
        </p:nvSpPr>
        <p:spPr>
          <a:xfrm>
            <a:off x="3200400" y="4267200"/>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Optical</a:t>
            </a:r>
          </a:p>
          <a:p>
            <a:pPr algn="ctr"/>
            <a:r>
              <a:rPr lang="en-US" sz="1200" dirty="0">
                <a:solidFill>
                  <a:srgbClr val="C00000"/>
                </a:solidFill>
                <a:cs typeface="Arial" pitchFamily="34" charset="0"/>
              </a:rPr>
              <a:t>m</a:t>
            </a:r>
            <a:r>
              <a:rPr lang="en-US" sz="1200" dirty="0" smtClean="0">
                <a:solidFill>
                  <a:srgbClr val="C00000"/>
                </a:solidFill>
                <a:cs typeface="Arial" pitchFamily="34" charset="0"/>
              </a:rPr>
              <a:t>icroscope</a:t>
            </a:r>
            <a:endParaRPr lang="en-US" sz="1200" dirty="0">
              <a:solidFill>
                <a:srgbClr val="C00000"/>
              </a:solidFill>
              <a:cs typeface="Arial" pitchFamily="34" charset="0"/>
            </a:endParaRPr>
          </a:p>
        </p:txBody>
      </p:sp>
      <p:pic>
        <p:nvPicPr>
          <p:cNvPr id="158" name="Picture 157" descr="THz_imaging.jpg"/>
          <p:cNvPicPr>
            <a:picLocks noChangeAspect="1"/>
          </p:cNvPicPr>
          <p:nvPr/>
        </p:nvPicPr>
        <p:blipFill>
          <a:blip r:embed="rId7" cstate="print"/>
          <a:stretch>
            <a:fillRect/>
          </a:stretch>
        </p:blipFill>
        <p:spPr>
          <a:xfrm>
            <a:off x="5022182" y="4842170"/>
            <a:ext cx="1302418" cy="1079823"/>
          </a:xfrm>
          <a:prstGeom prst="rect">
            <a:avLst/>
          </a:prstGeom>
        </p:spPr>
      </p:pic>
      <p:sp>
        <p:nvSpPr>
          <p:cNvPr id="159" name="TextBox 158"/>
          <p:cNvSpPr txBox="1"/>
          <p:nvPr/>
        </p:nvSpPr>
        <p:spPr>
          <a:xfrm>
            <a:off x="4620495" y="5898370"/>
            <a:ext cx="2209800" cy="461665"/>
          </a:xfrm>
          <a:prstGeom prst="rect">
            <a:avLst/>
          </a:prstGeom>
          <a:noFill/>
        </p:spPr>
        <p:txBody>
          <a:bodyPr wrap="square" rtlCol="0">
            <a:spAutoFit/>
          </a:bodyPr>
          <a:lstStyle/>
          <a:p>
            <a:pPr algn="ctr"/>
            <a:r>
              <a:rPr lang="en-US" sz="1200" dirty="0" smtClean="0">
                <a:solidFill>
                  <a:srgbClr val="C00000"/>
                </a:solidFill>
                <a:cs typeface="Arial" pitchFamily="34" charset="0"/>
              </a:rPr>
              <a:t>THz imaging: security </a:t>
            </a:r>
          </a:p>
          <a:p>
            <a:pPr algn="ctr"/>
            <a:r>
              <a:rPr lang="en-US" sz="1200" dirty="0" smtClean="0">
                <a:solidFill>
                  <a:srgbClr val="C00000"/>
                </a:solidFill>
                <a:cs typeface="Arial" pitchFamily="34" charset="0"/>
              </a:rPr>
              <a:t>and medical usage</a:t>
            </a:r>
            <a:endParaRPr lang="en-US" sz="1200" dirty="0">
              <a:solidFill>
                <a:srgbClr val="C00000"/>
              </a:solidFill>
              <a:cs typeface="Arial" pitchFamily="34" charset="0"/>
            </a:endParaRPr>
          </a:p>
        </p:txBody>
      </p:sp>
      <p:sp>
        <p:nvSpPr>
          <p:cNvPr id="160" name="Rectangle 159"/>
          <p:cNvSpPr/>
          <p:nvPr/>
        </p:nvSpPr>
        <p:spPr>
          <a:xfrm>
            <a:off x="2667000" y="2780488"/>
            <a:ext cx="914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UV</a:t>
            </a:r>
            <a:endParaRPr lang="en-US" sz="1600" dirty="0">
              <a:solidFill>
                <a:srgbClr val="C00000"/>
              </a:solidFill>
            </a:endParaRPr>
          </a:p>
        </p:txBody>
      </p:sp>
      <p:sp>
        <p:nvSpPr>
          <p:cNvPr id="161" name="Rectangle 160"/>
          <p:cNvSpPr/>
          <p:nvPr/>
        </p:nvSpPr>
        <p:spPr>
          <a:xfrm>
            <a:off x="1524000" y="1962150"/>
            <a:ext cx="140623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Soft X-ray</a:t>
            </a:r>
            <a:endParaRPr lang="en-US" sz="1600" dirty="0">
              <a:solidFill>
                <a:srgbClr val="C00000"/>
              </a:solidFill>
            </a:endParaRPr>
          </a:p>
        </p:txBody>
      </p:sp>
      <p:sp>
        <p:nvSpPr>
          <p:cNvPr id="162" name="Rectangle 161"/>
          <p:cNvSpPr/>
          <p:nvPr/>
        </p:nvSpPr>
        <p:spPr>
          <a:xfrm>
            <a:off x="235515" y="2780488"/>
            <a:ext cx="140623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Hard X-ray</a:t>
            </a:r>
            <a:endParaRPr lang="en-US" sz="1600" dirty="0">
              <a:solidFill>
                <a:srgbClr val="C00000"/>
              </a:solidFill>
            </a:endParaRPr>
          </a:p>
        </p:txBody>
      </p:sp>
      <p:grpSp>
        <p:nvGrpSpPr>
          <p:cNvPr id="3" name="Group 179"/>
          <p:cNvGrpSpPr/>
          <p:nvPr/>
        </p:nvGrpSpPr>
        <p:grpSpPr>
          <a:xfrm>
            <a:off x="2667000" y="4724400"/>
            <a:ext cx="1190464" cy="1219200"/>
            <a:chOff x="774700" y="1447800"/>
            <a:chExt cx="4162264" cy="4343400"/>
          </a:xfrm>
        </p:grpSpPr>
        <p:grpSp>
          <p:nvGrpSpPr>
            <p:cNvPr id="5" name="Group 47"/>
            <p:cNvGrpSpPr/>
            <p:nvPr/>
          </p:nvGrpSpPr>
          <p:grpSpPr>
            <a:xfrm>
              <a:off x="774700" y="1447800"/>
              <a:ext cx="4162264" cy="3619500"/>
              <a:chOff x="533400" y="1066800"/>
              <a:chExt cx="4162264" cy="3619500"/>
            </a:xfrm>
          </p:grpSpPr>
          <p:pic>
            <p:nvPicPr>
              <p:cNvPr id="164" name="Picture 163"/>
              <p:cNvPicPr>
                <a:picLocks noChangeAspect="1" noChangeArrowheads="1"/>
              </p:cNvPicPr>
              <p:nvPr/>
            </p:nvPicPr>
            <p:blipFill>
              <a:blip r:embed="rId8" cstate="print"/>
              <a:srcRect/>
              <a:stretch>
                <a:fillRect/>
              </a:stretch>
            </p:blipFill>
            <p:spPr bwMode="auto">
              <a:xfrm>
                <a:off x="1009650" y="1066800"/>
                <a:ext cx="2724150" cy="3619500"/>
              </a:xfrm>
              <a:prstGeom prst="rect">
                <a:avLst/>
              </a:prstGeom>
              <a:noFill/>
              <a:ln w="9525">
                <a:noFill/>
                <a:miter lim="800000"/>
                <a:headEnd/>
                <a:tailEnd/>
              </a:ln>
            </p:spPr>
          </p:pic>
          <p:sp>
            <p:nvSpPr>
              <p:cNvPr id="166" name="Text Box 6"/>
              <p:cNvSpPr txBox="1">
                <a:spLocks noChangeArrowheads="1"/>
              </p:cNvSpPr>
              <p:nvPr/>
            </p:nvSpPr>
            <p:spPr bwMode="auto">
              <a:xfrm>
                <a:off x="533400" y="3276601"/>
                <a:ext cx="1739900" cy="986809"/>
              </a:xfrm>
              <a:prstGeom prst="rect">
                <a:avLst/>
              </a:prstGeom>
              <a:noFill/>
              <a:ln w="9525">
                <a:noFill/>
                <a:miter lim="800000"/>
                <a:headEnd/>
                <a:tailEnd/>
              </a:ln>
              <a:effectLst/>
            </p:spPr>
            <p:txBody>
              <a:bodyPr>
                <a:spAutoFit/>
              </a:bodyPr>
              <a:lstStyle/>
              <a:p>
                <a:pPr>
                  <a:spcBef>
                    <a:spcPct val="50000"/>
                  </a:spcBef>
                </a:pPr>
                <a:endParaRPr lang="en-US" sz="1200" b="0" dirty="0">
                  <a:latin typeface="Arial" pitchFamily="34" charset="0"/>
                  <a:cs typeface="Arial" pitchFamily="34" charset="0"/>
                </a:endParaRPr>
              </a:p>
            </p:txBody>
          </p:sp>
          <p:sp>
            <p:nvSpPr>
              <p:cNvPr id="174" name="Freeform 173"/>
              <p:cNvSpPr/>
              <p:nvPr/>
            </p:nvSpPr>
            <p:spPr>
              <a:xfrm rot="9760357">
                <a:off x="3607128" y="3812016"/>
                <a:ext cx="1088536" cy="338630"/>
              </a:xfrm>
              <a:custGeom>
                <a:avLst/>
                <a:gdLst>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962525"/>
                  <a:gd name="connsiteY0" fmla="*/ 2668058 h 2873375"/>
                  <a:gd name="connsiteX1" fmla="*/ 387350 w 4962525"/>
                  <a:gd name="connsiteY1" fmla="*/ 1058 h 2873375"/>
                  <a:gd name="connsiteX2" fmla="*/ 762000 w 4962525"/>
                  <a:gd name="connsiteY2" fmla="*/ 2668058 h 2873375"/>
                  <a:gd name="connsiteX3" fmla="*/ 1149350 w 4962525"/>
                  <a:gd name="connsiteY3" fmla="*/ 1058 h 2873375"/>
                  <a:gd name="connsiteX4" fmla="*/ 1530350 w 4962525"/>
                  <a:gd name="connsiteY4" fmla="*/ 2674408 h 2873375"/>
                  <a:gd name="connsiteX5" fmla="*/ 1917700 w 4962525"/>
                  <a:gd name="connsiteY5" fmla="*/ 7408 h 2873375"/>
                  <a:gd name="connsiteX6" fmla="*/ 2292350 w 4962525"/>
                  <a:gd name="connsiteY6" fmla="*/ 2674408 h 2873375"/>
                  <a:gd name="connsiteX7" fmla="*/ 2679700 w 4962525"/>
                  <a:gd name="connsiteY7" fmla="*/ 7408 h 2873375"/>
                  <a:gd name="connsiteX8" fmla="*/ 3054350 w 4962525"/>
                  <a:gd name="connsiteY8" fmla="*/ 2680758 h 2873375"/>
                  <a:gd name="connsiteX9" fmla="*/ 3435350 w 4962525"/>
                  <a:gd name="connsiteY9" fmla="*/ 7408 h 2873375"/>
                  <a:gd name="connsiteX10" fmla="*/ 3816350 w 4962525"/>
                  <a:gd name="connsiteY10" fmla="*/ 2668058 h 2873375"/>
                  <a:gd name="connsiteX11" fmla="*/ 3994150 w 4962525"/>
                  <a:gd name="connsiteY11" fmla="*/ 1239308 h 2873375"/>
                  <a:gd name="connsiteX12" fmla="*/ 4813300 w 4962525"/>
                  <a:gd name="connsiteY12" fmla="*/ 1220258 h 2873375"/>
                  <a:gd name="connsiteX13" fmla="*/ 4889500 w 4962525"/>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508500 w 4889500"/>
                  <a:gd name="connsiteY12" fmla="*/ 1372658 h 2873375"/>
                  <a:gd name="connsiteX13" fmla="*/ 4889500 w 4889500"/>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144058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9500" h="2857500">
                    <a:moveTo>
                      <a:pt x="0" y="2668058"/>
                    </a:moveTo>
                    <a:cubicBezTo>
                      <a:pt x="130175" y="1334558"/>
                      <a:pt x="260350" y="1058"/>
                      <a:pt x="387350" y="1058"/>
                    </a:cubicBezTo>
                    <a:cubicBezTo>
                      <a:pt x="514350" y="1058"/>
                      <a:pt x="635000" y="2668058"/>
                      <a:pt x="762000" y="2668058"/>
                    </a:cubicBezTo>
                    <a:cubicBezTo>
                      <a:pt x="889000" y="2668058"/>
                      <a:pt x="1021292" y="0"/>
                      <a:pt x="1149350" y="1058"/>
                    </a:cubicBezTo>
                    <a:cubicBezTo>
                      <a:pt x="1277408" y="2116"/>
                      <a:pt x="1402292" y="2673350"/>
                      <a:pt x="1530350" y="2674408"/>
                    </a:cubicBezTo>
                    <a:cubicBezTo>
                      <a:pt x="1658408" y="2675466"/>
                      <a:pt x="1790700" y="7408"/>
                      <a:pt x="1917700" y="7408"/>
                    </a:cubicBezTo>
                    <a:cubicBezTo>
                      <a:pt x="2044700" y="7408"/>
                      <a:pt x="2165350" y="2674408"/>
                      <a:pt x="2292350" y="2674408"/>
                    </a:cubicBezTo>
                    <a:cubicBezTo>
                      <a:pt x="2419350" y="2674408"/>
                      <a:pt x="2552700" y="6350"/>
                      <a:pt x="2679700" y="7408"/>
                    </a:cubicBezTo>
                    <a:cubicBezTo>
                      <a:pt x="2806700" y="8466"/>
                      <a:pt x="2928408" y="2680758"/>
                      <a:pt x="3054350" y="2680758"/>
                    </a:cubicBezTo>
                    <a:cubicBezTo>
                      <a:pt x="3180292" y="2680758"/>
                      <a:pt x="3308350" y="9525"/>
                      <a:pt x="3435350" y="7408"/>
                    </a:cubicBezTo>
                    <a:cubicBezTo>
                      <a:pt x="3562350" y="5291"/>
                      <a:pt x="3713692" y="2478616"/>
                      <a:pt x="3816350" y="2668058"/>
                    </a:cubicBezTo>
                    <a:cubicBezTo>
                      <a:pt x="3919008" y="2857500"/>
                      <a:pt x="3872442" y="1385358"/>
                      <a:pt x="4051300" y="1144058"/>
                    </a:cubicBezTo>
                    <a:cubicBezTo>
                      <a:pt x="4611158" y="1131358"/>
                      <a:pt x="4702969" y="1148027"/>
                      <a:pt x="4889500" y="1144058"/>
                    </a:cubicBezTo>
                  </a:path>
                </a:pathLst>
              </a:custGeom>
              <a:ln w="15875">
                <a:solidFill>
                  <a:schemeClr val="tx2"/>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pic>
          <p:nvPicPr>
            <p:cNvPr id="175" name="Picture 50"/>
            <p:cNvPicPr>
              <a:picLocks noChangeAspect="1" noChangeArrowheads="1"/>
            </p:cNvPicPr>
            <p:nvPr/>
          </p:nvPicPr>
          <p:blipFill>
            <a:blip r:embed="rId9" cstate="print"/>
            <a:srcRect l="15851" b="10527"/>
            <a:stretch>
              <a:fillRect/>
            </a:stretch>
          </p:blipFill>
          <p:spPr bwMode="auto">
            <a:xfrm>
              <a:off x="990600" y="3962400"/>
              <a:ext cx="1713380" cy="1828800"/>
            </a:xfrm>
            <a:prstGeom prst="rect">
              <a:avLst/>
            </a:prstGeom>
            <a:noFill/>
            <a:ln w="9525">
              <a:noFill/>
              <a:miter lim="800000"/>
              <a:headEnd/>
              <a:tailEnd/>
            </a:ln>
            <a:effectLst/>
          </p:spPr>
        </p:pic>
        <p:sp>
          <p:nvSpPr>
            <p:cNvPr id="178" name="Text Box 57"/>
            <p:cNvSpPr txBox="1">
              <a:spLocks noChangeArrowheads="1"/>
            </p:cNvSpPr>
            <p:nvPr/>
          </p:nvSpPr>
          <p:spPr bwMode="auto">
            <a:xfrm>
              <a:off x="990599" y="4038600"/>
              <a:ext cx="1143002" cy="986809"/>
            </a:xfrm>
            <a:prstGeom prst="rect">
              <a:avLst/>
            </a:prstGeom>
            <a:noFill/>
            <a:ln w="9525" algn="ctr">
              <a:noFill/>
              <a:miter lim="800000"/>
              <a:headEnd/>
              <a:tailEnd/>
            </a:ln>
            <a:effectLst/>
          </p:spPr>
          <p:txBody>
            <a:bodyPr wrap="square">
              <a:spAutoFit/>
            </a:bodyPr>
            <a:lstStyle/>
            <a:p>
              <a:pPr>
                <a:spcBef>
                  <a:spcPct val="50000"/>
                </a:spcBef>
              </a:pPr>
              <a:endParaRPr lang="en-US" sz="1200" dirty="0">
                <a:solidFill>
                  <a:schemeClr val="bg1"/>
                </a:solidFill>
                <a:latin typeface="Arial" pitchFamily="34" charset="0"/>
                <a:cs typeface="Arial" pitchFamily="34" charset="0"/>
              </a:endParaRPr>
            </a:p>
          </p:txBody>
        </p:sp>
        <p:sp>
          <p:nvSpPr>
            <p:cNvPr id="179" name="Freeform 178"/>
            <p:cNvSpPr/>
            <p:nvPr/>
          </p:nvSpPr>
          <p:spPr>
            <a:xfrm>
              <a:off x="990600" y="3352800"/>
              <a:ext cx="1676400" cy="685800"/>
            </a:xfrm>
            <a:custGeom>
              <a:avLst/>
              <a:gdLst>
                <a:gd name="connsiteX0" fmla="*/ 0 w 2313829"/>
                <a:gd name="connsiteY0" fmla="*/ 914400 h 914400"/>
                <a:gd name="connsiteX1" fmla="*/ 2313829 w 2313829"/>
                <a:gd name="connsiteY1" fmla="*/ 914400 h 914400"/>
                <a:gd name="connsiteX2" fmla="*/ 1622066 w 2313829"/>
                <a:gd name="connsiteY2" fmla="*/ 151074 h 914400"/>
                <a:gd name="connsiteX3" fmla="*/ 938254 w 2313829"/>
                <a:gd name="connsiteY3" fmla="*/ 0 h 914400"/>
                <a:gd name="connsiteX4" fmla="*/ 0 w 2313829"/>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829" h="914400">
                  <a:moveTo>
                    <a:pt x="0" y="914400"/>
                  </a:moveTo>
                  <a:lnTo>
                    <a:pt x="2313829" y="914400"/>
                  </a:lnTo>
                  <a:lnTo>
                    <a:pt x="1622066" y="151074"/>
                  </a:lnTo>
                  <a:lnTo>
                    <a:pt x="938254" y="0"/>
                  </a:lnTo>
                  <a:lnTo>
                    <a:pt x="0" y="914400"/>
                  </a:lnTo>
                  <a:close/>
                </a:path>
              </a:pathLst>
            </a:custGeom>
            <a:gradFill flip="none" rotWithShape="1">
              <a:gsLst>
                <a:gs pos="0">
                  <a:srgbClr val="333399">
                    <a:alpha val="40000"/>
                  </a:srgbClr>
                </a:gs>
                <a:gs pos="10000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1" name="TextBox 180"/>
          <p:cNvSpPr txBox="1"/>
          <p:nvPr/>
        </p:nvSpPr>
        <p:spPr>
          <a:xfrm>
            <a:off x="2590800" y="5881255"/>
            <a:ext cx="1295400" cy="461665"/>
          </a:xfrm>
          <a:prstGeom prst="rect">
            <a:avLst/>
          </a:prstGeom>
          <a:noFill/>
        </p:spPr>
        <p:txBody>
          <a:bodyPr wrap="square" rtlCol="0">
            <a:spAutoFit/>
          </a:bodyPr>
          <a:lstStyle/>
          <a:p>
            <a:pPr algn="ctr"/>
            <a:r>
              <a:rPr lang="en-US" sz="1200" dirty="0" smtClean="0">
                <a:solidFill>
                  <a:srgbClr val="C00000"/>
                </a:solidFill>
                <a:cs typeface="Arial" pitchFamily="34" charset="0"/>
              </a:rPr>
              <a:t>Photoelectron</a:t>
            </a:r>
          </a:p>
          <a:p>
            <a:pPr algn="ctr"/>
            <a:r>
              <a:rPr lang="en-US" sz="1200" dirty="0">
                <a:solidFill>
                  <a:srgbClr val="C00000"/>
                </a:solidFill>
                <a:cs typeface="Arial" pitchFamily="34" charset="0"/>
              </a:rPr>
              <a:t>s</a:t>
            </a:r>
            <a:r>
              <a:rPr lang="en-US" sz="1200" dirty="0" smtClean="0">
                <a:solidFill>
                  <a:srgbClr val="C00000"/>
                </a:solidFill>
                <a:cs typeface="Arial" pitchFamily="34" charset="0"/>
              </a:rPr>
              <a:t>pectroscopy</a:t>
            </a:r>
            <a:endParaRPr lang="en-US" sz="1200" dirty="0">
              <a:solidFill>
                <a:srgbClr val="C00000"/>
              </a:solidFill>
              <a:cs typeface="Arial" pitchFamily="34" charset="0"/>
            </a:endParaRPr>
          </a:p>
        </p:txBody>
      </p:sp>
      <p:pic>
        <p:nvPicPr>
          <p:cNvPr id="182" name="Picture 181" descr="X-rayimaging.jpg"/>
          <p:cNvPicPr>
            <a:picLocks noChangeAspect="1"/>
          </p:cNvPicPr>
          <p:nvPr/>
        </p:nvPicPr>
        <p:blipFill>
          <a:blip r:embed="rId10" cstate="print"/>
          <a:stretch>
            <a:fillRect/>
          </a:stretch>
        </p:blipFill>
        <p:spPr>
          <a:xfrm>
            <a:off x="1552874" y="3352800"/>
            <a:ext cx="1893726" cy="859536"/>
          </a:xfrm>
          <a:prstGeom prst="rect">
            <a:avLst/>
          </a:prstGeom>
        </p:spPr>
      </p:pic>
      <p:sp>
        <p:nvSpPr>
          <p:cNvPr id="183" name="TextBox 182"/>
          <p:cNvSpPr txBox="1"/>
          <p:nvPr/>
        </p:nvSpPr>
        <p:spPr>
          <a:xfrm>
            <a:off x="1379690" y="4267200"/>
            <a:ext cx="2133600" cy="276999"/>
          </a:xfrm>
          <a:prstGeom prst="rect">
            <a:avLst/>
          </a:prstGeom>
          <a:noFill/>
        </p:spPr>
        <p:txBody>
          <a:bodyPr wrap="square" rtlCol="0">
            <a:spAutoFit/>
          </a:bodyPr>
          <a:lstStyle/>
          <a:p>
            <a:pPr algn="ctr"/>
            <a:r>
              <a:rPr lang="en-US" sz="1200" dirty="0" smtClean="0">
                <a:solidFill>
                  <a:srgbClr val="C00000"/>
                </a:solidFill>
                <a:cs typeface="Arial" pitchFamily="34" charset="0"/>
              </a:rPr>
              <a:t>Diffractive X-ray imaging</a:t>
            </a:r>
            <a:endParaRPr lang="en-US" sz="1200" dirty="0">
              <a:solidFill>
                <a:srgbClr val="C00000"/>
              </a:solidFill>
              <a:cs typeface="Arial" pitchFamily="34" charset="0"/>
            </a:endParaRPr>
          </a:p>
        </p:txBody>
      </p:sp>
      <p:pic>
        <p:nvPicPr>
          <p:cNvPr id="184" name="Picture 183" descr="RIXS.jpg"/>
          <p:cNvPicPr>
            <a:picLocks noChangeAspect="1"/>
          </p:cNvPicPr>
          <p:nvPr/>
        </p:nvPicPr>
        <p:blipFill>
          <a:blip r:embed="rId11" cstate="print"/>
          <a:stretch>
            <a:fillRect/>
          </a:stretch>
        </p:blipFill>
        <p:spPr>
          <a:xfrm>
            <a:off x="152400" y="4876800"/>
            <a:ext cx="1502953" cy="1104392"/>
          </a:xfrm>
          <a:prstGeom prst="rect">
            <a:avLst/>
          </a:prstGeom>
        </p:spPr>
      </p:pic>
      <p:sp>
        <p:nvSpPr>
          <p:cNvPr id="185" name="TextBox 184"/>
          <p:cNvSpPr txBox="1"/>
          <p:nvPr/>
        </p:nvSpPr>
        <p:spPr>
          <a:xfrm>
            <a:off x="0" y="5890736"/>
            <a:ext cx="1711035" cy="646331"/>
          </a:xfrm>
          <a:prstGeom prst="rect">
            <a:avLst/>
          </a:prstGeom>
          <a:noFill/>
        </p:spPr>
        <p:txBody>
          <a:bodyPr wrap="square" rtlCol="0">
            <a:spAutoFit/>
          </a:bodyPr>
          <a:lstStyle/>
          <a:p>
            <a:pPr algn="ctr"/>
            <a:r>
              <a:rPr lang="en-US" sz="1200" dirty="0" smtClean="0">
                <a:solidFill>
                  <a:srgbClr val="C00000"/>
                </a:solidFill>
                <a:cs typeface="Arial" pitchFamily="34" charset="0"/>
              </a:rPr>
              <a:t>X-ray scattering for structural and spectral analysis</a:t>
            </a:r>
            <a:endParaRPr lang="en-US" sz="1200" dirty="0">
              <a:solidFill>
                <a:srgbClr val="C00000"/>
              </a:solidFill>
              <a:cs typeface="Arial" pitchFamily="34" charset="0"/>
            </a:endParaRPr>
          </a:p>
        </p:txBody>
      </p:sp>
      <p:sp>
        <p:nvSpPr>
          <p:cNvPr id="188" name="TextBox 187"/>
          <p:cNvSpPr txBox="1"/>
          <p:nvPr/>
        </p:nvSpPr>
        <p:spPr>
          <a:xfrm>
            <a:off x="0" y="4274130"/>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In-situ </a:t>
            </a:r>
          </a:p>
          <a:p>
            <a:pPr algn="ctr"/>
            <a:r>
              <a:rPr lang="en-US" sz="1200" dirty="0" smtClean="0">
                <a:solidFill>
                  <a:srgbClr val="C00000"/>
                </a:solidFill>
                <a:cs typeface="Arial" pitchFamily="34" charset="0"/>
              </a:rPr>
              <a:t>X-ray Monitoring</a:t>
            </a:r>
            <a:endParaRPr lang="en-US" sz="1200" dirty="0">
              <a:solidFill>
                <a:srgbClr val="C00000"/>
              </a:solidFill>
              <a:cs typeface="Arial" pitchFamily="34" charset="0"/>
            </a:endParaRPr>
          </a:p>
        </p:txBody>
      </p:sp>
      <p:pic>
        <p:nvPicPr>
          <p:cNvPr id="1028" name="Picture 4"/>
          <p:cNvPicPr>
            <a:picLocks noChangeAspect="1" noChangeArrowheads="1"/>
          </p:cNvPicPr>
          <p:nvPr/>
        </p:nvPicPr>
        <p:blipFill>
          <a:blip r:embed="rId12" cstate="print"/>
          <a:srcRect/>
          <a:stretch>
            <a:fillRect/>
          </a:stretch>
        </p:blipFill>
        <p:spPr bwMode="auto">
          <a:xfrm>
            <a:off x="337224" y="3304222"/>
            <a:ext cx="1040401" cy="1039178"/>
          </a:xfrm>
          <a:prstGeom prst="rect">
            <a:avLst/>
          </a:prstGeom>
          <a:noFill/>
          <a:ln w="9525">
            <a:noFill/>
            <a:miter lim="800000"/>
            <a:headEnd/>
            <a:tailEnd/>
          </a:ln>
        </p:spPr>
      </p:pic>
      <p:sp>
        <p:nvSpPr>
          <p:cNvPr id="116" name="Rectangle 115"/>
          <p:cNvSpPr/>
          <p:nvPr/>
        </p:nvSpPr>
        <p:spPr>
          <a:xfrm>
            <a:off x="6019800" y="2780488"/>
            <a:ext cx="2057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Microwave</a:t>
            </a:r>
            <a:endParaRPr lang="en-US" sz="1600" dirty="0">
              <a:solidFill>
                <a:srgbClr val="C00000"/>
              </a:solidFill>
            </a:endParaRPr>
          </a:p>
        </p:txBody>
      </p:sp>
      <p:pic>
        <p:nvPicPr>
          <p:cNvPr id="72" name="Picture 71" descr="Felix_Science.png"/>
          <p:cNvPicPr>
            <a:picLocks noChangeAspect="1"/>
          </p:cNvPicPr>
          <p:nvPr/>
        </p:nvPicPr>
        <p:blipFill>
          <a:blip r:embed="rId13" cstate="print"/>
          <a:srcRect l="79167" t="1475" r="504" b="60957"/>
          <a:stretch>
            <a:fillRect/>
          </a:stretch>
        </p:blipFill>
        <p:spPr>
          <a:xfrm>
            <a:off x="3886195" y="4810125"/>
            <a:ext cx="1066800" cy="1113183"/>
          </a:xfrm>
          <a:prstGeom prst="rect">
            <a:avLst/>
          </a:prstGeom>
        </p:spPr>
      </p:pic>
      <p:sp>
        <p:nvSpPr>
          <p:cNvPr id="2" name="TextBox 1"/>
          <p:cNvSpPr txBox="1"/>
          <p:nvPr/>
        </p:nvSpPr>
        <p:spPr>
          <a:xfrm>
            <a:off x="7461270" y="6488668"/>
            <a:ext cx="1606530" cy="307777"/>
          </a:xfrm>
          <a:prstGeom prst="rect">
            <a:avLst/>
          </a:prstGeom>
          <a:noFill/>
        </p:spPr>
        <p:txBody>
          <a:bodyPr wrap="none" rtlCol="0">
            <a:spAutoFit/>
          </a:bodyPr>
          <a:lstStyle/>
          <a:p>
            <a:r>
              <a:rPr lang="en-US" sz="1400" dirty="0" smtClean="0"/>
              <a:t>Shen group, 2012</a:t>
            </a:r>
            <a:endParaRPr lang="en-US" sz="1400" dirty="0"/>
          </a:p>
        </p:txBody>
      </p:sp>
      <p:pic>
        <p:nvPicPr>
          <p:cNvPr id="48130" name="Picture 2" descr="https://www.google.com/images?q=tbn:ANd9GcSUozRg4DlUh4XErGqNsiG08C4dql5NqGQxwoMlako0SUaIYCb2aSvYgQ"/>
          <p:cNvPicPr>
            <a:picLocks noChangeAspect="1" noChangeArrowheads="1"/>
          </p:cNvPicPr>
          <p:nvPr/>
        </p:nvPicPr>
        <p:blipFill>
          <a:blip r:embed="rId14" cstate="print"/>
          <a:srcRect l="40000"/>
          <a:stretch>
            <a:fillRect/>
          </a:stretch>
        </p:blipFill>
        <p:spPr bwMode="auto">
          <a:xfrm>
            <a:off x="4097475" y="3352800"/>
            <a:ext cx="626925" cy="895350"/>
          </a:xfrm>
          <a:prstGeom prst="rect">
            <a:avLst/>
          </a:prstGeom>
          <a:noFill/>
        </p:spPr>
      </p:pic>
      <p:sp>
        <p:nvSpPr>
          <p:cNvPr id="71" name="TextBox 70"/>
          <p:cNvSpPr txBox="1"/>
          <p:nvPr/>
        </p:nvSpPr>
        <p:spPr>
          <a:xfrm>
            <a:off x="3886200" y="4313366"/>
            <a:ext cx="1066800" cy="276999"/>
          </a:xfrm>
          <a:prstGeom prst="rect">
            <a:avLst/>
          </a:prstGeom>
          <a:noFill/>
        </p:spPr>
        <p:txBody>
          <a:bodyPr wrap="square" rtlCol="0">
            <a:spAutoFit/>
          </a:bodyPr>
          <a:lstStyle/>
          <a:p>
            <a:pPr algn="ctr"/>
            <a:r>
              <a:rPr lang="en-US" sz="1200" dirty="0" smtClean="0">
                <a:solidFill>
                  <a:srgbClr val="C00000"/>
                </a:solidFill>
                <a:cs typeface="Arial" pitchFamily="34" charset="0"/>
              </a:rPr>
              <a:t>Lasers</a:t>
            </a:r>
            <a:endParaRPr lang="en-US" sz="1200" dirty="0">
              <a:solidFill>
                <a:srgbClr val="C00000"/>
              </a:solidFill>
              <a:cs typeface="Arial" pitchFamily="34" charset="0"/>
            </a:endParaRPr>
          </a:p>
        </p:txBody>
      </p:sp>
      <p:pic>
        <p:nvPicPr>
          <p:cNvPr id="74" name="Picture 4"/>
          <p:cNvPicPr>
            <a:picLocks noChangeAspect="1" noChangeArrowheads="1"/>
          </p:cNvPicPr>
          <p:nvPr/>
        </p:nvPicPr>
        <p:blipFill>
          <a:blip r:embed="rId15" cstate="print"/>
          <a:srcRect l="16603" t="11993" r="51514" b="22719"/>
          <a:stretch>
            <a:fillRect/>
          </a:stretch>
        </p:blipFill>
        <p:spPr bwMode="auto">
          <a:xfrm>
            <a:off x="1763875" y="4735795"/>
            <a:ext cx="826925" cy="1265199"/>
          </a:xfrm>
          <a:prstGeom prst="rect">
            <a:avLst/>
          </a:prstGeom>
          <a:noFill/>
          <a:ln w="9525" algn="ctr">
            <a:noFill/>
            <a:miter lim="800000"/>
            <a:headEnd/>
            <a:tailEnd/>
          </a:ln>
          <a:effectLst/>
        </p:spPr>
      </p:pic>
      <p:sp>
        <p:nvSpPr>
          <p:cNvPr id="79" name="TextBox 78"/>
          <p:cNvSpPr txBox="1"/>
          <p:nvPr/>
        </p:nvSpPr>
        <p:spPr>
          <a:xfrm>
            <a:off x="1600200" y="5939135"/>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Soft x-ray absorption</a:t>
            </a:r>
            <a:endParaRPr lang="en-US" sz="1200" dirty="0">
              <a:solidFill>
                <a:srgbClr val="C00000"/>
              </a:solidFill>
              <a:cs typeface="Arial" pitchFamily="34" charset="0"/>
            </a:endParaRPr>
          </a:p>
        </p:txBody>
      </p:sp>
      <p:sp>
        <p:nvSpPr>
          <p:cNvPr id="68" name="Rectangle 67"/>
          <p:cNvSpPr/>
          <p:nvPr/>
        </p:nvSpPr>
        <p:spPr>
          <a:xfrm>
            <a:off x="586184" y="152400"/>
            <a:ext cx="5075428" cy="584775"/>
          </a:xfrm>
          <a:prstGeom prst="rect">
            <a:avLst/>
          </a:prstGeom>
          <a:solidFill>
            <a:srgbClr val="C000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smtClean="0">
                <a:ln w="11430"/>
                <a:solidFill>
                  <a:schemeClr val="bg1"/>
                </a:solidFill>
                <a:latin typeface="Arial" pitchFamily="34" charset="0"/>
                <a:cs typeface="Arial" pitchFamily="34" charset="0"/>
              </a:rPr>
              <a:t>Electromagnetic spectrum</a:t>
            </a:r>
            <a:endParaRPr lang="en-US" sz="3200" i="1" spc="50" dirty="0">
              <a:ln w="1143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840029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57200" y="2726513"/>
            <a:ext cx="84582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a:off x="1468575" y="25663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0" name="Straight Connector 89"/>
          <p:cNvCxnSpPr/>
          <p:nvPr/>
        </p:nvCxnSpPr>
        <p:spPr>
          <a:xfrm>
            <a:off x="2783025" y="25686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a:off x="4097475" y="25709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4" name="Straight Connector 93"/>
          <p:cNvCxnSpPr/>
          <p:nvPr/>
        </p:nvCxnSpPr>
        <p:spPr>
          <a:xfrm>
            <a:off x="5411925" y="256051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6" name="Straight Connector 95"/>
          <p:cNvCxnSpPr/>
          <p:nvPr/>
        </p:nvCxnSpPr>
        <p:spPr>
          <a:xfrm>
            <a:off x="6726375" y="2569163"/>
            <a:ext cx="0" cy="152400"/>
          </a:xfrm>
          <a:prstGeom prst="line">
            <a:avLst/>
          </a:prstGeom>
        </p:spPr>
        <p:style>
          <a:lnRef idx="2">
            <a:schemeClr val="accent2"/>
          </a:lnRef>
          <a:fillRef idx="0">
            <a:schemeClr val="accent2"/>
          </a:fillRef>
          <a:effectRef idx="1">
            <a:schemeClr val="accent2"/>
          </a:effectRef>
          <a:fontRef idx="minor">
            <a:schemeClr val="tx1"/>
          </a:fontRef>
        </p:style>
      </p:cxnSp>
      <p:cxnSp>
        <p:nvCxnSpPr>
          <p:cNvPr id="98" name="Straight Connector 97"/>
          <p:cNvCxnSpPr/>
          <p:nvPr/>
        </p:nvCxnSpPr>
        <p:spPr>
          <a:xfrm>
            <a:off x="8040825" y="25714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00" name="TextBox 99"/>
          <p:cNvSpPr txBox="1"/>
          <p:nvPr/>
        </p:nvSpPr>
        <p:spPr>
          <a:xfrm>
            <a:off x="8445500" y="2333625"/>
            <a:ext cx="850900" cy="369332"/>
          </a:xfrm>
          <a:prstGeom prst="rect">
            <a:avLst/>
          </a:prstGeom>
          <a:noFill/>
        </p:spPr>
        <p:txBody>
          <a:bodyPr wrap="square" rtlCol="0">
            <a:spAutoFit/>
          </a:bodyPr>
          <a:lstStyle/>
          <a:p>
            <a:r>
              <a:rPr lang="en-US" dirty="0" smtClean="0">
                <a:solidFill>
                  <a:srgbClr val="CC0066"/>
                </a:solidFill>
                <a:latin typeface="Symbol" pitchFamily="18" charset="2"/>
              </a:rPr>
              <a:t>l </a:t>
            </a:r>
            <a:r>
              <a:rPr lang="en-US" dirty="0" smtClean="0">
                <a:solidFill>
                  <a:srgbClr val="CC0066"/>
                </a:solidFill>
                <a:latin typeface="Arial" pitchFamily="34" charset="0"/>
                <a:cs typeface="Arial" pitchFamily="34" charset="0"/>
              </a:rPr>
              <a:t>(m)</a:t>
            </a:r>
            <a:endParaRPr lang="en-US" dirty="0">
              <a:solidFill>
                <a:srgbClr val="CC0066"/>
              </a:solidFill>
              <a:latin typeface="Symbol" pitchFamily="18" charset="2"/>
            </a:endParaRPr>
          </a:p>
        </p:txBody>
      </p:sp>
      <p:sp>
        <p:nvSpPr>
          <p:cNvPr id="101" name="TextBox 100"/>
          <p:cNvSpPr txBox="1"/>
          <p:nvPr/>
        </p:nvSpPr>
        <p:spPr>
          <a:xfrm>
            <a:off x="78232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0</a:t>
            </a:r>
            <a:endParaRPr lang="en-US" dirty="0">
              <a:solidFill>
                <a:srgbClr val="C00000"/>
              </a:solidFill>
              <a:latin typeface="Arial" pitchFamily="34" charset="0"/>
              <a:cs typeface="Arial" pitchFamily="34" charset="0"/>
            </a:endParaRPr>
          </a:p>
        </p:txBody>
      </p:sp>
      <p:sp>
        <p:nvSpPr>
          <p:cNvPr id="103" name="TextBox 102"/>
          <p:cNvSpPr txBox="1"/>
          <p:nvPr/>
        </p:nvSpPr>
        <p:spPr>
          <a:xfrm>
            <a:off x="65024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-2</a:t>
            </a:r>
            <a:endParaRPr lang="en-US" dirty="0">
              <a:solidFill>
                <a:srgbClr val="C00000"/>
              </a:solidFill>
              <a:latin typeface="Arial" pitchFamily="34" charset="0"/>
              <a:cs typeface="Arial" pitchFamily="34" charset="0"/>
            </a:endParaRPr>
          </a:p>
        </p:txBody>
      </p:sp>
      <p:sp>
        <p:nvSpPr>
          <p:cNvPr id="105" name="TextBox 104"/>
          <p:cNvSpPr txBox="1"/>
          <p:nvPr/>
        </p:nvSpPr>
        <p:spPr>
          <a:xfrm>
            <a:off x="51816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-4</a:t>
            </a:r>
            <a:endParaRPr lang="en-US" dirty="0">
              <a:solidFill>
                <a:srgbClr val="C00000"/>
              </a:solidFill>
              <a:latin typeface="Arial" pitchFamily="34" charset="0"/>
              <a:cs typeface="Arial" pitchFamily="34" charset="0"/>
            </a:endParaRPr>
          </a:p>
        </p:txBody>
      </p:sp>
      <p:sp>
        <p:nvSpPr>
          <p:cNvPr id="107" name="TextBox 106"/>
          <p:cNvSpPr txBox="1"/>
          <p:nvPr/>
        </p:nvSpPr>
        <p:spPr>
          <a:xfrm>
            <a:off x="38608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-6</a:t>
            </a:r>
            <a:endParaRPr lang="en-US" dirty="0">
              <a:solidFill>
                <a:srgbClr val="C00000"/>
              </a:solidFill>
              <a:latin typeface="Arial" pitchFamily="34" charset="0"/>
              <a:cs typeface="Arial" pitchFamily="34" charset="0"/>
            </a:endParaRPr>
          </a:p>
        </p:txBody>
      </p:sp>
      <p:sp>
        <p:nvSpPr>
          <p:cNvPr id="109" name="TextBox 108"/>
          <p:cNvSpPr txBox="1"/>
          <p:nvPr/>
        </p:nvSpPr>
        <p:spPr>
          <a:xfrm>
            <a:off x="2540000" y="2232025"/>
            <a:ext cx="6096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-8</a:t>
            </a:r>
            <a:endParaRPr lang="en-US" dirty="0">
              <a:solidFill>
                <a:srgbClr val="C00000"/>
              </a:solidFill>
              <a:latin typeface="Arial" pitchFamily="34" charset="0"/>
              <a:cs typeface="Arial" pitchFamily="34" charset="0"/>
            </a:endParaRPr>
          </a:p>
        </p:txBody>
      </p:sp>
      <p:sp>
        <p:nvSpPr>
          <p:cNvPr id="111" name="TextBox 110"/>
          <p:cNvSpPr txBox="1"/>
          <p:nvPr/>
        </p:nvSpPr>
        <p:spPr>
          <a:xfrm>
            <a:off x="1219200"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-10</a:t>
            </a:r>
            <a:endParaRPr lang="en-US" dirty="0">
              <a:solidFill>
                <a:srgbClr val="C00000"/>
              </a:solidFill>
              <a:latin typeface="Arial" pitchFamily="34" charset="0"/>
              <a:cs typeface="Arial" pitchFamily="34" charset="0"/>
            </a:endParaRPr>
          </a:p>
        </p:txBody>
      </p:sp>
      <p:pic>
        <p:nvPicPr>
          <p:cNvPr id="119" name="Picture 118" descr="MRI_long.jpg"/>
          <p:cNvPicPr>
            <a:picLocks noChangeAspect="1"/>
          </p:cNvPicPr>
          <p:nvPr/>
        </p:nvPicPr>
        <p:blipFill>
          <a:blip r:embed="rId3" cstate="print"/>
          <a:srcRect l="20000" r="20000"/>
          <a:stretch>
            <a:fillRect/>
          </a:stretch>
        </p:blipFill>
        <p:spPr>
          <a:xfrm>
            <a:off x="6435435" y="4883730"/>
            <a:ext cx="2229898" cy="1025240"/>
          </a:xfrm>
          <a:prstGeom prst="rect">
            <a:avLst/>
          </a:prstGeom>
        </p:spPr>
      </p:pic>
      <p:sp>
        <p:nvSpPr>
          <p:cNvPr id="120" name="TextBox 119"/>
          <p:cNvSpPr txBox="1"/>
          <p:nvPr/>
        </p:nvSpPr>
        <p:spPr>
          <a:xfrm>
            <a:off x="6629400" y="4315690"/>
            <a:ext cx="2286000" cy="276999"/>
          </a:xfrm>
          <a:prstGeom prst="rect">
            <a:avLst/>
          </a:prstGeom>
          <a:noFill/>
        </p:spPr>
        <p:txBody>
          <a:bodyPr wrap="square" rtlCol="0">
            <a:spAutoFit/>
          </a:bodyPr>
          <a:lstStyle/>
          <a:p>
            <a:r>
              <a:rPr lang="en-US" sz="1200" dirty="0" smtClean="0">
                <a:solidFill>
                  <a:srgbClr val="C00000"/>
                </a:solidFill>
                <a:cs typeface="Arial" pitchFamily="34" charset="0"/>
              </a:rPr>
              <a:t>NMR, NQR: spin dynamics</a:t>
            </a:r>
            <a:endParaRPr lang="en-US" sz="1200" dirty="0">
              <a:solidFill>
                <a:srgbClr val="C00000"/>
              </a:solidFill>
              <a:cs typeface="Arial" pitchFamily="34" charset="0"/>
            </a:endParaRPr>
          </a:p>
        </p:txBody>
      </p:sp>
      <p:pic>
        <p:nvPicPr>
          <p:cNvPr id="121" name="Picture 120" descr="NMR_spinecho.gif"/>
          <p:cNvPicPr>
            <a:picLocks noChangeAspect="1"/>
          </p:cNvPicPr>
          <p:nvPr/>
        </p:nvPicPr>
        <p:blipFill>
          <a:blip r:embed="rId4" cstate="print"/>
          <a:stretch>
            <a:fillRect/>
          </a:stretch>
        </p:blipFill>
        <p:spPr>
          <a:xfrm>
            <a:off x="6874999" y="3124200"/>
            <a:ext cx="1221249" cy="1237902"/>
          </a:xfrm>
          <a:prstGeom prst="rect">
            <a:avLst/>
          </a:prstGeom>
        </p:spPr>
      </p:pic>
      <p:sp>
        <p:nvSpPr>
          <p:cNvPr id="122" name="TextBox 121"/>
          <p:cNvSpPr txBox="1"/>
          <p:nvPr/>
        </p:nvSpPr>
        <p:spPr>
          <a:xfrm>
            <a:off x="6851075" y="5902035"/>
            <a:ext cx="1371600" cy="276999"/>
          </a:xfrm>
          <a:prstGeom prst="rect">
            <a:avLst/>
          </a:prstGeom>
          <a:noFill/>
        </p:spPr>
        <p:txBody>
          <a:bodyPr wrap="square" rtlCol="0">
            <a:spAutoFit/>
          </a:bodyPr>
          <a:lstStyle/>
          <a:p>
            <a:r>
              <a:rPr lang="en-US" sz="1200" dirty="0" smtClean="0">
                <a:solidFill>
                  <a:srgbClr val="C00000"/>
                </a:solidFill>
                <a:cs typeface="Arial" pitchFamily="34" charset="0"/>
              </a:rPr>
              <a:t>MRI: life science</a:t>
            </a:r>
            <a:endParaRPr lang="en-US" sz="1200" dirty="0">
              <a:solidFill>
                <a:srgbClr val="C00000"/>
              </a:solidFill>
              <a:cs typeface="Arial" pitchFamily="34" charset="0"/>
            </a:endParaRPr>
          </a:p>
        </p:txBody>
      </p:sp>
      <p:sp>
        <p:nvSpPr>
          <p:cNvPr id="123" name="Rectangle 122"/>
          <p:cNvSpPr/>
          <p:nvPr/>
        </p:nvSpPr>
        <p:spPr>
          <a:xfrm>
            <a:off x="4724400" y="1962150"/>
            <a:ext cx="152400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rgbClr val="C00000"/>
                </a:solidFill>
              </a:rPr>
              <a:t>THz</a:t>
            </a:r>
            <a:endParaRPr lang="en-US" dirty="0">
              <a:solidFill>
                <a:srgbClr val="C00000"/>
              </a:solidFill>
            </a:endParaRPr>
          </a:p>
        </p:txBody>
      </p:sp>
      <p:sp>
        <p:nvSpPr>
          <p:cNvPr id="124" name="Rectangle 123"/>
          <p:cNvSpPr/>
          <p:nvPr/>
        </p:nvSpPr>
        <p:spPr>
          <a:xfrm>
            <a:off x="4038600" y="2780488"/>
            <a:ext cx="13716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IR</a:t>
            </a:r>
            <a:endParaRPr lang="en-US" sz="1600" dirty="0">
              <a:solidFill>
                <a:srgbClr val="C00000"/>
              </a:solidFill>
            </a:endParaRPr>
          </a:p>
        </p:txBody>
      </p:sp>
      <p:cxnSp>
        <p:nvCxnSpPr>
          <p:cNvPr id="129" name="Straight Connector 128"/>
          <p:cNvCxnSpPr/>
          <p:nvPr/>
        </p:nvCxnSpPr>
        <p:spPr>
          <a:xfrm>
            <a:off x="21258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0" name="TextBox 129"/>
          <p:cNvSpPr txBox="1"/>
          <p:nvPr/>
        </p:nvSpPr>
        <p:spPr>
          <a:xfrm>
            <a:off x="18764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-9</a:t>
            </a:r>
            <a:endParaRPr lang="en-US" dirty="0">
              <a:solidFill>
                <a:srgbClr val="C00000"/>
              </a:solidFill>
              <a:latin typeface="Arial" pitchFamily="34" charset="0"/>
              <a:cs typeface="Arial" pitchFamily="34" charset="0"/>
            </a:endParaRPr>
          </a:p>
        </p:txBody>
      </p:sp>
      <p:cxnSp>
        <p:nvCxnSpPr>
          <p:cNvPr id="131" name="Straight Connector 130"/>
          <p:cNvCxnSpPr/>
          <p:nvPr/>
        </p:nvCxnSpPr>
        <p:spPr>
          <a:xfrm>
            <a:off x="34466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2" name="TextBox 131"/>
          <p:cNvSpPr txBox="1"/>
          <p:nvPr/>
        </p:nvSpPr>
        <p:spPr>
          <a:xfrm>
            <a:off x="31972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-7</a:t>
            </a:r>
            <a:endParaRPr lang="en-US" dirty="0">
              <a:solidFill>
                <a:srgbClr val="C00000"/>
              </a:solidFill>
              <a:latin typeface="Arial" pitchFamily="34" charset="0"/>
              <a:cs typeface="Arial" pitchFamily="34" charset="0"/>
            </a:endParaRPr>
          </a:p>
        </p:txBody>
      </p:sp>
      <p:cxnSp>
        <p:nvCxnSpPr>
          <p:cNvPr id="133" name="Straight Connector 132"/>
          <p:cNvCxnSpPr/>
          <p:nvPr/>
        </p:nvCxnSpPr>
        <p:spPr>
          <a:xfrm>
            <a:off x="47610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4" name="TextBox 133"/>
          <p:cNvSpPr txBox="1"/>
          <p:nvPr/>
        </p:nvSpPr>
        <p:spPr>
          <a:xfrm>
            <a:off x="45116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-5</a:t>
            </a:r>
            <a:endParaRPr lang="en-US" dirty="0">
              <a:solidFill>
                <a:srgbClr val="C00000"/>
              </a:solidFill>
              <a:latin typeface="Arial" pitchFamily="34" charset="0"/>
              <a:cs typeface="Arial" pitchFamily="34" charset="0"/>
            </a:endParaRPr>
          </a:p>
        </p:txBody>
      </p:sp>
      <p:cxnSp>
        <p:nvCxnSpPr>
          <p:cNvPr id="135" name="Straight Connector 134"/>
          <p:cNvCxnSpPr/>
          <p:nvPr/>
        </p:nvCxnSpPr>
        <p:spPr>
          <a:xfrm>
            <a:off x="607550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6" name="TextBox 135"/>
          <p:cNvSpPr txBox="1"/>
          <p:nvPr/>
        </p:nvSpPr>
        <p:spPr>
          <a:xfrm>
            <a:off x="582612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-3</a:t>
            </a:r>
            <a:endParaRPr lang="en-US" dirty="0">
              <a:solidFill>
                <a:srgbClr val="C00000"/>
              </a:solidFill>
              <a:latin typeface="Arial" pitchFamily="34" charset="0"/>
              <a:cs typeface="Arial" pitchFamily="34" charset="0"/>
            </a:endParaRPr>
          </a:p>
        </p:txBody>
      </p:sp>
      <p:cxnSp>
        <p:nvCxnSpPr>
          <p:cNvPr id="137" name="Straight Connector 136"/>
          <p:cNvCxnSpPr/>
          <p:nvPr/>
        </p:nvCxnSpPr>
        <p:spPr>
          <a:xfrm>
            <a:off x="7389950" y="256631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38" name="TextBox 137"/>
          <p:cNvSpPr txBox="1"/>
          <p:nvPr/>
        </p:nvSpPr>
        <p:spPr>
          <a:xfrm>
            <a:off x="7140575" y="223202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a:t>
            </a:r>
            <a:endParaRPr lang="en-US" dirty="0">
              <a:solidFill>
                <a:srgbClr val="C00000"/>
              </a:solidFill>
              <a:latin typeface="Arial" pitchFamily="34" charset="0"/>
              <a:cs typeface="Arial" pitchFamily="34" charset="0"/>
            </a:endParaRPr>
          </a:p>
        </p:txBody>
      </p:sp>
      <p:cxnSp>
        <p:nvCxnSpPr>
          <p:cNvPr id="139" name="Straight Connector 138"/>
          <p:cNvCxnSpPr/>
          <p:nvPr/>
        </p:nvCxnSpPr>
        <p:spPr>
          <a:xfrm>
            <a:off x="827225" y="2567763"/>
            <a:ext cx="0" cy="152400"/>
          </a:xfrm>
          <a:prstGeom prst="line">
            <a:avLst/>
          </a:prstGeom>
        </p:spPr>
        <p:style>
          <a:lnRef idx="2">
            <a:schemeClr val="accent2"/>
          </a:lnRef>
          <a:fillRef idx="0">
            <a:schemeClr val="accent2"/>
          </a:fillRef>
          <a:effectRef idx="1">
            <a:schemeClr val="accent2"/>
          </a:effectRef>
          <a:fontRef idx="minor">
            <a:schemeClr val="tx1"/>
          </a:fontRef>
        </p:style>
      </p:cxnSp>
      <p:sp>
        <p:nvSpPr>
          <p:cNvPr id="140" name="TextBox 139"/>
          <p:cNvSpPr txBox="1"/>
          <p:nvPr/>
        </p:nvSpPr>
        <p:spPr>
          <a:xfrm>
            <a:off x="577850" y="2233475"/>
            <a:ext cx="685800" cy="369332"/>
          </a:xfrm>
          <a:prstGeom prst="rect">
            <a:avLst/>
          </a:prstGeom>
          <a:noFill/>
        </p:spPr>
        <p:txBody>
          <a:bodyPr wrap="square" rtlCol="0">
            <a:spAutoFit/>
          </a:bodyPr>
          <a:lstStyle/>
          <a:p>
            <a:r>
              <a:rPr lang="en-US" dirty="0" smtClean="0">
                <a:solidFill>
                  <a:srgbClr val="C00000"/>
                </a:solidFill>
                <a:latin typeface="Arial" pitchFamily="34" charset="0"/>
                <a:cs typeface="Arial" pitchFamily="34" charset="0"/>
              </a:rPr>
              <a:t>10</a:t>
            </a:r>
            <a:r>
              <a:rPr lang="en-US" baseline="30000" dirty="0" smtClean="0">
                <a:solidFill>
                  <a:srgbClr val="C00000"/>
                </a:solidFill>
                <a:latin typeface="Arial" pitchFamily="34" charset="0"/>
                <a:cs typeface="Arial" pitchFamily="34" charset="0"/>
              </a:rPr>
              <a:t>-11</a:t>
            </a:r>
            <a:endParaRPr lang="en-US" dirty="0">
              <a:solidFill>
                <a:srgbClr val="C00000"/>
              </a:solidFill>
              <a:latin typeface="Arial" pitchFamily="34" charset="0"/>
              <a:cs typeface="Arial" pitchFamily="34" charset="0"/>
            </a:endParaRPr>
          </a:p>
        </p:txBody>
      </p:sp>
      <p:sp>
        <p:nvSpPr>
          <p:cNvPr id="146" name="TextBox 145"/>
          <p:cNvSpPr txBox="1"/>
          <p:nvPr/>
        </p:nvSpPr>
        <p:spPr>
          <a:xfrm>
            <a:off x="3581400" y="5895121"/>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IR-induced </a:t>
            </a:r>
          </a:p>
          <a:p>
            <a:pPr algn="ctr"/>
            <a:r>
              <a:rPr lang="en-US" sz="1200" dirty="0" smtClean="0">
                <a:solidFill>
                  <a:srgbClr val="C00000"/>
                </a:solidFill>
                <a:cs typeface="Arial" pitchFamily="34" charset="0"/>
              </a:rPr>
              <a:t>collective modes</a:t>
            </a:r>
            <a:endParaRPr lang="en-US" sz="1200" dirty="0">
              <a:solidFill>
                <a:srgbClr val="C00000"/>
              </a:solidFill>
              <a:cs typeface="Arial" pitchFamily="34" charset="0"/>
            </a:endParaRPr>
          </a:p>
        </p:txBody>
      </p:sp>
      <p:sp>
        <p:nvSpPr>
          <p:cNvPr id="150" name="TextBox 149"/>
          <p:cNvSpPr txBox="1"/>
          <p:nvPr/>
        </p:nvSpPr>
        <p:spPr>
          <a:xfrm>
            <a:off x="4620510" y="4315695"/>
            <a:ext cx="2105865" cy="276999"/>
          </a:xfrm>
          <a:prstGeom prst="rect">
            <a:avLst/>
          </a:prstGeom>
          <a:noFill/>
        </p:spPr>
        <p:txBody>
          <a:bodyPr wrap="square" rtlCol="0">
            <a:spAutoFit/>
          </a:bodyPr>
          <a:lstStyle/>
          <a:p>
            <a:r>
              <a:rPr lang="en-US" sz="1200" dirty="0" smtClean="0">
                <a:solidFill>
                  <a:srgbClr val="C00000"/>
                </a:solidFill>
                <a:cs typeface="Arial" pitchFamily="34" charset="0"/>
              </a:rPr>
              <a:t>THZ-Mid-IR material control</a:t>
            </a:r>
            <a:endParaRPr lang="en-US" sz="1200" dirty="0">
              <a:solidFill>
                <a:srgbClr val="C00000"/>
              </a:solidFill>
              <a:cs typeface="Arial" pitchFamily="34" charset="0"/>
            </a:endParaRPr>
          </a:p>
        </p:txBody>
      </p:sp>
      <p:pic>
        <p:nvPicPr>
          <p:cNvPr id="151" name="Picture 150" descr="vibronics.jpg"/>
          <p:cNvPicPr>
            <a:picLocks noChangeAspect="1"/>
          </p:cNvPicPr>
          <p:nvPr/>
        </p:nvPicPr>
        <p:blipFill>
          <a:blip r:embed="rId5" cstate="print"/>
          <a:srcRect l="51247" t="23333" r="5095" b="53334"/>
          <a:stretch>
            <a:fillRect/>
          </a:stretch>
        </p:blipFill>
        <p:spPr>
          <a:xfrm>
            <a:off x="4851400" y="3325095"/>
            <a:ext cx="1701800" cy="1021080"/>
          </a:xfrm>
          <a:prstGeom prst="rect">
            <a:avLst/>
          </a:prstGeom>
        </p:spPr>
      </p:pic>
      <p:sp>
        <p:nvSpPr>
          <p:cNvPr id="153" name="Rectangle 152"/>
          <p:cNvSpPr/>
          <p:nvPr/>
        </p:nvSpPr>
        <p:spPr>
          <a:xfrm>
            <a:off x="3581400" y="2780488"/>
            <a:ext cx="464125"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Vis</a:t>
            </a:r>
            <a:endParaRPr lang="en-US" sz="1600" dirty="0">
              <a:solidFill>
                <a:srgbClr val="C00000"/>
              </a:solidFill>
            </a:endParaRPr>
          </a:p>
        </p:txBody>
      </p:sp>
      <p:pic>
        <p:nvPicPr>
          <p:cNvPr id="155" name="Picture 154" descr="Microscope.jpg"/>
          <p:cNvPicPr>
            <a:picLocks noChangeAspect="1"/>
          </p:cNvPicPr>
          <p:nvPr/>
        </p:nvPicPr>
        <p:blipFill>
          <a:blip r:embed="rId6" cstate="print"/>
          <a:srcRect l="24000" r="14000"/>
          <a:stretch>
            <a:fillRect/>
          </a:stretch>
        </p:blipFill>
        <p:spPr>
          <a:xfrm>
            <a:off x="3429000" y="3325095"/>
            <a:ext cx="537972" cy="867697"/>
          </a:xfrm>
          <a:prstGeom prst="rect">
            <a:avLst/>
          </a:prstGeom>
        </p:spPr>
      </p:pic>
      <p:sp>
        <p:nvSpPr>
          <p:cNvPr id="156" name="TextBox 155"/>
          <p:cNvSpPr txBox="1"/>
          <p:nvPr/>
        </p:nvSpPr>
        <p:spPr>
          <a:xfrm>
            <a:off x="3200400" y="4267200"/>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Optical</a:t>
            </a:r>
          </a:p>
          <a:p>
            <a:pPr algn="ctr"/>
            <a:r>
              <a:rPr lang="en-US" sz="1200" dirty="0">
                <a:solidFill>
                  <a:srgbClr val="C00000"/>
                </a:solidFill>
                <a:cs typeface="Arial" pitchFamily="34" charset="0"/>
              </a:rPr>
              <a:t>m</a:t>
            </a:r>
            <a:r>
              <a:rPr lang="en-US" sz="1200" dirty="0" smtClean="0">
                <a:solidFill>
                  <a:srgbClr val="C00000"/>
                </a:solidFill>
                <a:cs typeface="Arial" pitchFamily="34" charset="0"/>
              </a:rPr>
              <a:t>icroscope</a:t>
            </a:r>
            <a:endParaRPr lang="en-US" sz="1200" dirty="0">
              <a:solidFill>
                <a:srgbClr val="C00000"/>
              </a:solidFill>
              <a:cs typeface="Arial" pitchFamily="34" charset="0"/>
            </a:endParaRPr>
          </a:p>
        </p:txBody>
      </p:sp>
      <p:pic>
        <p:nvPicPr>
          <p:cNvPr id="158" name="Picture 157" descr="THz_imaging.jpg"/>
          <p:cNvPicPr>
            <a:picLocks noChangeAspect="1"/>
          </p:cNvPicPr>
          <p:nvPr/>
        </p:nvPicPr>
        <p:blipFill>
          <a:blip r:embed="rId7" cstate="print"/>
          <a:stretch>
            <a:fillRect/>
          </a:stretch>
        </p:blipFill>
        <p:spPr>
          <a:xfrm>
            <a:off x="5022182" y="4842170"/>
            <a:ext cx="1302418" cy="1079823"/>
          </a:xfrm>
          <a:prstGeom prst="rect">
            <a:avLst/>
          </a:prstGeom>
        </p:spPr>
      </p:pic>
      <p:sp>
        <p:nvSpPr>
          <p:cNvPr id="159" name="TextBox 158"/>
          <p:cNvSpPr txBox="1"/>
          <p:nvPr/>
        </p:nvSpPr>
        <p:spPr>
          <a:xfrm>
            <a:off x="4620495" y="5898370"/>
            <a:ext cx="2209800" cy="461665"/>
          </a:xfrm>
          <a:prstGeom prst="rect">
            <a:avLst/>
          </a:prstGeom>
          <a:noFill/>
        </p:spPr>
        <p:txBody>
          <a:bodyPr wrap="square" rtlCol="0">
            <a:spAutoFit/>
          </a:bodyPr>
          <a:lstStyle/>
          <a:p>
            <a:pPr algn="ctr"/>
            <a:r>
              <a:rPr lang="en-US" sz="1200" dirty="0" smtClean="0">
                <a:solidFill>
                  <a:srgbClr val="C00000"/>
                </a:solidFill>
                <a:cs typeface="Arial" pitchFamily="34" charset="0"/>
              </a:rPr>
              <a:t>THz imaging: security </a:t>
            </a:r>
          </a:p>
          <a:p>
            <a:pPr algn="ctr"/>
            <a:r>
              <a:rPr lang="en-US" sz="1200" dirty="0" smtClean="0">
                <a:solidFill>
                  <a:srgbClr val="C00000"/>
                </a:solidFill>
                <a:cs typeface="Arial" pitchFamily="34" charset="0"/>
              </a:rPr>
              <a:t>and medical usage</a:t>
            </a:r>
            <a:endParaRPr lang="en-US" sz="1200" dirty="0">
              <a:solidFill>
                <a:srgbClr val="C00000"/>
              </a:solidFill>
              <a:cs typeface="Arial" pitchFamily="34" charset="0"/>
            </a:endParaRPr>
          </a:p>
        </p:txBody>
      </p:sp>
      <p:sp>
        <p:nvSpPr>
          <p:cNvPr id="160" name="Rectangle 159"/>
          <p:cNvSpPr/>
          <p:nvPr/>
        </p:nvSpPr>
        <p:spPr>
          <a:xfrm>
            <a:off x="2667000" y="2780488"/>
            <a:ext cx="914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UV</a:t>
            </a:r>
            <a:endParaRPr lang="en-US" sz="1600" dirty="0">
              <a:solidFill>
                <a:srgbClr val="C00000"/>
              </a:solidFill>
            </a:endParaRPr>
          </a:p>
        </p:txBody>
      </p:sp>
      <p:sp>
        <p:nvSpPr>
          <p:cNvPr id="161" name="Rectangle 160"/>
          <p:cNvSpPr/>
          <p:nvPr/>
        </p:nvSpPr>
        <p:spPr>
          <a:xfrm>
            <a:off x="1524000" y="1962150"/>
            <a:ext cx="1406230" cy="295275"/>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Soft X-ray</a:t>
            </a:r>
            <a:endParaRPr lang="en-US" sz="1600" dirty="0">
              <a:solidFill>
                <a:srgbClr val="C00000"/>
              </a:solidFill>
            </a:endParaRPr>
          </a:p>
        </p:txBody>
      </p:sp>
      <p:sp>
        <p:nvSpPr>
          <p:cNvPr id="162" name="Rectangle 161"/>
          <p:cNvSpPr/>
          <p:nvPr/>
        </p:nvSpPr>
        <p:spPr>
          <a:xfrm>
            <a:off x="235515" y="2780488"/>
            <a:ext cx="140623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Hard X-ray</a:t>
            </a:r>
            <a:endParaRPr lang="en-US" sz="1600" dirty="0">
              <a:solidFill>
                <a:srgbClr val="C00000"/>
              </a:solidFill>
            </a:endParaRPr>
          </a:p>
        </p:txBody>
      </p:sp>
      <p:grpSp>
        <p:nvGrpSpPr>
          <p:cNvPr id="3" name="Group 179"/>
          <p:cNvGrpSpPr/>
          <p:nvPr/>
        </p:nvGrpSpPr>
        <p:grpSpPr>
          <a:xfrm>
            <a:off x="2667000" y="4724400"/>
            <a:ext cx="1190464" cy="1219200"/>
            <a:chOff x="774700" y="1447800"/>
            <a:chExt cx="4162264" cy="4343400"/>
          </a:xfrm>
        </p:grpSpPr>
        <p:grpSp>
          <p:nvGrpSpPr>
            <p:cNvPr id="5" name="Group 47"/>
            <p:cNvGrpSpPr/>
            <p:nvPr/>
          </p:nvGrpSpPr>
          <p:grpSpPr>
            <a:xfrm>
              <a:off x="774700" y="1447800"/>
              <a:ext cx="4162264" cy="3619500"/>
              <a:chOff x="533400" y="1066800"/>
              <a:chExt cx="4162264" cy="3619500"/>
            </a:xfrm>
          </p:grpSpPr>
          <p:pic>
            <p:nvPicPr>
              <p:cNvPr id="164" name="Picture 163"/>
              <p:cNvPicPr>
                <a:picLocks noChangeAspect="1" noChangeArrowheads="1"/>
              </p:cNvPicPr>
              <p:nvPr/>
            </p:nvPicPr>
            <p:blipFill>
              <a:blip r:embed="rId8" cstate="print"/>
              <a:srcRect/>
              <a:stretch>
                <a:fillRect/>
              </a:stretch>
            </p:blipFill>
            <p:spPr bwMode="auto">
              <a:xfrm>
                <a:off x="1009650" y="1066800"/>
                <a:ext cx="2724150" cy="3619500"/>
              </a:xfrm>
              <a:prstGeom prst="rect">
                <a:avLst/>
              </a:prstGeom>
              <a:noFill/>
              <a:ln w="9525">
                <a:noFill/>
                <a:miter lim="800000"/>
                <a:headEnd/>
                <a:tailEnd/>
              </a:ln>
            </p:spPr>
          </p:pic>
          <p:sp>
            <p:nvSpPr>
              <p:cNvPr id="166" name="Text Box 6"/>
              <p:cNvSpPr txBox="1">
                <a:spLocks noChangeArrowheads="1"/>
              </p:cNvSpPr>
              <p:nvPr/>
            </p:nvSpPr>
            <p:spPr bwMode="auto">
              <a:xfrm>
                <a:off x="533400" y="3276601"/>
                <a:ext cx="1739900" cy="986809"/>
              </a:xfrm>
              <a:prstGeom prst="rect">
                <a:avLst/>
              </a:prstGeom>
              <a:noFill/>
              <a:ln w="9525">
                <a:noFill/>
                <a:miter lim="800000"/>
                <a:headEnd/>
                <a:tailEnd/>
              </a:ln>
              <a:effectLst/>
            </p:spPr>
            <p:txBody>
              <a:bodyPr>
                <a:spAutoFit/>
              </a:bodyPr>
              <a:lstStyle/>
              <a:p>
                <a:pPr>
                  <a:spcBef>
                    <a:spcPct val="50000"/>
                  </a:spcBef>
                </a:pPr>
                <a:endParaRPr lang="en-US" sz="1200" b="0" dirty="0">
                  <a:latin typeface="Arial" pitchFamily="34" charset="0"/>
                  <a:cs typeface="Arial" pitchFamily="34" charset="0"/>
                </a:endParaRPr>
              </a:p>
            </p:txBody>
          </p:sp>
          <p:sp>
            <p:nvSpPr>
              <p:cNvPr id="174" name="Freeform 173"/>
              <p:cNvSpPr/>
              <p:nvPr/>
            </p:nvSpPr>
            <p:spPr>
              <a:xfrm rot="9760357">
                <a:off x="3607128" y="3812016"/>
                <a:ext cx="1088536" cy="338630"/>
              </a:xfrm>
              <a:custGeom>
                <a:avLst/>
                <a:gdLst>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775200"/>
                  <a:gd name="connsiteY0" fmla="*/ 2668058 h 2873375"/>
                  <a:gd name="connsiteX1" fmla="*/ 387350 w 4775200"/>
                  <a:gd name="connsiteY1" fmla="*/ 1058 h 2873375"/>
                  <a:gd name="connsiteX2" fmla="*/ 762000 w 4775200"/>
                  <a:gd name="connsiteY2" fmla="*/ 2668058 h 2873375"/>
                  <a:gd name="connsiteX3" fmla="*/ 1149350 w 4775200"/>
                  <a:gd name="connsiteY3" fmla="*/ 1058 h 2873375"/>
                  <a:gd name="connsiteX4" fmla="*/ 1530350 w 4775200"/>
                  <a:gd name="connsiteY4" fmla="*/ 2674408 h 2873375"/>
                  <a:gd name="connsiteX5" fmla="*/ 1917700 w 4775200"/>
                  <a:gd name="connsiteY5" fmla="*/ 7408 h 2873375"/>
                  <a:gd name="connsiteX6" fmla="*/ 2292350 w 4775200"/>
                  <a:gd name="connsiteY6" fmla="*/ 2674408 h 2873375"/>
                  <a:gd name="connsiteX7" fmla="*/ 2679700 w 4775200"/>
                  <a:gd name="connsiteY7" fmla="*/ 7408 h 2873375"/>
                  <a:gd name="connsiteX8" fmla="*/ 3054350 w 4775200"/>
                  <a:gd name="connsiteY8" fmla="*/ 2680758 h 2873375"/>
                  <a:gd name="connsiteX9" fmla="*/ 3435350 w 4775200"/>
                  <a:gd name="connsiteY9" fmla="*/ 7408 h 2873375"/>
                  <a:gd name="connsiteX10" fmla="*/ 3816350 w 4775200"/>
                  <a:gd name="connsiteY10" fmla="*/ 2668058 h 2873375"/>
                  <a:gd name="connsiteX11" fmla="*/ 3994150 w 4775200"/>
                  <a:gd name="connsiteY11" fmla="*/ 1239308 h 2873375"/>
                  <a:gd name="connsiteX12" fmla="*/ 4775200 w 4775200"/>
                  <a:gd name="connsiteY12" fmla="*/ 107420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962525"/>
                  <a:gd name="connsiteY0" fmla="*/ 2668058 h 2873375"/>
                  <a:gd name="connsiteX1" fmla="*/ 387350 w 4962525"/>
                  <a:gd name="connsiteY1" fmla="*/ 1058 h 2873375"/>
                  <a:gd name="connsiteX2" fmla="*/ 762000 w 4962525"/>
                  <a:gd name="connsiteY2" fmla="*/ 2668058 h 2873375"/>
                  <a:gd name="connsiteX3" fmla="*/ 1149350 w 4962525"/>
                  <a:gd name="connsiteY3" fmla="*/ 1058 h 2873375"/>
                  <a:gd name="connsiteX4" fmla="*/ 1530350 w 4962525"/>
                  <a:gd name="connsiteY4" fmla="*/ 2674408 h 2873375"/>
                  <a:gd name="connsiteX5" fmla="*/ 1917700 w 4962525"/>
                  <a:gd name="connsiteY5" fmla="*/ 7408 h 2873375"/>
                  <a:gd name="connsiteX6" fmla="*/ 2292350 w 4962525"/>
                  <a:gd name="connsiteY6" fmla="*/ 2674408 h 2873375"/>
                  <a:gd name="connsiteX7" fmla="*/ 2679700 w 4962525"/>
                  <a:gd name="connsiteY7" fmla="*/ 7408 h 2873375"/>
                  <a:gd name="connsiteX8" fmla="*/ 3054350 w 4962525"/>
                  <a:gd name="connsiteY8" fmla="*/ 2680758 h 2873375"/>
                  <a:gd name="connsiteX9" fmla="*/ 3435350 w 4962525"/>
                  <a:gd name="connsiteY9" fmla="*/ 7408 h 2873375"/>
                  <a:gd name="connsiteX10" fmla="*/ 3816350 w 4962525"/>
                  <a:gd name="connsiteY10" fmla="*/ 2668058 h 2873375"/>
                  <a:gd name="connsiteX11" fmla="*/ 3994150 w 4962525"/>
                  <a:gd name="connsiteY11" fmla="*/ 1239308 h 2873375"/>
                  <a:gd name="connsiteX12" fmla="*/ 4813300 w 4962525"/>
                  <a:gd name="connsiteY12" fmla="*/ 1220258 h 2873375"/>
                  <a:gd name="connsiteX13" fmla="*/ 4889500 w 4962525"/>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508500 w 4889500"/>
                  <a:gd name="connsiteY12" fmla="*/ 1372658 h 2873375"/>
                  <a:gd name="connsiteX13" fmla="*/ 4889500 w 4889500"/>
                  <a:gd name="connsiteY13"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73375"/>
                  <a:gd name="connsiteX1" fmla="*/ 387350 w 4889500"/>
                  <a:gd name="connsiteY1" fmla="*/ 1058 h 2873375"/>
                  <a:gd name="connsiteX2" fmla="*/ 762000 w 4889500"/>
                  <a:gd name="connsiteY2" fmla="*/ 2668058 h 2873375"/>
                  <a:gd name="connsiteX3" fmla="*/ 1149350 w 4889500"/>
                  <a:gd name="connsiteY3" fmla="*/ 1058 h 2873375"/>
                  <a:gd name="connsiteX4" fmla="*/ 1530350 w 4889500"/>
                  <a:gd name="connsiteY4" fmla="*/ 2674408 h 2873375"/>
                  <a:gd name="connsiteX5" fmla="*/ 1917700 w 4889500"/>
                  <a:gd name="connsiteY5" fmla="*/ 7408 h 2873375"/>
                  <a:gd name="connsiteX6" fmla="*/ 2292350 w 4889500"/>
                  <a:gd name="connsiteY6" fmla="*/ 2674408 h 2873375"/>
                  <a:gd name="connsiteX7" fmla="*/ 2679700 w 4889500"/>
                  <a:gd name="connsiteY7" fmla="*/ 7408 h 2873375"/>
                  <a:gd name="connsiteX8" fmla="*/ 3054350 w 4889500"/>
                  <a:gd name="connsiteY8" fmla="*/ 2680758 h 2873375"/>
                  <a:gd name="connsiteX9" fmla="*/ 3435350 w 4889500"/>
                  <a:gd name="connsiteY9" fmla="*/ 7408 h 2873375"/>
                  <a:gd name="connsiteX10" fmla="*/ 3816350 w 4889500"/>
                  <a:gd name="connsiteY10" fmla="*/ 2668058 h 2873375"/>
                  <a:gd name="connsiteX11" fmla="*/ 3994150 w 4889500"/>
                  <a:gd name="connsiteY11" fmla="*/ 1239308 h 2873375"/>
                  <a:gd name="connsiteX12" fmla="*/ 4889500 w 4889500"/>
                  <a:gd name="connsiteY12" fmla="*/ 1220258 h 2873375"/>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220258 h 2857500"/>
                  <a:gd name="connsiteX0" fmla="*/ 0 w 4889500"/>
                  <a:gd name="connsiteY0" fmla="*/ 2668058 h 2857500"/>
                  <a:gd name="connsiteX1" fmla="*/ 387350 w 4889500"/>
                  <a:gd name="connsiteY1" fmla="*/ 1058 h 2857500"/>
                  <a:gd name="connsiteX2" fmla="*/ 762000 w 4889500"/>
                  <a:gd name="connsiteY2" fmla="*/ 2668058 h 2857500"/>
                  <a:gd name="connsiteX3" fmla="*/ 1149350 w 4889500"/>
                  <a:gd name="connsiteY3" fmla="*/ 1058 h 2857500"/>
                  <a:gd name="connsiteX4" fmla="*/ 1530350 w 4889500"/>
                  <a:gd name="connsiteY4" fmla="*/ 2674408 h 2857500"/>
                  <a:gd name="connsiteX5" fmla="*/ 1917700 w 4889500"/>
                  <a:gd name="connsiteY5" fmla="*/ 7408 h 2857500"/>
                  <a:gd name="connsiteX6" fmla="*/ 2292350 w 4889500"/>
                  <a:gd name="connsiteY6" fmla="*/ 2674408 h 2857500"/>
                  <a:gd name="connsiteX7" fmla="*/ 2679700 w 4889500"/>
                  <a:gd name="connsiteY7" fmla="*/ 7408 h 2857500"/>
                  <a:gd name="connsiteX8" fmla="*/ 3054350 w 4889500"/>
                  <a:gd name="connsiteY8" fmla="*/ 2680758 h 2857500"/>
                  <a:gd name="connsiteX9" fmla="*/ 3435350 w 4889500"/>
                  <a:gd name="connsiteY9" fmla="*/ 7408 h 2857500"/>
                  <a:gd name="connsiteX10" fmla="*/ 3816350 w 4889500"/>
                  <a:gd name="connsiteY10" fmla="*/ 2668058 h 2857500"/>
                  <a:gd name="connsiteX11" fmla="*/ 4051300 w 4889500"/>
                  <a:gd name="connsiteY11" fmla="*/ 1144058 h 2857500"/>
                  <a:gd name="connsiteX12" fmla="*/ 4889500 w 4889500"/>
                  <a:gd name="connsiteY12" fmla="*/ 1144058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89500" h="2857500">
                    <a:moveTo>
                      <a:pt x="0" y="2668058"/>
                    </a:moveTo>
                    <a:cubicBezTo>
                      <a:pt x="130175" y="1334558"/>
                      <a:pt x="260350" y="1058"/>
                      <a:pt x="387350" y="1058"/>
                    </a:cubicBezTo>
                    <a:cubicBezTo>
                      <a:pt x="514350" y="1058"/>
                      <a:pt x="635000" y="2668058"/>
                      <a:pt x="762000" y="2668058"/>
                    </a:cubicBezTo>
                    <a:cubicBezTo>
                      <a:pt x="889000" y="2668058"/>
                      <a:pt x="1021292" y="0"/>
                      <a:pt x="1149350" y="1058"/>
                    </a:cubicBezTo>
                    <a:cubicBezTo>
                      <a:pt x="1277408" y="2116"/>
                      <a:pt x="1402292" y="2673350"/>
                      <a:pt x="1530350" y="2674408"/>
                    </a:cubicBezTo>
                    <a:cubicBezTo>
                      <a:pt x="1658408" y="2675466"/>
                      <a:pt x="1790700" y="7408"/>
                      <a:pt x="1917700" y="7408"/>
                    </a:cubicBezTo>
                    <a:cubicBezTo>
                      <a:pt x="2044700" y="7408"/>
                      <a:pt x="2165350" y="2674408"/>
                      <a:pt x="2292350" y="2674408"/>
                    </a:cubicBezTo>
                    <a:cubicBezTo>
                      <a:pt x="2419350" y="2674408"/>
                      <a:pt x="2552700" y="6350"/>
                      <a:pt x="2679700" y="7408"/>
                    </a:cubicBezTo>
                    <a:cubicBezTo>
                      <a:pt x="2806700" y="8466"/>
                      <a:pt x="2928408" y="2680758"/>
                      <a:pt x="3054350" y="2680758"/>
                    </a:cubicBezTo>
                    <a:cubicBezTo>
                      <a:pt x="3180292" y="2680758"/>
                      <a:pt x="3308350" y="9525"/>
                      <a:pt x="3435350" y="7408"/>
                    </a:cubicBezTo>
                    <a:cubicBezTo>
                      <a:pt x="3562350" y="5291"/>
                      <a:pt x="3713692" y="2478616"/>
                      <a:pt x="3816350" y="2668058"/>
                    </a:cubicBezTo>
                    <a:cubicBezTo>
                      <a:pt x="3919008" y="2857500"/>
                      <a:pt x="3872442" y="1385358"/>
                      <a:pt x="4051300" y="1144058"/>
                    </a:cubicBezTo>
                    <a:cubicBezTo>
                      <a:pt x="4611158" y="1131358"/>
                      <a:pt x="4702969" y="1148027"/>
                      <a:pt x="4889500" y="1144058"/>
                    </a:cubicBezTo>
                  </a:path>
                </a:pathLst>
              </a:custGeom>
              <a:ln w="15875">
                <a:solidFill>
                  <a:schemeClr val="tx2"/>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grpSp>
        <p:pic>
          <p:nvPicPr>
            <p:cNvPr id="175" name="Picture 50"/>
            <p:cNvPicPr>
              <a:picLocks noChangeAspect="1" noChangeArrowheads="1"/>
            </p:cNvPicPr>
            <p:nvPr/>
          </p:nvPicPr>
          <p:blipFill>
            <a:blip r:embed="rId9" cstate="print"/>
            <a:srcRect l="15851" b="10527"/>
            <a:stretch>
              <a:fillRect/>
            </a:stretch>
          </p:blipFill>
          <p:spPr bwMode="auto">
            <a:xfrm>
              <a:off x="990600" y="3962400"/>
              <a:ext cx="1713380" cy="1828800"/>
            </a:xfrm>
            <a:prstGeom prst="rect">
              <a:avLst/>
            </a:prstGeom>
            <a:noFill/>
            <a:ln w="9525">
              <a:noFill/>
              <a:miter lim="800000"/>
              <a:headEnd/>
              <a:tailEnd/>
            </a:ln>
            <a:effectLst/>
          </p:spPr>
        </p:pic>
        <p:sp>
          <p:nvSpPr>
            <p:cNvPr id="178" name="Text Box 57"/>
            <p:cNvSpPr txBox="1">
              <a:spLocks noChangeArrowheads="1"/>
            </p:cNvSpPr>
            <p:nvPr/>
          </p:nvSpPr>
          <p:spPr bwMode="auto">
            <a:xfrm>
              <a:off x="990599" y="4038600"/>
              <a:ext cx="1143002" cy="986809"/>
            </a:xfrm>
            <a:prstGeom prst="rect">
              <a:avLst/>
            </a:prstGeom>
            <a:noFill/>
            <a:ln w="9525" algn="ctr">
              <a:noFill/>
              <a:miter lim="800000"/>
              <a:headEnd/>
              <a:tailEnd/>
            </a:ln>
            <a:effectLst/>
          </p:spPr>
          <p:txBody>
            <a:bodyPr wrap="square">
              <a:spAutoFit/>
            </a:bodyPr>
            <a:lstStyle/>
            <a:p>
              <a:pPr>
                <a:spcBef>
                  <a:spcPct val="50000"/>
                </a:spcBef>
              </a:pPr>
              <a:endParaRPr lang="en-US" sz="1200" dirty="0">
                <a:solidFill>
                  <a:schemeClr val="bg1"/>
                </a:solidFill>
                <a:latin typeface="Arial" pitchFamily="34" charset="0"/>
                <a:cs typeface="Arial" pitchFamily="34" charset="0"/>
              </a:endParaRPr>
            </a:p>
          </p:txBody>
        </p:sp>
        <p:sp>
          <p:nvSpPr>
            <p:cNvPr id="179" name="Freeform 178"/>
            <p:cNvSpPr/>
            <p:nvPr/>
          </p:nvSpPr>
          <p:spPr>
            <a:xfrm>
              <a:off x="990600" y="3352800"/>
              <a:ext cx="1676400" cy="685800"/>
            </a:xfrm>
            <a:custGeom>
              <a:avLst/>
              <a:gdLst>
                <a:gd name="connsiteX0" fmla="*/ 0 w 2313829"/>
                <a:gd name="connsiteY0" fmla="*/ 914400 h 914400"/>
                <a:gd name="connsiteX1" fmla="*/ 2313829 w 2313829"/>
                <a:gd name="connsiteY1" fmla="*/ 914400 h 914400"/>
                <a:gd name="connsiteX2" fmla="*/ 1622066 w 2313829"/>
                <a:gd name="connsiteY2" fmla="*/ 151074 h 914400"/>
                <a:gd name="connsiteX3" fmla="*/ 938254 w 2313829"/>
                <a:gd name="connsiteY3" fmla="*/ 0 h 914400"/>
                <a:gd name="connsiteX4" fmla="*/ 0 w 2313829"/>
                <a:gd name="connsiteY4" fmla="*/ 9144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829" h="914400">
                  <a:moveTo>
                    <a:pt x="0" y="914400"/>
                  </a:moveTo>
                  <a:lnTo>
                    <a:pt x="2313829" y="914400"/>
                  </a:lnTo>
                  <a:lnTo>
                    <a:pt x="1622066" y="151074"/>
                  </a:lnTo>
                  <a:lnTo>
                    <a:pt x="938254" y="0"/>
                  </a:lnTo>
                  <a:lnTo>
                    <a:pt x="0" y="914400"/>
                  </a:lnTo>
                  <a:close/>
                </a:path>
              </a:pathLst>
            </a:custGeom>
            <a:gradFill flip="none" rotWithShape="1">
              <a:gsLst>
                <a:gs pos="0">
                  <a:srgbClr val="333399">
                    <a:alpha val="40000"/>
                  </a:srgbClr>
                </a:gs>
                <a:gs pos="100000">
                  <a:schemeClr val="bg1">
                    <a:alpha val="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81" name="TextBox 180"/>
          <p:cNvSpPr txBox="1"/>
          <p:nvPr/>
        </p:nvSpPr>
        <p:spPr>
          <a:xfrm>
            <a:off x="2590800" y="5881255"/>
            <a:ext cx="1295400" cy="461665"/>
          </a:xfrm>
          <a:prstGeom prst="rect">
            <a:avLst/>
          </a:prstGeom>
          <a:noFill/>
        </p:spPr>
        <p:txBody>
          <a:bodyPr wrap="square" rtlCol="0">
            <a:spAutoFit/>
          </a:bodyPr>
          <a:lstStyle/>
          <a:p>
            <a:pPr algn="ctr"/>
            <a:r>
              <a:rPr lang="en-US" sz="1200" dirty="0" smtClean="0">
                <a:solidFill>
                  <a:srgbClr val="C00000"/>
                </a:solidFill>
                <a:cs typeface="Arial" pitchFamily="34" charset="0"/>
              </a:rPr>
              <a:t>Photoelectron</a:t>
            </a:r>
          </a:p>
          <a:p>
            <a:pPr algn="ctr"/>
            <a:r>
              <a:rPr lang="en-US" sz="1200" dirty="0">
                <a:solidFill>
                  <a:srgbClr val="C00000"/>
                </a:solidFill>
                <a:cs typeface="Arial" pitchFamily="34" charset="0"/>
              </a:rPr>
              <a:t>s</a:t>
            </a:r>
            <a:r>
              <a:rPr lang="en-US" sz="1200" dirty="0" smtClean="0">
                <a:solidFill>
                  <a:srgbClr val="C00000"/>
                </a:solidFill>
                <a:cs typeface="Arial" pitchFamily="34" charset="0"/>
              </a:rPr>
              <a:t>pectroscopy</a:t>
            </a:r>
            <a:endParaRPr lang="en-US" sz="1200" dirty="0">
              <a:solidFill>
                <a:srgbClr val="C00000"/>
              </a:solidFill>
              <a:cs typeface="Arial" pitchFamily="34" charset="0"/>
            </a:endParaRPr>
          </a:p>
        </p:txBody>
      </p:sp>
      <p:pic>
        <p:nvPicPr>
          <p:cNvPr id="182" name="Picture 181" descr="X-rayimaging.jpg"/>
          <p:cNvPicPr>
            <a:picLocks noChangeAspect="1"/>
          </p:cNvPicPr>
          <p:nvPr/>
        </p:nvPicPr>
        <p:blipFill>
          <a:blip r:embed="rId10" cstate="print"/>
          <a:stretch>
            <a:fillRect/>
          </a:stretch>
        </p:blipFill>
        <p:spPr>
          <a:xfrm>
            <a:off x="1552874" y="3352800"/>
            <a:ext cx="1893726" cy="859536"/>
          </a:xfrm>
          <a:prstGeom prst="rect">
            <a:avLst/>
          </a:prstGeom>
        </p:spPr>
      </p:pic>
      <p:sp>
        <p:nvSpPr>
          <p:cNvPr id="183" name="TextBox 182"/>
          <p:cNvSpPr txBox="1"/>
          <p:nvPr/>
        </p:nvSpPr>
        <p:spPr>
          <a:xfrm>
            <a:off x="1379690" y="4267200"/>
            <a:ext cx="2133600" cy="276999"/>
          </a:xfrm>
          <a:prstGeom prst="rect">
            <a:avLst/>
          </a:prstGeom>
          <a:noFill/>
        </p:spPr>
        <p:txBody>
          <a:bodyPr wrap="square" rtlCol="0">
            <a:spAutoFit/>
          </a:bodyPr>
          <a:lstStyle/>
          <a:p>
            <a:pPr algn="ctr"/>
            <a:r>
              <a:rPr lang="en-US" sz="1200" dirty="0" smtClean="0">
                <a:solidFill>
                  <a:srgbClr val="C00000"/>
                </a:solidFill>
                <a:cs typeface="Arial" pitchFamily="34" charset="0"/>
              </a:rPr>
              <a:t>Diffractive X-ray imaging</a:t>
            </a:r>
            <a:endParaRPr lang="en-US" sz="1200" dirty="0">
              <a:solidFill>
                <a:srgbClr val="C00000"/>
              </a:solidFill>
              <a:cs typeface="Arial" pitchFamily="34" charset="0"/>
            </a:endParaRPr>
          </a:p>
        </p:txBody>
      </p:sp>
      <p:pic>
        <p:nvPicPr>
          <p:cNvPr id="184" name="Picture 183" descr="RIXS.jpg"/>
          <p:cNvPicPr>
            <a:picLocks noChangeAspect="1"/>
          </p:cNvPicPr>
          <p:nvPr/>
        </p:nvPicPr>
        <p:blipFill>
          <a:blip r:embed="rId11" cstate="print"/>
          <a:stretch>
            <a:fillRect/>
          </a:stretch>
        </p:blipFill>
        <p:spPr>
          <a:xfrm>
            <a:off x="152400" y="4876800"/>
            <a:ext cx="1502953" cy="1104392"/>
          </a:xfrm>
          <a:prstGeom prst="rect">
            <a:avLst/>
          </a:prstGeom>
        </p:spPr>
      </p:pic>
      <p:sp>
        <p:nvSpPr>
          <p:cNvPr id="185" name="TextBox 184"/>
          <p:cNvSpPr txBox="1"/>
          <p:nvPr/>
        </p:nvSpPr>
        <p:spPr>
          <a:xfrm>
            <a:off x="0" y="5890736"/>
            <a:ext cx="1711035" cy="646331"/>
          </a:xfrm>
          <a:prstGeom prst="rect">
            <a:avLst/>
          </a:prstGeom>
          <a:noFill/>
        </p:spPr>
        <p:txBody>
          <a:bodyPr wrap="square" rtlCol="0">
            <a:spAutoFit/>
          </a:bodyPr>
          <a:lstStyle/>
          <a:p>
            <a:pPr algn="ctr"/>
            <a:r>
              <a:rPr lang="en-US" sz="1200" dirty="0" smtClean="0">
                <a:solidFill>
                  <a:srgbClr val="C00000"/>
                </a:solidFill>
                <a:cs typeface="Arial" pitchFamily="34" charset="0"/>
              </a:rPr>
              <a:t>X-ray scattering for structural and spectral analysis</a:t>
            </a:r>
            <a:endParaRPr lang="en-US" sz="1200" dirty="0">
              <a:solidFill>
                <a:srgbClr val="C00000"/>
              </a:solidFill>
              <a:cs typeface="Arial" pitchFamily="34" charset="0"/>
            </a:endParaRPr>
          </a:p>
        </p:txBody>
      </p:sp>
      <p:sp>
        <p:nvSpPr>
          <p:cNvPr id="188" name="TextBox 187"/>
          <p:cNvSpPr txBox="1"/>
          <p:nvPr/>
        </p:nvSpPr>
        <p:spPr>
          <a:xfrm>
            <a:off x="0" y="4274130"/>
            <a:ext cx="1600200" cy="461665"/>
          </a:xfrm>
          <a:prstGeom prst="rect">
            <a:avLst/>
          </a:prstGeom>
          <a:noFill/>
        </p:spPr>
        <p:txBody>
          <a:bodyPr wrap="square" rtlCol="0">
            <a:spAutoFit/>
          </a:bodyPr>
          <a:lstStyle/>
          <a:p>
            <a:pPr algn="ctr"/>
            <a:r>
              <a:rPr lang="en-US" sz="1200" dirty="0" smtClean="0">
                <a:solidFill>
                  <a:srgbClr val="C00000"/>
                </a:solidFill>
                <a:cs typeface="Arial" pitchFamily="34" charset="0"/>
              </a:rPr>
              <a:t>In-situ </a:t>
            </a:r>
          </a:p>
          <a:p>
            <a:pPr algn="ctr"/>
            <a:r>
              <a:rPr lang="en-US" sz="1200" dirty="0" smtClean="0">
                <a:solidFill>
                  <a:srgbClr val="C00000"/>
                </a:solidFill>
                <a:cs typeface="Arial" pitchFamily="34" charset="0"/>
              </a:rPr>
              <a:t>X-ray Monitoring</a:t>
            </a:r>
            <a:endParaRPr lang="en-US" sz="1200" dirty="0">
              <a:solidFill>
                <a:srgbClr val="C00000"/>
              </a:solidFill>
              <a:cs typeface="Arial" pitchFamily="34" charset="0"/>
            </a:endParaRPr>
          </a:p>
        </p:txBody>
      </p:sp>
      <p:pic>
        <p:nvPicPr>
          <p:cNvPr id="1028" name="Picture 4"/>
          <p:cNvPicPr>
            <a:picLocks noChangeAspect="1" noChangeArrowheads="1"/>
          </p:cNvPicPr>
          <p:nvPr/>
        </p:nvPicPr>
        <p:blipFill>
          <a:blip r:embed="rId12" cstate="print"/>
          <a:srcRect/>
          <a:stretch>
            <a:fillRect/>
          </a:stretch>
        </p:blipFill>
        <p:spPr bwMode="auto">
          <a:xfrm>
            <a:off x="337224" y="3304222"/>
            <a:ext cx="1040401" cy="1039178"/>
          </a:xfrm>
          <a:prstGeom prst="rect">
            <a:avLst/>
          </a:prstGeom>
          <a:noFill/>
          <a:ln w="9525">
            <a:noFill/>
            <a:miter lim="800000"/>
            <a:headEnd/>
            <a:tailEnd/>
          </a:ln>
        </p:spPr>
      </p:pic>
      <p:sp>
        <p:nvSpPr>
          <p:cNvPr id="116" name="Rectangle 115"/>
          <p:cNvSpPr/>
          <p:nvPr/>
        </p:nvSpPr>
        <p:spPr>
          <a:xfrm>
            <a:off x="6019800" y="2780488"/>
            <a:ext cx="2057400" cy="277037"/>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0" scaled="0"/>
          </a:gra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solidFill>
                  <a:srgbClr val="C00000"/>
                </a:solidFill>
              </a:rPr>
              <a:t>Microwave</a:t>
            </a:r>
            <a:endParaRPr lang="en-US" sz="1600" dirty="0">
              <a:solidFill>
                <a:srgbClr val="C00000"/>
              </a:solidFill>
            </a:endParaRPr>
          </a:p>
        </p:txBody>
      </p:sp>
      <p:pic>
        <p:nvPicPr>
          <p:cNvPr id="72" name="Picture 71" descr="Felix_Science.png"/>
          <p:cNvPicPr>
            <a:picLocks noChangeAspect="1"/>
          </p:cNvPicPr>
          <p:nvPr/>
        </p:nvPicPr>
        <p:blipFill>
          <a:blip r:embed="rId13" cstate="print"/>
          <a:srcRect l="79167" t="1475" r="504" b="60957"/>
          <a:stretch>
            <a:fillRect/>
          </a:stretch>
        </p:blipFill>
        <p:spPr>
          <a:xfrm>
            <a:off x="3886195" y="4810125"/>
            <a:ext cx="1066800" cy="1113183"/>
          </a:xfrm>
          <a:prstGeom prst="rect">
            <a:avLst/>
          </a:prstGeom>
        </p:spPr>
      </p:pic>
      <p:sp>
        <p:nvSpPr>
          <p:cNvPr id="2" name="TextBox 1"/>
          <p:cNvSpPr txBox="1"/>
          <p:nvPr/>
        </p:nvSpPr>
        <p:spPr>
          <a:xfrm>
            <a:off x="7461270" y="6488668"/>
            <a:ext cx="1606530" cy="307777"/>
          </a:xfrm>
          <a:prstGeom prst="rect">
            <a:avLst/>
          </a:prstGeom>
          <a:noFill/>
        </p:spPr>
        <p:txBody>
          <a:bodyPr wrap="none" rtlCol="0">
            <a:spAutoFit/>
          </a:bodyPr>
          <a:lstStyle/>
          <a:p>
            <a:r>
              <a:rPr lang="en-US" sz="1400" dirty="0" smtClean="0"/>
              <a:t>Shen group, 2012</a:t>
            </a:r>
            <a:endParaRPr lang="en-US" sz="1400" dirty="0"/>
          </a:p>
        </p:txBody>
      </p:sp>
      <p:pic>
        <p:nvPicPr>
          <p:cNvPr id="48130" name="Picture 2" descr="https://www.google.com/images?q=tbn:ANd9GcSUozRg4DlUh4XErGqNsiG08C4dql5NqGQxwoMlako0SUaIYCb2aSvYgQ"/>
          <p:cNvPicPr>
            <a:picLocks noChangeAspect="1" noChangeArrowheads="1"/>
          </p:cNvPicPr>
          <p:nvPr/>
        </p:nvPicPr>
        <p:blipFill>
          <a:blip r:embed="rId14" cstate="print"/>
          <a:srcRect l="40000"/>
          <a:stretch>
            <a:fillRect/>
          </a:stretch>
        </p:blipFill>
        <p:spPr bwMode="auto">
          <a:xfrm>
            <a:off x="4097475" y="3352800"/>
            <a:ext cx="626925" cy="895350"/>
          </a:xfrm>
          <a:prstGeom prst="rect">
            <a:avLst/>
          </a:prstGeom>
          <a:noFill/>
        </p:spPr>
      </p:pic>
      <p:sp>
        <p:nvSpPr>
          <p:cNvPr id="71" name="TextBox 70"/>
          <p:cNvSpPr txBox="1"/>
          <p:nvPr/>
        </p:nvSpPr>
        <p:spPr>
          <a:xfrm>
            <a:off x="3886200" y="4313366"/>
            <a:ext cx="1066800" cy="276999"/>
          </a:xfrm>
          <a:prstGeom prst="rect">
            <a:avLst/>
          </a:prstGeom>
          <a:noFill/>
        </p:spPr>
        <p:txBody>
          <a:bodyPr wrap="square" rtlCol="0">
            <a:spAutoFit/>
          </a:bodyPr>
          <a:lstStyle/>
          <a:p>
            <a:pPr algn="ctr"/>
            <a:r>
              <a:rPr lang="en-US" sz="1200" dirty="0" smtClean="0">
                <a:solidFill>
                  <a:srgbClr val="C00000"/>
                </a:solidFill>
                <a:cs typeface="Arial" pitchFamily="34" charset="0"/>
              </a:rPr>
              <a:t>Lasers</a:t>
            </a:r>
            <a:endParaRPr lang="en-US" sz="1200" dirty="0">
              <a:solidFill>
                <a:srgbClr val="C00000"/>
              </a:solidFill>
              <a:cs typeface="Arial" pitchFamily="34" charset="0"/>
            </a:endParaRPr>
          </a:p>
        </p:txBody>
      </p:sp>
      <p:pic>
        <p:nvPicPr>
          <p:cNvPr id="74" name="Picture 4"/>
          <p:cNvPicPr>
            <a:picLocks noChangeAspect="1" noChangeArrowheads="1"/>
          </p:cNvPicPr>
          <p:nvPr/>
        </p:nvPicPr>
        <p:blipFill>
          <a:blip r:embed="rId15" cstate="print"/>
          <a:srcRect l="16603" t="11993" r="51514" b="22719"/>
          <a:stretch>
            <a:fillRect/>
          </a:stretch>
        </p:blipFill>
        <p:spPr bwMode="auto">
          <a:xfrm>
            <a:off x="1763875" y="4735795"/>
            <a:ext cx="826925" cy="1265199"/>
          </a:xfrm>
          <a:prstGeom prst="rect">
            <a:avLst/>
          </a:prstGeom>
          <a:noFill/>
          <a:ln w="9525" algn="ctr">
            <a:noFill/>
            <a:miter lim="800000"/>
            <a:headEnd/>
            <a:tailEnd/>
          </a:ln>
          <a:effectLst/>
        </p:spPr>
      </p:pic>
      <p:sp>
        <p:nvSpPr>
          <p:cNvPr id="79" name="TextBox 78"/>
          <p:cNvSpPr txBox="1"/>
          <p:nvPr/>
        </p:nvSpPr>
        <p:spPr>
          <a:xfrm>
            <a:off x="1600200" y="5939135"/>
            <a:ext cx="1066800" cy="461665"/>
          </a:xfrm>
          <a:prstGeom prst="rect">
            <a:avLst/>
          </a:prstGeom>
          <a:noFill/>
        </p:spPr>
        <p:txBody>
          <a:bodyPr wrap="square" rtlCol="0">
            <a:spAutoFit/>
          </a:bodyPr>
          <a:lstStyle/>
          <a:p>
            <a:pPr algn="ctr"/>
            <a:r>
              <a:rPr lang="en-US" sz="1200" dirty="0" smtClean="0">
                <a:solidFill>
                  <a:srgbClr val="C00000"/>
                </a:solidFill>
                <a:cs typeface="Arial" pitchFamily="34" charset="0"/>
              </a:rPr>
              <a:t>Soft x-ray absorption</a:t>
            </a:r>
            <a:endParaRPr lang="en-US" sz="1200" dirty="0">
              <a:solidFill>
                <a:srgbClr val="C00000"/>
              </a:solidFill>
              <a:cs typeface="Arial" pitchFamily="34" charset="0"/>
            </a:endParaRPr>
          </a:p>
        </p:txBody>
      </p:sp>
      <p:pic>
        <p:nvPicPr>
          <p:cNvPr id="68" name="Picture 67" descr="SSRL.png"/>
          <p:cNvPicPr>
            <a:picLocks noChangeAspect="1"/>
          </p:cNvPicPr>
          <p:nvPr/>
        </p:nvPicPr>
        <p:blipFill>
          <a:blip r:embed="rId16" cstate="print"/>
          <a:stretch>
            <a:fillRect/>
          </a:stretch>
        </p:blipFill>
        <p:spPr>
          <a:xfrm>
            <a:off x="304800" y="742950"/>
            <a:ext cx="1524000" cy="857250"/>
          </a:xfrm>
          <a:prstGeom prst="rect">
            <a:avLst/>
          </a:prstGeom>
        </p:spPr>
      </p:pic>
      <p:pic>
        <p:nvPicPr>
          <p:cNvPr id="69" name="Picture 68" descr="ERL.jpg"/>
          <p:cNvPicPr>
            <a:picLocks noChangeAspect="1"/>
          </p:cNvPicPr>
          <p:nvPr/>
        </p:nvPicPr>
        <p:blipFill>
          <a:blip r:embed="rId17" cstate="print"/>
          <a:stretch>
            <a:fillRect/>
          </a:stretch>
        </p:blipFill>
        <p:spPr>
          <a:xfrm>
            <a:off x="4343400" y="838200"/>
            <a:ext cx="2076450" cy="830580"/>
          </a:xfrm>
          <a:prstGeom prst="rect">
            <a:avLst/>
          </a:prstGeom>
        </p:spPr>
      </p:pic>
      <p:sp>
        <p:nvSpPr>
          <p:cNvPr id="70" name="Rectangle 69"/>
          <p:cNvSpPr/>
          <p:nvPr/>
        </p:nvSpPr>
        <p:spPr>
          <a:xfrm>
            <a:off x="5476061" y="996950"/>
            <a:ext cx="543739"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i="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rPr>
              <a:t>ERL</a:t>
            </a:r>
            <a:endParaRPr lang="en-US" b="1" i="1" cap="none"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endParaRPr>
          </a:p>
        </p:txBody>
      </p:sp>
      <p:sp>
        <p:nvSpPr>
          <p:cNvPr id="73" name="Right Brace 72"/>
          <p:cNvSpPr/>
          <p:nvPr/>
        </p:nvSpPr>
        <p:spPr>
          <a:xfrm>
            <a:off x="1905000" y="381000"/>
            <a:ext cx="152400" cy="2819400"/>
          </a:xfrm>
          <a:prstGeom prst="rightBrace">
            <a:avLst/>
          </a:prstGeom>
          <a:scene3d>
            <a:camera prst="orthographicFront">
              <a:rot lat="0" lon="0" rev="5400000"/>
            </a:camera>
            <a:lightRig rig="threePt" dir="t"/>
          </a:scene3d>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75" name="Right Brace 74"/>
          <p:cNvSpPr/>
          <p:nvPr/>
        </p:nvSpPr>
        <p:spPr>
          <a:xfrm>
            <a:off x="5334000" y="742950"/>
            <a:ext cx="152400" cy="2133600"/>
          </a:xfrm>
          <a:prstGeom prst="rightBrace">
            <a:avLst/>
          </a:prstGeom>
          <a:scene3d>
            <a:camera prst="orthographicFront">
              <a:rot lat="0" lon="0" rev="5400000"/>
            </a:camera>
            <a:lightRig rig="threePt" dir="t"/>
          </a:scene3d>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pic>
        <p:nvPicPr>
          <p:cNvPr id="76" name="Picture 2" descr="LCLS">
            <a:hlinkClick r:id="rId18"/>
          </p:cNvPr>
          <p:cNvPicPr>
            <a:picLocks noChangeAspect="1" noChangeArrowheads="1"/>
          </p:cNvPicPr>
          <p:nvPr/>
        </p:nvPicPr>
        <p:blipFill>
          <a:blip r:embed="rId19" cstate="print"/>
          <a:srcRect/>
          <a:stretch>
            <a:fillRect/>
          </a:stretch>
        </p:blipFill>
        <p:spPr bwMode="auto">
          <a:xfrm>
            <a:off x="1765223" y="838200"/>
            <a:ext cx="1816177" cy="605394"/>
          </a:xfrm>
          <a:prstGeom prst="rect">
            <a:avLst/>
          </a:prstGeom>
          <a:noFill/>
        </p:spPr>
      </p:pic>
      <p:sp>
        <p:nvSpPr>
          <p:cNvPr id="77" name="TextBox 76"/>
          <p:cNvSpPr txBox="1"/>
          <p:nvPr/>
        </p:nvSpPr>
        <p:spPr>
          <a:xfrm>
            <a:off x="6075500" y="152400"/>
            <a:ext cx="2189025" cy="707886"/>
          </a:xfrm>
          <a:prstGeom prst="rect">
            <a:avLst/>
          </a:prstGeom>
          <a:noFill/>
        </p:spPr>
        <p:txBody>
          <a:bodyPr wrap="square" rtlCol="0">
            <a:spAutoFit/>
          </a:bodyPr>
          <a:lstStyle/>
          <a:p>
            <a:r>
              <a:rPr lang="en-US" sz="2000" b="1" dirty="0" smtClean="0">
                <a:solidFill>
                  <a:srgbClr val="C00000"/>
                </a:solidFill>
                <a:effectLst>
                  <a:outerShdw blurRad="38100" dist="38100" dir="2700000" algn="tl">
                    <a:srgbClr val="000000">
                      <a:alpha val="43137"/>
                    </a:srgbClr>
                  </a:outerShdw>
                </a:effectLst>
              </a:rPr>
              <a:t>Accelerator Based Sources</a:t>
            </a:r>
            <a:endParaRPr lang="en-US" sz="2000" b="1" dirty="0">
              <a:solidFill>
                <a:srgbClr val="C00000"/>
              </a:solidFill>
              <a:effectLst>
                <a:outerShdw blurRad="38100" dist="38100" dir="2700000" algn="tl">
                  <a:srgbClr val="000000">
                    <a:alpha val="43137"/>
                  </a:srgbClr>
                </a:outerShdw>
              </a:effectLst>
            </a:endParaRPr>
          </a:p>
        </p:txBody>
      </p:sp>
      <p:sp>
        <p:nvSpPr>
          <p:cNvPr id="78" name="Rectangle 77"/>
          <p:cNvSpPr/>
          <p:nvPr/>
        </p:nvSpPr>
        <p:spPr>
          <a:xfrm>
            <a:off x="4490614" y="990600"/>
            <a:ext cx="1069525" cy="36933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i="1"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rPr>
              <a:t>LINAC?</a:t>
            </a:r>
            <a:endParaRPr lang="en-US" b="1" i="1" cap="none"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endParaRPr>
          </a:p>
        </p:txBody>
      </p:sp>
      <p:sp>
        <p:nvSpPr>
          <p:cNvPr id="80" name="Rectangle 79"/>
          <p:cNvSpPr/>
          <p:nvPr/>
        </p:nvSpPr>
        <p:spPr>
          <a:xfrm>
            <a:off x="586184" y="152400"/>
            <a:ext cx="5075428" cy="584775"/>
          </a:xfrm>
          <a:prstGeom prst="rect">
            <a:avLst/>
          </a:prstGeom>
          <a:solidFill>
            <a:srgbClr val="C000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i="1" spc="50" dirty="0" smtClean="0">
                <a:ln w="11430"/>
                <a:solidFill>
                  <a:schemeClr val="bg1"/>
                </a:solidFill>
                <a:latin typeface="Arial" pitchFamily="34" charset="0"/>
                <a:cs typeface="Arial" pitchFamily="34" charset="0"/>
              </a:rPr>
              <a:t>Electromagnetic spectrum</a:t>
            </a:r>
            <a:endParaRPr lang="en-US" sz="3200" i="1" spc="50" dirty="0">
              <a:ln w="1143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840029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248400" y="1676400"/>
            <a:ext cx="2438400"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6248400" y="2827360"/>
            <a:ext cx="2438400" cy="3802040"/>
          </a:xfrm>
          <a:prstGeom prst="roundRect">
            <a:avLst>
              <a:gd name="adj" fmla="val 9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228600" y="5181600"/>
            <a:ext cx="6019800" cy="144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228600" y="4038600"/>
            <a:ext cx="6019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228600" y="2819400"/>
            <a:ext cx="6019800" cy="1219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28600" y="1676400"/>
            <a:ext cx="6019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kipac-large.gif"/>
          <p:cNvPicPr>
            <a:picLocks noChangeAspect="1"/>
          </p:cNvPicPr>
          <p:nvPr/>
        </p:nvPicPr>
        <p:blipFill>
          <a:blip r:embed="rId3" cstate="print"/>
          <a:stretch>
            <a:fillRect/>
          </a:stretch>
        </p:blipFill>
        <p:spPr>
          <a:xfrm>
            <a:off x="4114800" y="2949418"/>
            <a:ext cx="2008496" cy="964078"/>
          </a:xfrm>
          <a:prstGeom prst="rect">
            <a:avLst/>
          </a:prstGeom>
        </p:spPr>
      </p:pic>
      <p:sp>
        <p:nvSpPr>
          <p:cNvPr id="4" name="Title 1"/>
          <p:cNvSpPr txBox="1">
            <a:spLocks/>
          </p:cNvSpPr>
          <p:nvPr/>
        </p:nvSpPr>
        <p:spPr>
          <a:xfrm>
            <a:off x="457200" y="228600"/>
            <a:ext cx="8229600" cy="11430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Times New Roman" pitchFamily="18" charset="0"/>
                <a:cs typeface="Times New Roman" pitchFamily="18" charset="0"/>
              </a:rPr>
              <a:t>SLAC Today:</a:t>
            </a:r>
            <a:endParaRPr lang="en-US" sz="4400" dirty="0" smtClean="0">
              <a:latin typeface="Times New Roman" pitchFamily="18" charset="0"/>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chemeClr val="lt1"/>
                </a:solidFill>
                <a:effectLst/>
                <a:uLnTx/>
                <a:uFillTx/>
                <a:latin typeface="Times New Roman" pitchFamily="18" charset="0"/>
                <a:ea typeface="+mn-ea"/>
                <a:cs typeface="Times New Roman" pitchFamily="18" charset="0"/>
              </a:rPr>
              <a:t>Diversified Portfolio</a:t>
            </a:r>
            <a:endParaRPr kumimoji="0" lang="en-US" sz="30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5" name="Picture 7"/>
          <p:cNvPicPr>
            <a:picLocks noChangeAspect="1" noChangeArrowheads="1"/>
          </p:cNvPicPr>
          <p:nvPr/>
        </p:nvPicPr>
        <p:blipFill>
          <a:blip r:embed="rId4" cstate="print"/>
          <a:srcRect/>
          <a:stretch>
            <a:fillRect/>
          </a:stretch>
        </p:blipFill>
        <p:spPr bwMode="auto">
          <a:xfrm>
            <a:off x="664192" y="4572000"/>
            <a:ext cx="2314575" cy="49530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457200" y="5679744"/>
            <a:ext cx="1752600" cy="865327"/>
          </a:xfrm>
          <a:prstGeom prst="rect">
            <a:avLst/>
          </a:prstGeom>
          <a:noFill/>
          <a:ln w="9525">
            <a:noFill/>
            <a:miter lim="800000"/>
            <a:headEnd/>
            <a:tailEnd/>
          </a:ln>
        </p:spPr>
      </p:pic>
      <p:pic>
        <p:nvPicPr>
          <p:cNvPr id="8" name="Picture 7"/>
          <p:cNvPicPr/>
          <p:nvPr/>
        </p:nvPicPr>
        <p:blipFill>
          <a:blip r:embed="rId6" cstate="print"/>
          <a:srcRect/>
          <a:stretch>
            <a:fillRect/>
          </a:stretch>
        </p:blipFill>
        <p:spPr bwMode="auto">
          <a:xfrm>
            <a:off x="2819400" y="2057400"/>
            <a:ext cx="1608229" cy="661291"/>
          </a:xfrm>
          <a:prstGeom prst="rect">
            <a:avLst/>
          </a:prstGeom>
          <a:noFill/>
          <a:ln w="9525">
            <a:noFill/>
            <a:miter lim="800000"/>
            <a:headEnd/>
            <a:tailEnd/>
          </a:ln>
        </p:spPr>
      </p:pic>
      <p:pic>
        <p:nvPicPr>
          <p:cNvPr id="9" name="Picture 8" descr="Babar_with_banner.jpg"/>
          <p:cNvPicPr>
            <a:picLocks noChangeAspect="1"/>
          </p:cNvPicPr>
          <p:nvPr/>
        </p:nvPicPr>
        <p:blipFill>
          <a:blip r:embed="rId7" cstate="print"/>
          <a:stretch>
            <a:fillRect/>
          </a:stretch>
        </p:blipFill>
        <p:spPr>
          <a:xfrm>
            <a:off x="6428096" y="3810000"/>
            <a:ext cx="2133600" cy="787013"/>
          </a:xfrm>
          <a:prstGeom prst="rect">
            <a:avLst/>
          </a:prstGeom>
        </p:spPr>
      </p:pic>
      <p:pic>
        <p:nvPicPr>
          <p:cNvPr id="12" name="Picture 11" descr="SIMES_Thumb.jpg"/>
          <p:cNvPicPr>
            <a:picLocks noChangeAspect="1"/>
          </p:cNvPicPr>
          <p:nvPr/>
        </p:nvPicPr>
        <p:blipFill>
          <a:blip r:embed="rId8" cstate="print"/>
          <a:stretch>
            <a:fillRect/>
          </a:stretch>
        </p:blipFill>
        <p:spPr>
          <a:xfrm>
            <a:off x="4614512" y="1752600"/>
            <a:ext cx="1481488" cy="1027311"/>
          </a:xfrm>
          <a:prstGeom prst="rect">
            <a:avLst/>
          </a:prstGeom>
        </p:spPr>
      </p:pic>
      <p:sp>
        <p:nvSpPr>
          <p:cNvPr id="21" name="TextBox 20"/>
          <p:cNvSpPr txBox="1"/>
          <p:nvPr/>
        </p:nvSpPr>
        <p:spPr>
          <a:xfrm>
            <a:off x="6248400" y="2819400"/>
            <a:ext cx="2514600" cy="954107"/>
          </a:xfrm>
          <a:prstGeom prst="rect">
            <a:avLst/>
          </a:prstGeom>
          <a:noFill/>
        </p:spPr>
        <p:txBody>
          <a:bodyPr wrap="square" rtlCol="0">
            <a:spAutoFit/>
          </a:bodyPr>
          <a:lstStyle/>
          <a:p>
            <a:pPr algn="ctr"/>
            <a:r>
              <a:rPr lang="en-US" sz="2800" dirty="0" smtClean="0">
                <a:solidFill>
                  <a:schemeClr val="bg1"/>
                </a:solidFill>
                <a:latin typeface="Times New Roman" pitchFamily="18" charset="0"/>
                <a:cs typeface="Times New Roman" pitchFamily="18" charset="0"/>
              </a:rPr>
              <a:t>High Energy Physics</a:t>
            </a:r>
          </a:p>
        </p:txBody>
      </p:sp>
      <p:sp>
        <p:nvSpPr>
          <p:cNvPr id="24" name="TextBox 23"/>
          <p:cNvSpPr txBox="1"/>
          <p:nvPr/>
        </p:nvSpPr>
        <p:spPr>
          <a:xfrm>
            <a:off x="976952" y="3339152"/>
            <a:ext cx="3429000" cy="646331"/>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Kavli Institute for Particle Astrophysics and Cosmology</a:t>
            </a:r>
            <a:endParaRPr lang="en-US" dirty="0">
              <a:latin typeface="Times New Roman" pitchFamily="18" charset="0"/>
              <a:cs typeface="Times New Roman" pitchFamily="18" charset="0"/>
            </a:endParaRPr>
          </a:p>
        </p:txBody>
      </p:sp>
      <p:sp>
        <p:nvSpPr>
          <p:cNvPr id="25" name="TextBox 24"/>
          <p:cNvSpPr txBox="1"/>
          <p:nvPr/>
        </p:nvSpPr>
        <p:spPr>
          <a:xfrm>
            <a:off x="2971800" y="4495800"/>
            <a:ext cx="3200400" cy="646331"/>
          </a:xfrm>
          <a:prstGeom prst="rect">
            <a:avLst/>
          </a:prstGeom>
          <a:noFill/>
        </p:spPr>
        <p:txBody>
          <a:bodyPr wrap="square" rtlCol="0">
            <a:spAutoFit/>
          </a:bodyPr>
          <a:lstStyle/>
          <a:p>
            <a:pPr algn="ctr"/>
            <a:r>
              <a:rPr lang="en-US" dirty="0" smtClean="0">
                <a:solidFill>
                  <a:schemeClr val="bg1"/>
                </a:solidFill>
                <a:latin typeface="Times New Roman" pitchFamily="18" charset="0"/>
                <a:cs typeface="Times New Roman" pitchFamily="18" charset="0"/>
              </a:rPr>
              <a:t>Facility for Advanced Accelerator Experimental Tests </a:t>
            </a:r>
            <a:endParaRPr lang="en-US" dirty="0">
              <a:solidFill>
                <a:schemeClr val="bg1"/>
              </a:solidFill>
              <a:latin typeface="Times New Roman" pitchFamily="18" charset="0"/>
              <a:cs typeface="Times New Roman" pitchFamily="18" charset="0"/>
            </a:endParaRPr>
          </a:p>
        </p:txBody>
      </p:sp>
      <p:sp>
        <p:nvSpPr>
          <p:cNvPr id="26" name="TextBox 25"/>
          <p:cNvSpPr txBox="1"/>
          <p:nvPr/>
        </p:nvSpPr>
        <p:spPr>
          <a:xfrm>
            <a:off x="2209800" y="5715000"/>
            <a:ext cx="1295400" cy="830997"/>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Linac Coherent Light Source</a:t>
            </a:r>
            <a:endParaRPr lang="en-US" sz="1600" dirty="0">
              <a:latin typeface="Times New Roman" pitchFamily="18" charset="0"/>
              <a:cs typeface="Times New Roman" pitchFamily="18" charset="0"/>
            </a:endParaRPr>
          </a:p>
        </p:txBody>
      </p:sp>
      <p:sp>
        <p:nvSpPr>
          <p:cNvPr id="27" name="TextBox 26"/>
          <p:cNvSpPr txBox="1"/>
          <p:nvPr/>
        </p:nvSpPr>
        <p:spPr>
          <a:xfrm>
            <a:off x="4953000" y="5562600"/>
            <a:ext cx="1524000" cy="1077218"/>
          </a:xfrm>
          <a:prstGeom prst="rect">
            <a:avLst/>
          </a:prstGeom>
          <a:noFill/>
        </p:spPr>
        <p:txBody>
          <a:bodyPr wrap="square" rtlCol="0">
            <a:spAutoFit/>
          </a:bodyPr>
          <a:lstStyle/>
          <a:p>
            <a:r>
              <a:rPr lang="en-US" sz="1600" dirty="0" smtClean="0">
                <a:latin typeface="Times New Roman" pitchFamily="18" charset="0"/>
                <a:cs typeface="Times New Roman" pitchFamily="18" charset="0"/>
              </a:rPr>
              <a:t>Stanford Synchrotron Radiation Lightsource</a:t>
            </a:r>
            <a:endParaRPr lang="en-US" sz="1600" dirty="0">
              <a:latin typeface="Times New Roman" pitchFamily="18" charset="0"/>
              <a:cs typeface="Times New Roman" pitchFamily="18" charset="0"/>
            </a:endParaRPr>
          </a:p>
        </p:txBody>
      </p:sp>
      <p:sp>
        <p:nvSpPr>
          <p:cNvPr id="28" name="TextBox 27"/>
          <p:cNvSpPr txBox="1"/>
          <p:nvPr/>
        </p:nvSpPr>
        <p:spPr>
          <a:xfrm>
            <a:off x="381000" y="1676400"/>
            <a:ext cx="2362200" cy="523220"/>
          </a:xfrm>
          <a:prstGeom prst="rect">
            <a:avLst/>
          </a:prstGeom>
          <a:noFill/>
        </p:spPr>
        <p:txBody>
          <a:bodyPr wrap="square" rtlCol="0">
            <a:spAutoFit/>
          </a:bodyPr>
          <a:lstStyle/>
          <a:p>
            <a:r>
              <a:rPr lang="en-US" sz="2800" dirty="0" smtClean="0">
                <a:solidFill>
                  <a:schemeClr val="bg1"/>
                </a:solidFill>
                <a:latin typeface="Times New Roman" pitchFamily="18" charset="0"/>
                <a:cs typeface="Times New Roman" pitchFamily="18" charset="0"/>
              </a:rPr>
              <a:t>X-ray Science</a:t>
            </a:r>
            <a:endParaRPr lang="en-US" sz="2800" dirty="0">
              <a:solidFill>
                <a:schemeClr val="bg1"/>
              </a:solidFill>
              <a:latin typeface="Times New Roman" pitchFamily="18" charset="0"/>
              <a:cs typeface="Times New Roman" pitchFamily="18" charset="0"/>
            </a:endParaRPr>
          </a:p>
        </p:txBody>
      </p:sp>
      <p:grpSp>
        <p:nvGrpSpPr>
          <p:cNvPr id="2" name="Group 29"/>
          <p:cNvGrpSpPr/>
          <p:nvPr/>
        </p:nvGrpSpPr>
        <p:grpSpPr>
          <a:xfrm>
            <a:off x="381000" y="2223448"/>
            <a:ext cx="2286000" cy="457200"/>
            <a:chOff x="3733800" y="2057400"/>
            <a:chExt cx="2286000" cy="457200"/>
          </a:xfrm>
        </p:grpSpPr>
        <p:sp>
          <p:nvSpPr>
            <p:cNvPr id="29" name="Rectangle 28"/>
            <p:cNvSpPr/>
            <p:nvPr/>
          </p:nvSpPr>
          <p:spPr>
            <a:xfrm>
              <a:off x="3733800" y="2057400"/>
              <a:ext cx="2286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uncat_logo.png"/>
            <p:cNvPicPr>
              <a:picLocks noChangeAspect="1"/>
            </p:cNvPicPr>
            <p:nvPr/>
          </p:nvPicPr>
          <p:blipFill>
            <a:blip r:embed="rId9" cstate="print"/>
            <a:stretch>
              <a:fillRect/>
            </a:stretch>
          </p:blipFill>
          <p:spPr>
            <a:xfrm>
              <a:off x="3810000" y="2140989"/>
              <a:ext cx="2133600" cy="297411"/>
            </a:xfrm>
            <a:prstGeom prst="rect">
              <a:avLst/>
            </a:prstGeom>
          </p:spPr>
        </p:pic>
      </p:grpSp>
      <p:sp>
        <p:nvSpPr>
          <p:cNvPr id="31" name="TextBox 30"/>
          <p:cNvSpPr txBox="1"/>
          <p:nvPr/>
        </p:nvSpPr>
        <p:spPr>
          <a:xfrm>
            <a:off x="304800" y="4046560"/>
            <a:ext cx="3276600" cy="523220"/>
          </a:xfrm>
          <a:prstGeom prst="rect">
            <a:avLst/>
          </a:prstGeom>
          <a:noFill/>
        </p:spPr>
        <p:txBody>
          <a:bodyPr wrap="square" rtlCol="0">
            <a:spAutoFit/>
          </a:bodyPr>
          <a:lstStyle/>
          <a:p>
            <a:r>
              <a:rPr lang="en-US" sz="2800" dirty="0" smtClean="0">
                <a:solidFill>
                  <a:schemeClr val="bg1"/>
                </a:solidFill>
                <a:latin typeface="Times New Roman" pitchFamily="18" charset="0"/>
                <a:cs typeface="Times New Roman" pitchFamily="18" charset="0"/>
              </a:rPr>
              <a:t>Future Accelerators</a:t>
            </a:r>
            <a:endParaRPr lang="en-US" sz="2800" dirty="0">
              <a:solidFill>
                <a:schemeClr val="bg1"/>
              </a:solidFill>
              <a:latin typeface="Times New Roman" pitchFamily="18" charset="0"/>
              <a:cs typeface="Times New Roman" pitchFamily="18" charset="0"/>
            </a:endParaRPr>
          </a:p>
        </p:txBody>
      </p:sp>
      <p:sp>
        <p:nvSpPr>
          <p:cNvPr id="32" name="TextBox 31"/>
          <p:cNvSpPr txBox="1"/>
          <p:nvPr/>
        </p:nvSpPr>
        <p:spPr>
          <a:xfrm>
            <a:off x="304800" y="2841008"/>
            <a:ext cx="23622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Astrophysics</a:t>
            </a:r>
            <a:endParaRPr lang="en-US" sz="2800" dirty="0">
              <a:latin typeface="Times New Roman" pitchFamily="18" charset="0"/>
              <a:cs typeface="Times New Roman" pitchFamily="18" charset="0"/>
            </a:endParaRPr>
          </a:p>
        </p:txBody>
      </p:sp>
      <p:sp>
        <p:nvSpPr>
          <p:cNvPr id="34" name="TextBox 33"/>
          <p:cNvSpPr txBox="1"/>
          <p:nvPr/>
        </p:nvSpPr>
        <p:spPr>
          <a:xfrm>
            <a:off x="6221104" y="1821359"/>
            <a:ext cx="2465696" cy="769441"/>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Super-Computing:</a:t>
            </a:r>
          </a:p>
          <a:p>
            <a:pPr algn="ctr"/>
            <a:r>
              <a:rPr lang="en-US" sz="2000" dirty="0" smtClean="0">
                <a:latin typeface="Times New Roman" pitchFamily="18" charset="0"/>
                <a:cs typeface="Times New Roman" pitchFamily="18" charset="0"/>
              </a:rPr>
              <a:t>All areas of the LAB</a:t>
            </a:r>
          </a:p>
        </p:txBody>
      </p:sp>
      <p:sp>
        <p:nvSpPr>
          <p:cNvPr id="35" name="TextBox 34"/>
          <p:cNvSpPr txBox="1"/>
          <p:nvPr/>
        </p:nvSpPr>
        <p:spPr>
          <a:xfrm>
            <a:off x="304800" y="5195248"/>
            <a:ext cx="49530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Facilities for Scientific Users</a:t>
            </a:r>
            <a:endParaRPr lang="en-US" sz="2800" dirty="0">
              <a:latin typeface="Times New Roman" pitchFamily="18" charset="0"/>
              <a:cs typeface="Times New Roman" pitchFamily="18" charset="0"/>
            </a:endParaRPr>
          </a:p>
        </p:txBody>
      </p:sp>
      <p:sp>
        <p:nvSpPr>
          <p:cNvPr id="36" name="Rectangle 35"/>
          <p:cNvSpPr/>
          <p:nvPr/>
        </p:nvSpPr>
        <p:spPr>
          <a:xfrm>
            <a:off x="6781800" y="4800600"/>
            <a:ext cx="13716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6732896" y="4800600"/>
            <a:ext cx="1397000" cy="1676400"/>
          </a:xfrm>
          <a:prstGeom prst="rect">
            <a:avLst/>
          </a:prstGeom>
          <a:noFill/>
          <a:ln w="9525">
            <a:noFill/>
            <a:miter lim="800000"/>
            <a:headEnd/>
            <a:tailEnd/>
          </a:ln>
        </p:spPr>
      </p:pic>
      <p:pic>
        <p:nvPicPr>
          <p:cNvPr id="7171" name="Picture 3"/>
          <p:cNvPicPr>
            <a:picLocks noChangeAspect="1" noChangeArrowheads="1"/>
          </p:cNvPicPr>
          <p:nvPr/>
        </p:nvPicPr>
        <p:blipFill>
          <a:blip r:embed="rId11" cstate="print"/>
          <a:srcRect/>
          <a:stretch>
            <a:fillRect/>
          </a:stretch>
        </p:blipFill>
        <p:spPr bwMode="auto">
          <a:xfrm>
            <a:off x="3483592" y="5715000"/>
            <a:ext cx="142875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dirty="0" smtClean="0"/>
              <a:t>Hold Slide for Nobels</a:t>
            </a:r>
            <a:endParaRPr lang="en-US" dirty="0"/>
          </a:p>
        </p:txBody>
      </p:sp>
      <p:sp>
        <p:nvSpPr>
          <p:cNvPr id="4" name="Slide Number Placeholder 3"/>
          <p:cNvSpPr>
            <a:spLocks noGrp="1"/>
          </p:cNvSpPr>
          <p:nvPr>
            <p:ph type="sldNum" sz="quarter" idx="12"/>
          </p:nvPr>
        </p:nvSpPr>
        <p:spPr/>
        <p:txBody>
          <a:bodyPr/>
          <a:lstStyle/>
          <a:p>
            <a:fld id="{0A164F4E-DA63-4E56-A66D-6FB4533C0F18}" type="slidenum">
              <a:rPr lang="en-US" smtClean="0"/>
              <a:pPr/>
              <a:t>3</a:t>
            </a:fld>
            <a:endParaRPr lang="en-US" dirty="0"/>
          </a:p>
        </p:txBody>
      </p:sp>
      <p:sp>
        <p:nvSpPr>
          <p:cNvPr id="6" name="Title 1"/>
          <p:cNvSpPr txBox="1">
            <a:spLocks/>
          </p:cNvSpPr>
          <p:nvPr/>
        </p:nvSpPr>
        <p:spPr>
          <a:xfrm>
            <a:off x="0" y="0"/>
            <a:ext cx="9144000" cy="11430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noProof="0" dirty="0" smtClean="0">
                <a:latin typeface="Times New Roman" pitchFamily="18" charset="0"/>
                <a:cs typeface="Times New Roman" pitchFamily="18" charset="0"/>
              </a:rPr>
              <a:t>Nobel Prizes</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27650" name="Picture 2" descr="File:Nobel Prize.png">
            <a:hlinkClick r:id="rId3"/>
          </p:cNvPr>
          <p:cNvPicPr>
            <a:picLocks noChangeAspect="1" noChangeArrowheads="1"/>
          </p:cNvPicPr>
          <p:nvPr/>
        </p:nvPicPr>
        <p:blipFill>
          <a:blip r:embed="rId4" cstate="print"/>
          <a:srcRect/>
          <a:stretch>
            <a:fillRect/>
          </a:stretch>
        </p:blipFill>
        <p:spPr bwMode="auto">
          <a:xfrm>
            <a:off x="7162800" y="0"/>
            <a:ext cx="1143000" cy="1124713"/>
          </a:xfrm>
          <a:prstGeom prst="rect">
            <a:avLst/>
          </a:prstGeom>
          <a:noFill/>
        </p:spPr>
      </p:pic>
      <p:pic>
        <p:nvPicPr>
          <p:cNvPr id="8" name="Content Placeholder 7" descr="friedman2.bmp"/>
          <p:cNvPicPr>
            <a:picLocks noGrp="1" noChangeAspect="1"/>
          </p:cNvPicPr>
          <p:nvPr>
            <p:ph idx="1"/>
          </p:nvPr>
        </p:nvPicPr>
        <p:blipFill>
          <a:blip r:embed="rId5" cstate="print"/>
          <a:srcRect l="7111"/>
          <a:stretch>
            <a:fillRect/>
          </a:stretch>
        </p:blipFill>
        <p:spPr>
          <a:xfrm>
            <a:off x="5257800" y="1354835"/>
            <a:ext cx="1219200" cy="1693165"/>
          </a:xfrm>
          <a:ln w="57150">
            <a:solidFill>
              <a:schemeClr val="accent2"/>
            </a:solidFill>
          </a:ln>
        </p:spPr>
      </p:pic>
      <p:pic>
        <p:nvPicPr>
          <p:cNvPr id="9" name="Picture 8" descr="kendall.jpg"/>
          <p:cNvPicPr>
            <a:picLocks noChangeAspect="1"/>
          </p:cNvPicPr>
          <p:nvPr/>
        </p:nvPicPr>
        <p:blipFill>
          <a:blip r:embed="rId6" cstate="print"/>
          <a:stretch>
            <a:fillRect/>
          </a:stretch>
        </p:blipFill>
        <p:spPr>
          <a:xfrm>
            <a:off x="6705601" y="1371601"/>
            <a:ext cx="1197380" cy="1677812"/>
          </a:xfrm>
          <a:prstGeom prst="rect">
            <a:avLst/>
          </a:prstGeom>
          <a:ln w="57150">
            <a:solidFill>
              <a:schemeClr val="accent2"/>
            </a:solidFill>
          </a:ln>
        </p:spPr>
      </p:pic>
      <p:pic>
        <p:nvPicPr>
          <p:cNvPr id="11" name="Picture 10" descr="Samuel  Ting.jpg"/>
          <p:cNvPicPr>
            <a:picLocks noChangeAspect="1"/>
          </p:cNvPicPr>
          <p:nvPr/>
        </p:nvPicPr>
        <p:blipFill>
          <a:blip r:embed="rId7" cstate="print"/>
          <a:stretch>
            <a:fillRect/>
          </a:stretch>
        </p:blipFill>
        <p:spPr>
          <a:xfrm>
            <a:off x="1600200" y="1447800"/>
            <a:ext cx="1108005" cy="1552575"/>
          </a:xfrm>
          <a:prstGeom prst="rect">
            <a:avLst/>
          </a:prstGeom>
        </p:spPr>
      </p:pic>
      <p:pic>
        <p:nvPicPr>
          <p:cNvPr id="12" name="Picture 11" descr="kobayashi.jpg"/>
          <p:cNvPicPr>
            <a:picLocks noChangeAspect="1"/>
          </p:cNvPicPr>
          <p:nvPr/>
        </p:nvPicPr>
        <p:blipFill>
          <a:blip r:embed="rId8" cstate="print"/>
          <a:stretch>
            <a:fillRect/>
          </a:stretch>
        </p:blipFill>
        <p:spPr>
          <a:xfrm>
            <a:off x="1143000" y="5562600"/>
            <a:ext cx="664317" cy="930863"/>
          </a:xfrm>
          <a:prstGeom prst="rect">
            <a:avLst/>
          </a:prstGeom>
        </p:spPr>
      </p:pic>
      <p:pic>
        <p:nvPicPr>
          <p:cNvPr id="13" name="Picture 12" descr="kornberg.jpg"/>
          <p:cNvPicPr>
            <a:picLocks noChangeAspect="1"/>
          </p:cNvPicPr>
          <p:nvPr/>
        </p:nvPicPr>
        <p:blipFill>
          <a:blip r:embed="rId9" cstate="print"/>
          <a:stretch>
            <a:fillRect/>
          </a:stretch>
        </p:blipFill>
        <p:spPr>
          <a:xfrm>
            <a:off x="4857416" y="3581400"/>
            <a:ext cx="1087611" cy="1524000"/>
          </a:xfrm>
          <a:prstGeom prst="rect">
            <a:avLst/>
          </a:prstGeom>
          <a:ln w="57150">
            <a:solidFill>
              <a:schemeClr val="accent2"/>
            </a:solidFill>
          </a:ln>
        </p:spPr>
      </p:pic>
      <p:pic>
        <p:nvPicPr>
          <p:cNvPr id="14" name="Picture 13" descr="maskawa.jpg"/>
          <p:cNvPicPr>
            <a:picLocks noChangeAspect="1"/>
          </p:cNvPicPr>
          <p:nvPr/>
        </p:nvPicPr>
        <p:blipFill>
          <a:blip r:embed="rId10" cstate="print"/>
          <a:stretch>
            <a:fillRect/>
          </a:stretch>
        </p:blipFill>
        <p:spPr>
          <a:xfrm flipH="1">
            <a:off x="1981200" y="5562600"/>
            <a:ext cx="672960" cy="942975"/>
          </a:xfrm>
          <a:prstGeom prst="rect">
            <a:avLst/>
          </a:prstGeom>
        </p:spPr>
      </p:pic>
      <p:pic>
        <p:nvPicPr>
          <p:cNvPr id="15" name="Picture 14" descr="nambu.jpg"/>
          <p:cNvPicPr>
            <a:picLocks noChangeAspect="1"/>
          </p:cNvPicPr>
          <p:nvPr/>
        </p:nvPicPr>
        <p:blipFill>
          <a:blip r:embed="rId11" cstate="print"/>
          <a:stretch>
            <a:fillRect/>
          </a:stretch>
        </p:blipFill>
        <p:spPr>
          <a:xfrm>
            <a:off x="304800" y="5562600"/>
            <a:ext cx="672960" cy="942975"/>
          </a:xfrm>
          <a:prstGeom prst="rect">
            <a:avLst/>
          </a:prstGeom>
        </p:spPr>
      </p:pic>
      <p:pic>
        <p:nvPicPr>
          <p:cNvPr id="16" name="Picture 15" descr="perl.jpg"/>
          <p:cNvPicPr>
            <a:picLocks noChangeAspect="1"/>
          </p:cNvPicPr>
          <p:nvPr/>
        </p:nvPicPr>
        <p:blipFill>
          <a:blip r:embed="rId12" cstate="print"/>
          <a:stretch>
            <a:fillRect/>
          </a:stretch>
        </p:blipFill>
        <p:spPr>
          <a:xfrm>
            <a:off x="228600" y="3581400"/>
            <a:ext cx="1087613" cy="1524000"/>
          </a:xfrm>
          <a:prstGeom prst="rect">
            <a:avLst/>
          </a:prstGeom>
          <a:ln w="57150">
            <a:solidFill>
              <a:schemeClr val="accent2"/>
            </a:solidFill>
          </a:ln>
        </p:spPr>
      </p:pic>
      <p:pic>
        <p:nvPicPr>
          <p:cNvPr id="17" name="Picture 16" descr="richter.jpg"/>
          <p:cNvPicPr>
            <a:picLocks noChangeAspect="1"/>
          </p:cNvPicPr>
          <p:nvPr/>
        </p:nvPicPr>
        <p:blipFill>
          <a:blip r:embed="rId13" cstate="print"/>
          <a:stretch>
            <a:fillRect/>
          </a:stretch>
        </p:blipFill>
        <p:spPr>
          <a:xfrm>
            <a:off x="228600" y="1339615"/>
            <a:ext cx="1219200" cy="1708385"/>
          </a:xfrm>
          <a:prstGeom prst="rect">
            <a:avLst/>
          </a:prstGeom>
          <a:ln w="57150">
            <a:solidFill>
              <a:schemeClr val="accent2"/>
            </a:solidFill>
          </a:ln>
        </p:spPr>
      </p:pic>
      <p:pic>
        <p:nvPicPr>
          <p:cNvPr id="18" name="Picture 17" descr="taylor.jpg"/>
          <p:cNvPicPr>
            <a:picLocks noChangeAspect="1"/>
          </p:cNvPicPr>
          <p:nvPr/>
        </p:nvPicPr>
        <p:blipFill>
          <a:blip r:embed="rId14" cstate="print"/>
          <a:stretch>
            <a:fillRect/>
          </a:stretch>
        </p:blipFill>
        <p:spPr>
          <a:xfrm>
            <a:off x="3864381" y="1371600"/>
            <a:ext cx="1196373" cy="1676400"/>
          </a:xfrm>
          <a:prstGeom prst="rect">
            <a:avLst/>
          </a:prstGeom>
          <a:ln w="57150">
            <a:solidFill>
              <a:schemeClr val="accent2"/>
            </a:solidFill>
          </a:ln>
        </p:spPr>
      </p:pic>
      <p:pic>
        <p:nvPicPr>
          <p:cNvPr id="19" name="Picture 18" descr="yonath.jpg"/>
          <p:cNvPicPr>
            <a:picLocks noChangeAspect="1"/>
          </p:cNvPicPr>
          <p:nvPr/>
        </p:nvPicPr>
        <p:blipFill>
          <a:blip r:embed="rId15" cstate="print"/>
          <a:stretch>
            <a:fillRect/>
          </a:stretch>
        </p:blipFill>
        <p:spPr>
          <a:xfrm flipH="1">
            <a:off x="5105400" y="5562600"/>
            <a:ext cx="685800" cy="960966"/>
          </a:xfrm>
          <a:prstGeom prst="rect">
            <a:avLst/>
          </a:prstGeom>
        </p:spPr>
      </p:pic>
      <p:sp>
        <p:nvSpPr>
          <p:cNvPr id="20" name="Rectangle 19"/>
          <p:cNvSpPr/>
          <p:nvPr/>
        </p:nvSpPr>
        <p:spPr>
          <a:xfrm>
            <a:off x="76200" y="1219200"/>
            <a:ext cx="35814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743200" y="1325940"/>
            <a:ext cx="990600" cy="1569660"/>
          </a:xfrm>
          <a:prstGeom prst="rect">
            <a:avLst/>
          </a:prstGeom>
          <a:noFill/>
        </p:spPr>
        <p:txBody>
          <a:bodyPr wrap="square" rtlCol="0">
            <a:spAutoFit/>
          </a:bodyPr>
          <a:lstStyle/>
          <a:p>
            <a:r>
              <a:rPr lang="en-US" dirty="0" smtClean="0">
                <a:latin typeface="Times New Roman" pitchFamily="18" charset="0"/>
                <a:cs typeface="Times New Roman" pitchFamily="18" charset="0"/>
              </a:rPr>
              <a:t>Physics,</a:t>
            </a:r>
          </a:p>
          <a:p>
            <a:r>
              <a:rPr lang="en-US" dirty="0" smtClean="0">
                <a:latin typeface="Times New Roman" pitchFamily="18" charset="0"/>
                <a:cs typeface="Times New Roman" pitchFamily="18" charset="0"/>
              </a:rPr>
              <a:t>1976</a:t>
            </a:r>
          </a:p>
          <a:p>
            <a:r>
              <a:rPr lang="en-US" sz="1200" dirty="0" smtClean="0">
                <a:latin typeface="Times New Roman" pitchFamily="18" charset="0"/>
                <a:cs typeface="Times New Roman" pitchFamily="18" charset="0"/>
              </a:rPr>
              <a:t>Pioneering experimental contributions to lepton physics.</a:t>
            </a:r>
            <a:endParaRPr lang="en-US" sz="1200" dirty="0">
              <a:latin typeface="Times New Roman" pitchFamily="18" charset="0"/>
              <a:cs typeface="Times New Roman" pitchFamily="18" charset="0"/>
            </a:endParaRPr>
          </a:p>
        </p:txBody>
      </p:sp>
      <p:sp>
        <p:nvSpPr>
          <p:cNvPr id="22" name="TextBox 21"/>
          <p:cNvSpPr txBox="1"/>
          <p:nvPr/>
        </p:nvSpPr>
        <p:spPr>
          <a:xfrm>
            <a:off x="152400" y="3048000"/>
            <a:ext cx="12954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Burton Richter</a:t>
            </a:r>
            <a:endParaRPr lang="en-US" sz="1200" dirty="0">
              <a:latin typeface="Times New Roman" pitchFamily="18" charset="0"/>
              <a:cs typeface="Times New Roman" pitchFamily="18" charset="0"/>
            </a:endParaRPr>
          </a:p>
        </p:txBody>
      </p:sp>
      <p:sp>
        <p:nvSpPr>
          <p:cNvPr id="23" name="TextBox 22"/>
          <p:cNvSpPr txBox="1"/>
          <p:nvPr/>
        </p:nvSpPr>
        <p:spPr>
          <a:xfrm>
            <a:off x="1447800" y="3045023"/>
            <a:ext cx="15240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Samuel C.C. Ting</a:t>
            </a:r>
            <a:endParaRPr lang="en-US" sz="1200" dirty="0">
              <a:latin typeface="Times New Roman" pitchFamily="18" charset="0"/>
              <a:cs typeface="Times New Roman" pitchFamily="18" charset="0"/>
            </a:endParaRPr>
          </a:p>
        </p:txBody>
      </p:sp>
      <p:sp>
        <p:nvSpPr>
          <p:cNvPr id="24" name="Rectangle 23"/>
          <p:cNvSpPr/>
          <p:nvPr/>
        </p:nvSpPr>
        <p:spPr>
          <a:xfrm>
            <a:off x="3733800" y="1219200"/>
            <a:ext cx="5334000"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6200" y="3429000"/>
            <a:ext cx="35814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0" y="3048000"/>
            <a:ext cx="14478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Richard E. Taylor</a:t>
            </a:r>
            <a:endParaRPr lang="en-US" sz="1200" dirty="0">
              <a:latin typeface="Times New Roman" pitchFamily="18" charset="0"/>
              <a:cs typeface="Times New Roman" pitchFamily="18" charset="0"/>
            </a:endParaRPr>
          </a:p>
        </p:txBody>
      </p:sp>
      <p:sp>
        <p:nvSpPr>
          <p:cNvPr id="28" name="TextBox 27"/>
          <p:cNvSpPr txBox="1"/>
          <p:nvPr/>
        </p:nvSpPr>
        <p:spPr>
          <a:xfrm>
            <a:off x="5257800" y="3048000"/>
            <a:ext cx="15240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Jerome I. Friedman</a:t>
            </a:r>
            <a:endParaRPr lang="en-US" sz="1200" dirty="0">
              <a:latin typeface="Times New Roman" pitchFamily="18" charset="0"/>
              <a:cs typeface="Times New Roman" pitchFamily="18" charset="0"/>
            </a:endParaRPr>
          </a:p>
        </p:txBody>
      </p:sp>
      <p:sp>
        <p:nvSpPr>
          <p:cNvPr id="29" name="TextBox 28"/>
          <p:cNvSpPr txBox="1"/>
          <p:nvPr/>
        </p:nvSpPr>
        <p:spPr>
          <a:xfrm>
            <a:off x="6629400" y="3048000"/>
            <a:ext cx="15240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Henry W. Kendall</a:t>
            </a:r>
            <a:endParaRPr lang="en-US" sz="1200" dirty="0">
              <a:latin typeface="Times New Roman" pitchFamily="18" charset="0"/>
              <a:cs typeface="Times New Roman" pitchFamily="18" charset="0"/>
            </a:endParaRPr>
          </a:p>
        </p:txBody>
      </p:sp>
      <p:sp>
        <p:nvSpPr>
          <p:cNvPr id="30" name="TextBox 29"/>
          <p:cNvSpPr txBox="1"/>
          <p:nvPr/>
        </p:nvSpPr>
        <p:spPr>
          <a:xfrm>
            <a:off x="304800" y="5105400"/>
            <a:ext cx="12954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Martin L. Perl</a:t>
            </a:r>
            <a:endParaRPr lang="en-US" sz="1200" dirty="0">
              <a:latin typeface="Times New Roman" pitchFamily="18" charset="0"/>
              <a:cs typeface="Times New Roman" pitchFamily="18" charset="0"/>
            </a:endParaRPr>
          </a:p>
        </p:txBody>
      </p:sp>
      <p:sp>
        <p:nvSpPr>
          <p:cNvPr id="32" name="TextBox 31"/>
          <p:cNvSpPr txBox="1"/>
          <p:nvPr/>
        </p:nvSpPr>
        <p:spPr>
          <a:xfrm>
            <a:off x="1447800" y="5105400"/>
            <a:ext cx="12954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Frederick </a:t>
            </a:r>
            <a:r>
              <a:rPr lang="en-US" sz="1200" dirty="0" err="1" smtClean="0">
                <a:latin typeface="Times New Roman" pitchFamily="18" charset="0"/>
                <a:cs typeface="Times New Roman" pitchFamily="18" charset="0"/>
              </a:rPr>
              <a:t>Reines</a:t>
            </a:r>
            <a:endParaRPr lang="en-US" sz="1200" dirty="0">
              <a:latin typeface="Times New Roman" pitchFamily="18" charset="0"/>
              <a:cs typeface="Times New Roman" pitchFamily="18" charset="0"/>
            </a:endParaRPr>
          </a:p>
        </p:txBody>
      </p:sp>
      <p:sp>
        <p:nvSpPr>
          <p:cNvPr id="33" name="TextBox 32"/>
          <p:cNvSpPr txBox="1"/>
          <p:nvPr/>
        </p:nvSpPr>
        <p:spPr>
          <a:xfrm>
            <a:off x="4876800" y="5105400"/>
            <a:ext cx="12954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Roger Kornberg</a:t>
            </a:r>
            <a:endParaRPr lang="en-US" sz="1200" dirty="0">
              <a:latin typeface="Times New Roman" pitchFamily="18" charset="0"/>
              <a:cs typeface="Times New Roman" pitchFamily="18" charset="0"/>
            </a:endParaRPr>
          </a:p>
        </p:txBody>
      </p:sp>
      <p:sp>
        <p:nvSpPr>
          <p:cNvPr id="35" name="TextBox 34"/>
          <p:cNvSpPr txBox="1"/>
          <p:nvPr/>
        </p:nvSpPr>
        <p:spPr>
          <a:xfrm>
            <a:off x="7924800" y="1205805"/>
            <a:ext cx="1219200" cy="2123658"/>
          </a:xfrm>
          <a:prstGeom prst="rect">
            <a:avLst/>
          </a:prstGeom>
          <a:noFill/>
        </p:spPr>
        <p:txBody>
          <a:bodyPr wrap="square" rtlCol="0">
            <a:spAutoFit/>
          </a:bodyPr>
          <a:lstStyle/>
          <a:p>
            <a:r>
              <a:rPr lang="en-US" dirty="0" smtClean="0">
                <a:latin typeface="Times New Roman" pitchFamily="18" charset="0"/>
                <a:cs typeface="Times New Roman" pitchFamily="18" charset="0"/>
              </a:rPr>
              <a:t>Physics,</a:t>
            </a:r>
          </a:p>
          <a:p>
            <a:r>
              <a:rPr lang="en-US" dirty="0" smtClean="0">
                <a:latin typeface="Times New Roman" pitchFamily="18" charset="0"/>
                <a:cs typeface="Times New Roman" pitchFamily="18" charset="0"/>
              </a:rPr>
              <a:t>1990</a:t>
            </a:r>
          </a:p>
          <a:p>
            <a:r>
              <a:rPr lang="en-US" sz="1200" dirty="0" smtClean="0">
                <a:latin typeface="Times New Roman" pitchFamily="18" charset="0"/>
                <a:cs typeface="Times New Roman" pitchFamily="18" charset="0"/>
              </a:rPr>
              <a:t>Deep inelastic scattering of electrons on protons and bound neutrons </a:t>
            </a:r>
          </a:p>
          <a:p>
            <a:r>
              <a:rPr lang="en-US" sz="1200" dirty="0" smtClean="0">
                <a:latin typeface="Times New Roman" pitchFamily="18" charset="0"/>
                <a:cs typeface="Times New Roman" pitchFamily="18" charset="0"/>
              </a:rPr>
              <a:t>Essential for the development of the quark model</a:t>
            </a:r>
            <a:endParaRPr lang="en-US" sz="1200" dirty="0">
              <a:latin typeface="Times New Roman" pitchFamily="18" charset="0"/>
              <a:cs typeface="Times New Roman" pitchFamily="18" charset="0"/>
            </a:endParaRPr>
          </a:p>
        </p:txBody>
      </p:sp>
      <p:pic>
        <p:nvPicPr>
          <p:cNvPr id="38" name="Picture 37" descr="Frederick Reines.jpg"/>
          <p:cNvPicPr>
            <a:picLocks noChangeAspect="1"/>
          </p:cNvPicPr>
          <p:nvPr/>
        </p:nvPicPr>
        <p:blipFill>
          <a:blip r:embed="rId16" cstate="print"/>
          <a:stretch>
            <a:fillRect/>
          </a:stretch>
        </p:blipFill>
        <p:spPr>
          <a:xfrm>
            <a:off x="1479816" y="3579225"/>
            <a:ext cx="1034784" cy="1449975"/>
          </a:xfrm>
          <a:prstGeom prst="rect">
            <a:avLst/>
          </a:prstGeom>
        </p:spPr>
      </p:pic>
      <p:sp>
        <p:nvSpPr>
          <p:cNvPr id="40" name="TextBox 39"/>
          <p:cNvSpPr txBox="1"/>
          <p:nvPr/>
        </p:nvSpPr>
        <p:spPr>
          <a:xfrm>
            <a:off x="2590800" y="3524071"/>
            <a:ext cx="990600" cy="1200329"/>
          </a:xfrm>
          <a:prstGeom prst="rect">
            <a:avLst/>
          </a:prstGeom>
          <a:noFill/>
        </p:spPr>
        <p:txBody>
          <a:bodyPr wrap="square" rtlCol="0">
            <a:spAutoFit/>
          </a:bodyPr>
          <a:lstStyle/>
          <a:p>
            <a:r>
              <a:rPr lang="en-US" dirty="0" smtClean="0">
                <a:latin typeface="Times New Roman" pitchFamily="18" charset="0"/>
                <a:cs typeface="Times New Roman" pitchFamily="18" charset="0"/>
              </a:rPr>
              <a:t>Physics,</a:t>
            </a:r>
          </a:p>
          <a:p>
            <a:r>
              <a:rPr lang="en-US" dirty="0" smtClean="0">
                <a:latin typeface="Times New Roman" pitchFamily="18" charset="0"/>
                <a:cs typeface="Times New Roman" pitchFamily="18" charset="0"/>
              </a:rPr>
              <a:t>1995</a:t>
            </a:r>
          </a:p>
          <a:p>
            <a:r>
              <a:rPr lang="en-US" sz="1200" dirty="0" smtClean="0">
                <a:latin typeface="Times New Roman" pitchFamily="18" charset="0"/>
                <a:cs typeface="Times New Roman" pitchFamily="18" charset="0"/>
              </a:rPr>
              <a:t>Discovery of the</a:t>
            </a:r>
          </a:p>
          <a:p>
            <a:r>
              <a:rPr lang="en-US" sz="1200" dirty="0" smtClean="0">
                <a:latin typeface="Times New Roman" pitchFamily="18" charset="0"/>
                <a:cs typeface="Times New Roman" pitchFamily="18" charset="0"/>
              </a:rPr>
              <a:t>tau lepton</a:t>
            </a:r>
            <a:endParaRPr lang="en-US" sz="1200" dirty="0">
              <a:latin typeface="Times New Roman" pitchFamily="18" charset="0"/>
              <a:cs typeface="Times New Roman" pitchFamily="18" charset="0"/>
            </a:endParaRPr>
          </a:p>
        </p:txBody>
      </p:sp>
      <p:sp>
        <p:nvSpPr>
          <p:cNvPr id="41" name="Rectangle 40"/>
          <p:cNvSpPr/>
          <p:nvPr/>
        </p:nvSpPr>
        <p:spPr>
          <a:xfrm>
            <a:off x="4724400" y="3429000"/>
            <a:ext cx="3276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172200" y="3581400"/>
            <a:ext cx="19812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Chemistry, 2006</a:t>
            </a:r>
          </a:p>
          <a:p>
            <a:r>
              <a:rPr lang="en-US" sz="1200" dirty="0" smtClean="0">
                <a:latin typeface="Times New Roman" pitchFamily="18" charset="0"/>
                <a:cs typeface="Times New Roman" pitchFamily="18" charset="0"/>
              </a:rPr>
              <a:t>Studies of the molecular basis of eukaryotic transcription</a:t>
            </a:r>
            <a:endParaRPr lang="en-US" dirty="0" smtClean="0">
              <a:latin typeface="Times New Roman" pitchFamily="18" charset="0"/>
              <a:cs typeface="Times New Roman" pitchFamily="18" charset="0"/>
            </a:endParaRPr>
          </a:p>
        </p:txBody>
      </p:sp>
      <p:sp>
        <p:nvSpPr>
          <p:cNvPr id="43" name="Rectangle 42"/>
          <p:cNvSpPr/>
          <p:nvPr/>
        </p:nvSpPr>
        <p:spPr>
          <a:xfrm>
            <a:off x="76200" y="5486400"/>
            <a:ext cx="41910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029200" y="6459379"/>
            <a:ext cx="990600" cy="246221"/>
          </a:xfrm>
          <a:prstGeom prst="rect">
            <a:avLst/>
          </a:prstGeom>
          <a:noFill/>
        </p:spPr>
        <p:txBody>
          <a:bodyPr wrap="square" rtlCol="0">
            <a:spAutoFit/>
          </a:bodyPr>
          <a:lstStyle/>
          <a:p>
            <a:r>
              <a:rPr lang="en-US" sz="1000" dirty="0" err="1" smtClean="0">
                <a:latin typeface="Times New Roman" pitchFamily="18" charset="0"/>
                <a:cs typeface="Times New Roman" pitchFamily="18" charset="0"/>
              </a:rPr>
              <a:t>Ada</a:t>
            </a:r>
            <a:r>
              <a:rPr lang="en-US"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Yonath</a:t>
            </a:r>
            <a:endParaRPr lang="en-US" sz="1000" dirty="0">
              <a:latin typeface="Times New Roman" pitchFamily="18" charset="0"/>
              <a:cs typeface="Times New Roman" pitchFamily="18" charset="0"/>
            </a:endParaRPr>
          </a:p>
        </p:txBody>
      </p:sp>
      <p:sp>
        <p:nvSpPr>
          <p:cNvPr id="45" name="TextBox 44"/>
          <p:cNvSpPr txBox="1"/>
          <p:nvPr/>
        </p:nvSpPr>
        <p:spPr>
          <a:xfrm>
            <a:off x="76200" y="6503313"/>
            <a:ext cx="3352800" cy="430887"/>
          </a:xfrm>
          <a:prstGeom prst="rect">
            <a:avLst/>
          </a:prstGeom>
          <a:noFill/>
        </p:spPr>
        <p:txBody>
          <a:bodyPr wrap="square" rtlCol="0">
            <a:spAutoFit/>
          </a:bodyPr>
          <a:lstStyle/>
          <a:p>
            <a:r>
              <a:rPr lang="en-US" sz="1000" dirty="0" err="1" smtClean="0">
                <a:latin typeface="Times New Roman" pitchFamily="18" charset="0"/>
                <a:cs typeface="Times New Roman" pitchFamily="18" charset="0"/>
              </a:rPr>
              <a:t>Yoichiro</a:t>
            </a:r>
            <a:r>
              <a:rPr lang="en-US"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Nambu</a:t>
            </a:r>
            <a:r>
              <a:rPr lang="en-US" sz="1000" dirty="0" smtClean="0">
                <a:latin typeface="Times New Roman" pitchFamily="18" charset="0"/>
                <a:cs typeface="Times New Roman" pitchFamily="18" charset="0"/>
              </a:rPr>
              <a:t>, Makoto Kobayashi, </a:t>
            </a:r>
            <a:r>
              <a:rPr lang="en-US" sz="1000" dirty="0" err="1" smtClean="0">
                <a:latin typeface="Times New Roman" pitchFamily="18" charset="0"/>
                <a:cs typeface="Times New Roman" pitchFamily="18" charset="0"/>
              </a:rPr>
              <a:t>Toshihide</a:t>
            </a:r>
            <a:r>
              <a:rPr lang="en-US" sz="1000" dirty="0" smtClean="0">
                <a:latin typeface="Times New Roman" pitchFamily="18" charset="0"/>
                <a:cs typeface="Times New Roman" pitchFamily="18" charset="0"/>
              </a:rPr>
              <a:t> </a:t>
            </a:r>
            <a:r>
              <a:rPr lang="en-US" sz="1000" dirty="0" err="1" smtClean="0">
                <a:latin typeface="Times New Roman" pitchFamily="18" charset="0"/>
                <a:cs typeface="Times New Roman" pitchFamily="18" charset="0"/>
              </a:rPr>
              <a:t>Maskawa</a:t>
            </a:r>
            <a:r>
              <a:rPr lang="en-US" sz="1200" dirty="0" smtClean="0"/>
              <a:t/>
            </a:r>
            <a:br>
              <a:rPr lang="en-US" sz="1200" dirty="0" smtClean="0"/>
            </a:br>
            <a:endParaRPr lang="en-US" sz="1200" dirty="0"/>
          </a:p>
        </p:txBody>
      </p:sp>
      <p:sp>
        <p:nvSpPr>
          <p:cNvPr id="46" name="TextBox 45"/>
          <p:cNvSpPr txBox="1"/>
          <p:nvPr/>
        </p:nvSpPr>
        <p:spPr>
          <a:xfrm>
            <a:off x="2667000" y="5486400"/>
            <a:ext cx="1752600" cy="861774"/>
          </a:xfrm>
          <a:prstGeom prst="rect">
            <a:avLst/>
          </a:prstGeom>
          <a:noFill/>
        </p:spPr>
        <p:txBody>
          <a:bodyPr wrap="square" rtlCol="0">
            <a:spAutoFit/>
          </a:bodyPr>
          <a:lstStyle/>
          <a:p>
            <a:r>
              <a:rPr lang="en-US" sz="1400" dirty="0" smtClean="0">
                <a:latin typeface="Times New Roman" pitchFamily="18" charset="0"/>
                <a:cs typeface="Times New Roman" pitchFamily="18" charset="0"/>
              </a:rPr>
              <a:t>Physics, 2008</a:t>
            </a:r>
          </a:p>
          <a:p>
            <a:r>
              <a:rPr lang="en-US" sz="1200" dirty="0" smtClean="0">
                <a:latin typeface="Times New Roman" pitchFamily="18" charset="0"/>
                <a:cs typeface="Times New Roman" pitchFamily="18" charset="0"/>
              </a:rPr>
              <a:t>Theory of broken symmetries later observed by </a:t>
            </a:r>
            <a:r>
              <a:rPr lang="en-US" sz="1200" dirty="0" err="1" smtClean="0">
                <a:latin typeface="Times New Roman" pitchFamily="18" charset="0"/>
                <a:cs typeface="Times New Roman" pitchFamily="18" charset="0"/>
              </a:rPr>
              <a:t>BaBar</a:t>
            </a:r>
            <a:endParaRPr lang="en-US" sz="1200" dirty="0" smtClean="0">
              <a:latin typeface="Times New Roman" pitchFamily="18" charset="0"/>
              <a:cs typeface="Times New Roman" pitchFamily="18" charset="0"/>
            </a:endParaRPr>
          </a:p>
        </p:txBody>
      </p:sp>
      <p:sp>
        <p:nvSpPr>
          <p:cNvPr id="47" name="Rectangle 46"/>
          <p:cNvSpPr/>
          <p:nvPr/>
        </p:nvSpPr>
        <p:spPr>
          <a:xfrm>
            <a:off x="4876800" y="5486400"/>
            <a:ext cx="30480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096000" y="5486400"/>
            <a:ext cx="1828800" cy="1046440"/>
          </a:xfrm>
          <a:prstGeom prst="rect">
            <a:avLst/>
          </a:prstGeom>
          <a:noFill/>
        </p:spPr>
        <p:txBody>
          <a:bodyPr wrap="square" rtlCol="0">
            <a:spAutoFit/>
          </a:bodyPr>
          <a:lstStyle/>
          <a:p>
            <a:r>
              <a:rPr lang="en-US" sz="1400" dirty="0" smtClean="0">
                <a:latin typeface="Times New Roman" pitchFamily="18" charset="0"/>
                <a:cs typeface="Times New Roman" pitchFamily="18" charset="0"/>
              </a:rPr>
              <a:t>Chemistry, 2009</a:t>
            </a:r>
          </a:p>
          <a:p>
            <a:r>
              <a:rPr lang="en-US" sz="1200" dirty="0" smtClean="0">
                <a:latin typeface="Times New Roman" pitchFamily="18" charset="0"/>
                <a:cs typeface="Times New Roman" pitchFamily="18" charset="0"/>
              </a:rPr>
              <a:t>Studies of the structure and function of the ribosome, foundation studies at SSRL</a:t>
            </a: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a:t>
            </a:fld>
            <a:endParaRPr lang="en-US" dirty="0"/>
          </a:p>
        </p:txBody>
      </p:sp>
      <p:pic>
        <p:nvPicPr>
          <p:cNvPr id="7" name="Picture 3"/>
          <p:cNvPicPr>
            <a:picLocks noChangeAspect="1" noChangeArrowheads="1"/>
          </p:cNvPicPr>
          <p:nvPr/>
        </p:nvPicPr>
        <p:blipFill>
          <a:blip r:embed="rId2" cstate="email"/>
          <a:srcRect/>
          <a:stretch>
            <a:fillRect/>
          </a:stretch>
        </p:blipFill>
        <p:spPr bwMode="auto">
          <a:xfrm>
            <a:off x="5257800" y="1219200"/>
            <a:ext cx="3758939" cy="5638800"/>
          </a:xfrm>
          <a:prstGeom prst="rect">
            <a:avLst/>
          </a:prstGeom>
          <a:noFill/>
          <a:ln w="9525">
            <a:noFill/>
            <a:miter lim="800000"/>
            <a:headEnd/>
            <a:tailEnd/>
          </a:ln>
        </p:spPr>
      </p:pic>
      <p:sp>
        <p:nvSpPr>
          <p:cNvPr id="15" name="Rectangle 14"/>
          <p:cNvSpPr/>
          <p:nvPr/>
        </p:nvSpPr>
        <p:spPr>
          <a:xfrm>
            <a:off x="5257800" y="6708974"/>
            <a:ext cx="3886200" cy="149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0" y="0"/>
            <a:ext cx="9144000" cy="11430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noProof="0" dirty="0" smtClean="0">
                <a:latin typeface="Times New Roman" pitchFamily="18" charset="0"/>
                <a:cs typeface="Times New Roman" pitchFamily="18" charset="0"/>
              </a:rPr>
              <a:t>Accelerator Physics Tradition </a:t>
            </a:r>
            <a:r>
              <a:rPr lang="en-US" sz="4400" dirty="0" smtClean="0">
                <a:latin typeface="Times New Roman" pitchFamily="18" charset="0"/>
                <a:cs typeface="Times New Roman" pitchFamily="18" charset="0"/>
              </a:rPr>
              <a:t>at </a:t>
            </a:r>
            <a:r>
              <a:rPr lang="en-US" sz="4400" noProof="0" dirty="0" smtClean="0">
                <a:latin typeface="Times New Roman" pitchFamily="18" charset="0"/>
                <a:cs typeface="Times New Roman" pitchFamily="18" charset="0"/>
              </a:rPr>
              <a:t>SLAC</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22" name="Picture 2"/>
          <p:cNvPicPr>
            <a:picLocks noChangeAspect="1" noChangeArrowheads="1"/>
          </p:cNvPicPr>
          <p:nvPr/>
        </p:nvPicPr>
        <p:blipFill>
          <a:blip r:embed="rId3" cstate="email"/>
          <a:srcRect/>
          <a:stretch>
            <a:fillRect/>
          </a:stretch>
        </p:blipFill>
        <p:spPr bwMode="auto">
          <a:xfrm>
            <a:off x="0" y="3657600"/>
            <a:ext cx="4000500" cy="3200400"/>
          </a:xfrm>
          <a:prstGeom prst="rect">
            <a:avLst/>
          </a:prstGeom>
          <a:noFill/>
          <a:ln w="28575">
            <a:solidFill>
              <a:srgbClr val="FFC000"/>
            </a:solidFill>
            <a:miter lim="800000"/>
            <a:headEnd/>
            <a:tailEnd/>
          </a:ln>
          <a:effectLst/>
        </p:spPr>
      </p:pic>
      <p:pic>
        <p:nvPicPr>
          <p:cNvPr id="23" name="Picture 4"/>
          <p:cNvPicPr>
            <a:picLocks noChangeAspect="1" noChangeArrowheads="1"/>
          </p:cNvPicPr>
          <p:nvPr/>
        </p:nvPicPr>
        <p:blipFill>
          <a:blip r:embed="rId4" cstate="email"/>
          <a:srcRect/>
          <a:stretch>
            <a:fillRect/>
          </a:stretch>
        </p:blipFill>
        <p:spPr bwMode="auto">
          <a:xfrm>
            <a:off x="0" y="1524000"/>
            <a:ext cx="4953000" cy="1617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429000" y="3505200"/>
            <a:ext cx="5715000" cy="3352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p:nvPr/>
        </p:nvCxnSpPr>
        <p:spPr>
          <a:xfrm>
            <a:off x="3429000" y="3810000"/>
            <a:ext cx="5715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29000" y="6629400"/>
            <a:ext cx="5715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221" name="Title 1"/>
          <p:cNvSpPr>
            <a:spLocks noGrp="1"/>
          </p:cNvSpPr>
          <p:nvPr>
            <p:ph type="title"/>
          </p:nvPr>
        </p:nvSpPr>
        <p:spPr>
          <a:xfrm>
            <a:off x="228600" y="0"/>
            <a:ext cx="8686800" cy="990600"/>
          </a:xfr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r>
              <a:rPr lang="en-US">
                <a:solidFill>
                  <a:schemeClr val="lt1"/>
                </a:solidFill>
                <a:latin typeface="Times New Roman" pitchFamily="18" charset="0"/>
                <a:ea typeface="+mn-ea"/>
                <a:cs typeface="Times New Roman" pitchFamily="18" charset="0"/>
              </a:rPr>
              <a:t>Mission of the New SLAC</a:t>
            </a:r>
          </a:p>
        </p:txBody>
      </p:sp>
      <p:sp>
        <p:nvSpPr>
          <p:cNvPr id="3" name="Content Placeholder 2"/>
          <p:cNvSpPr>
            <a:spLocks noGrp="1"/>
          </p:cNvSpPr>
          <p:nvPr>
            <p:ph sz="half" idx="2"/>
          </p:nvPr>
        </p:nvSpPr>
        <p:spPr>
          <a:xfrm>
            <a:off x="0" y="1066800"/>
            <a:ext cx="8915400" cy="2286000"/>
          </a:xfrm>
        </p:spPr>
        <p:txBody>
          <a:bodyPr>
            <a:normAutofit fontScale="85000" lnSpcReduction="20000"/>
          </a:bodyPr>
          <a:lstStyle/>
          <a:p>
            <a:pPr marL="228600" indent="-228600" defTabSz="444500">
              <a:buFont typeface="Arial" pitchFamily="34" charset="0"/>
              <a:buChar char="•"/>
              <a:defRPr/>
            </a:pPr>
            <a:r>
              <a:rPr lang="en-US" sz="2900" dirty="0" smtClean="0"/>
              <a:t>Grow into the premier Photon Science Laboratory</a:t>
            </a:r>
          </a:p>
          <a:p>
            <a:pPr marL="628650" lvl="1" indent="-228600" defTabSz="444500">
              <a:buFont typeface="Arial" pitchFamily="34" charset="0"/>
              <a:buChar char="•"/>
              <a:defRPr/>
            </a:pPr>
            <a:r>
              <a:rPr lang="en-US" sz="2900" dirty="0" smtClean="0"/>
              <a:t>Build and operate world leading facilities </a:t>
            </a:r>
          </a:p>
          <a:p>
            <a:pPr marL="628650" lvl="1" indent="-228600" defTabSz="444500">
              <a:buFont typeface="Arial" pitchFamily="34" charset="0"/>
              <a:buChar char="•"/>
              <a:defRPr/>
            </a:pPr>
            <a:r>
              <a:rPr lang="en-US" sz="2900" dirty="0" smtClean="0"/>
              <a:t>Perform world leading science at these facilities</a:t>
            </a:r>
          </a:p>
          <a:p>
            <a:pPr marL="228600" indent="-228600" defTabSz="444500">
              <a:defRPr/>
            </a:pPr>
            <a:r>
              <a:rPr lang="en-US" sz="2900" dirty="0" smtClean="0"/>
              <a:t>Maintain our position as the premier accelerator laboratory</a:t>
            </a:r>
          </a:p>
          <a:p>
            <a:pPr marL="225425" indent="-225425">
              <a:defRPr/>
            </a:pPr>
            <a:r>
              <a:rPr lang="en-US" sz="2800" dirty="0" smtClean="0"/>
              <a:t>Pursue strategic programs in particle physics, particle astrophysics and cosmology</a:t>
            </a:r>
          </a:p>
          <a:p>
            <a:pPr>
              <a:buFontTx/>
              <a:buNone/>
              <a:defRPr/>
            </a:pPr>
            <a:endParaRPr lang="en-US" dirty="0"/>
          </a:p>
        </p:txBody>
      </p:sp>
      <p:pic>
        <p:nvPicPr>
          <p:cNvPr id="922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490913"/>
            <a:ext cx="3429000" cy="336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 name="Straight Connector 19"/>
          <p:cNvCxnSpPr/>
          <p:nvPr/>
        </p:nvCxnSpPr>
        <p:spPr>
          <a:xfrm rot="5400000">
            <a:off x="7658100" y="51435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225" name="Picture 9" descr="C:\Users\David\Documents\Work files\PPA\Fermi\24month_imag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9000" y="3581400"/>
            <a:ext cx="5715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7437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lcls_II_slideshow_09.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4" descr="lcls_II_slideshow_09.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3"/>
          <p:cNvSpPr/>
          <p:nvPr/>
        </p:nvSpPr>
        <p:spPr>
          <a:xfrm>
            <a:off x="3824288" y="2493963"/>
            <a:ext cx="320675" cy="2730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ular Callout 4"/>
          <p:cNvSpPr/>
          <p:nvPr/>
        </p:nvSpPr>
        <p:spPr>
          <a:xfrm>
            <a:off x="4495800" y="1752600"/>
            <a:ext cx="949325" cy="307975"/>
          </a:xfrm>
          <a:prstGeom prst="wedgeRectCallout">
            <a:avLst>
              <a:gd name="adj1" fmla="val -95833"/>
              <a:gd name="adj2" fmla="val 214727"/>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SSRL</a:t>
            </a:r>
          </a:p>
        </p:txBody>
      </p:sp>
      <p:sp>
        <p:nvSpPr>
          <p:cNvPr id="6" name="Right Arrow 5"/>
          <p:cNvSpPr/>
          <p:nvPr/>
        </p:nvSpPr>
        <p:spPr>
          <a:xfrm rot="2326648">
            <a:off x="825500" y="1651000"/>
            <a:ext cx="2411413" cy="165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ular Callout 6"/>
          <p:cNvSpPr/>
          <p:nvPr/>
        </p:nvSpPr>
        <p:spPr>
          <a:xfrm>
            <a:off x="3124200" y="914400"/>
            <a:ext cx="3662363" cy="374650"/>
          </a:xfrm>
          <a:prstGeom prst="wedgeRectCallout">
            <a:avLst>
              <a:gd name="adj1" fmla="val -81625"/>
              <a:gd name="adj2" fmla="val 119607"/>
            </a:avLst>
          </a:prstGeom>
          <a:solidFill>
            <a:srgbClr val="F2F2F2">
              <a:alpha val="7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FACET National User Facility</a:t>
            </a:r>
          </a:p>
        </p:txBody>
      </p:sp>
      <p:cxnSp>
        <p:nvCxnSpPr>
          <p:cNvPr id="12" name="Straight Connector 11"/>
          <p:cNvCxnSpPr/>
          <p:nvPr/>
        </p:nvCxnSpPr>
        <p:spPr>
          <a:xfrm rot="16200000" flipH="1">
            <a:off x="3124200" y="2971800"/>
            <a:ext cx="228600" cy="2286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64203752"/>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304800"/>
            <a:ext cx="8229600" cy="11430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400" dirty="0" smtClean="0">
                <a:latin typeface="Times New Roman" pitchFamily="18" charset="0"/>
                <a:cs typeface="Times New Roman" pitchFamily="18" charset="0"/>
              </a:rPr>
              <a:t>        SSRL: Science  </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sp>
        <p:nvSpPr>
          <p:cNvPr id="6" name="Slide Number Placeholder 5"/>
          <p:cNvSpPr>
            <a:spLocks noGrp="1"/>
          </p:cNvSpPr>
          <p:nvPr>
            <p:ph type="sldNum" sz="quarter" idx="12"/>
          </p:nvPr>
        </p:nvSpPr>
        <p:spPr/>
        <p:txBody>
          <a:bodyPr/>
          <a:lstStyle/>
          <a:p>
            <a:fld id="{0A164F4E-DA63-4E56-A66D-6FB4533C0F18}" type="slidenum">
              <a:rPr lang="en-US" smtClean="0"/>
              <a:pPr/>
              <a:t>7</a:t>
            </a:fld>
            <a:endParaRPr lang="en-US" dirty="0"/>
          </a:p>
        </p:txBody>
      </p:sp>
      <p:pic>
        <p:nvPicPr>
          <p:cNvPr id="8" name="Picture 7" descr="SSR000m.jpg"/>
          <p:cNvPicPr>
            <a:picLocks noChangeAspect="1"/>
          </p:cNvPicPr>
          <p:nvPr/>
        </p:nvPicPr>
        <p:blipFill>
          <a:blip r:embed="rId3" cstate="print"/>
          <a:stretch>
            <a:fillRect/>
          </a:stretch>
        </p:blipFill>
        <p:spPr>
          <a:xfrm>
            <a:off x="6324600" y="457200"/>
            <a:ext cx="1752600" cy="860595"/>
          </a:xfrm>
          <a:prstGeom prst="rect">
            <a:avLst/>
          </a:prstGeom>
        </p:spPr>
      </p:pic>
      <p:pic>
        <p:nvPicPr>
          <p:cNvPr id="36866" name="Picture 2"/>
          <p:cNvPicPr>
            <a:picLocks noChangeAspect="1" noChangeArrowheads="1"/>
          </p:cNvPicPr>
          <p:nvPr/>
        </p:nvPicPr>
        <p:blipFill>
          <a:blip r:embed="rId4" cstate="print"/>
          <a:srcRect t="1000" r="5177" b="30000"/>
          <a:stretch>
            <a:fillRect/>
          </a:stretch>
        </p:blipFill>
        <p:spPr bwMode="auto">
          <a:xfrm>
            <a:off x="3332018" y="1600200"/>
            <a:ext cx="5583382" cy="5257800"/>
          </a:xfrm>
          <a:prstGeom prst="rect">
            <a:avLst/>
          </a:prstGeom>
          <a:noFill/>
          <a:ln w="9525">
            <a:noFill/>
            <a:miter lim="800000"/>
            <a:headEnd/>
            <a:tailEnd/>
          </a:ln>
        </p:spPr>
      </p:pic>
      <p:pic>
        <p:nvPicPr>
          <p:cNvPr id="20481" name="Picture 1" descr="C:\Users\Public\Pictures\BradPhotos\2011_292_8911_SSRL-Edit-Edit-Edit-02-sm.jpg"/>
          <p:cNvPicPr>
            <a:picLocks noChangeAspect="1" noChangeArrowheads="1"/>
          </p:cNvPicPr>
          <p:nvPr/>
        </p:nvPicPr>
        <p:blipFill>
          <a:blip r:embed="rId5" cstate="print"/>
          <a:srcRect/>
          <a:stretch>
            <a:fillRect/>
          </a:stretch>
        </p:blipFill>
        <p:spPr bwMode="auto">
          <a:xfrm>
            <a:off x="152400" y="1752600"/>
            <a:ext cx="3315529" cy="2209800"/>
          </a:xfrm>
          <a:prstGeom prst="rect">
            <a:avLst/>
          </a:prstGeom>
          <a:noFill/>
          <a:ln>
            <a:solidFill>
              <a:schemeClr val="tx1"/>
            </a:solidFill>
          </a:ln>
        </p:spPr>
      </p:pic>
      <p:pic>
        <p:nvPicPr>
          <p:cNvPr id="56322" name="Picture 2" descr="File:Syncrotron.png">
            <a:hlinkClick r:id="rId6"/>
          </p:cNvPr>
          <p:cNvPicPr>
            <a:picLocks noChangeAspect="1" noChangeArrowheads="1"/>
          </p:cNvPicPr>
          <p:nvPr/>
        </p:nvPicPr>
        <p:blipFill>
          <a:blip r:embed="rId7" cstate="print"/>
          <a:srcRect/>
          <a:stretch>
            <a:fillRect/>
          </a:stretch>
        </p:blipFill>
        <p:spPr bwMode="auto">
          <a:xfrm>
            <a:off x="7315200" y="5791200"/>
            <a:ext cx="1676400" cy="966466"/>
          </a:xfrm>
          <a:prstGeom prst="rect">
            <a:avLst/>
          </a:prstGeom>
          <a:noFill/>
          <a:ln>
            <a:solidFill>
              <a:schemeClr val="tx1"/>
            </a:solidFill>
          </a:ln>
        </p:spPr>
      </p:pic>
      <p:pic>
        <p:nvPicPr>
          <p:cNvPr id="9" name="Picture 2" descr="C:\Users\mftoney\Desktop\iconn\2011-297-SSRL.jpg"/>
          <p:cNvPicPr>
            <a:picLocks noChangeAspect="1" noChangeArrowheads="1"/>
          </p:cNvPicPr>
          <p:nvPr/>
        </p:nvPicPr>
        <p:blipFill>
          <a:blip r:embed="rId8" cstate="print"/>
          <a:srcRect/>
          <a:stretch>
            <a:fillRect/>
          </a:stretch>
        </p:blipFill>
        <p:spPr bwMode="auto">
          <a:xfrm>
            <a:off x="131619" y="4038600"/>
            <a:ext cx="4037036" cy="269135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4" name="Footer Placeholder 3"/>
          <p:cNvSpPr>
            <a:spLocks noGrp="1"/>
          </p:cNvSpPr>
          <p:nvPr>
            <p:ph type="ftr" sz="quarter" idx="4294967295"/>
          </p:nvPr>
        </p:nvSpPr>
        <p:spPr>
          <a:xfrm>
            <a:off x="445472" y="6400800"/>
            <a:ext cx="4126528" cy="314326"/>
          </a:xfrm>
          <a:prstGeom prst="rect">
            <a:avLst/>
          </a:prstGeom>
        </p:spPr>
        <p:txBody>
          <a:bodyPr/>
          <a:lstStyle/>
          <a:p>
            <a:r>
              <a:rPr lang="en-US" smtClean="0"/>
              <a:t>Executive Cabinet Retreat</a:t>
            </a:r>
            <a:endParaRPr lang="en-US" dirty="0"/>
          </a:p>
        </p:txBody>
      </p:sp>
      <p:grpSp>
        <p:nvGrpSpPr>
          <p:cNvPr id="5" name="Group 9"/>
          <p:cNvGrpSpPr/>
          <p:nvPr/>
        </p:nvGrpSpPr>
        <p:grpSpPr>
          <a:xfrm>
            <a:off x="9258" y="1218578"/>
            <a:ext cx="9125482" cy="5182222"/>
            <a:chOff x="9258" y="1218578"/>
            <a:chExt cx="9125482" cy="5182222"/>
          </a:xfrm>
        </p:grpSpPr>
        <p:pic>
          <p:nvPicPr>
            <p:cNvPr id="11" name="Picture 10" descr="SLAC Financing Portfolio Graphic.jpg"/>
            <p:cNvPicPr>
              <a:picLocks noChangeAspect="1"/>
            </p:cNvPicPr>
            <p:nvPr/>
          </p:nvPicPr>
          <p:blipFill>
            <a:blip r:embed="rId2" cstate="email"/>
            <a:stretch>
              <a:fillRect/>
            </a:stretch>
          </p:blipFill>
          <p:spPr>
            <a:xfrm>
              <a:off x="9258" y="1218578"/>
              <a:ext cx="9125482" cy="5182222"/>
            </a:xfrm>
            <a:prstGeom prst="rect">
              <a:avLst/>
            </a:prstGeom>
            <a:ln>
              <a:solidFill>
                <a:schemeClr val="tx1"/>
              </a:solidFill>
            </a:ln>
          </p:spPr>
        </p:pic>
        <p:grpSp>
          <p:nvGrpSpPr>
            <p:cNvPr id="6" name="Group 6"/>
            <p:cNvGrpSpPr/>
            <p:nvPr/>
          </p:nvGrpSpPr>
          <p:grpSpPr>
            <a:xfrm>
              <a:off x="6585294" y="1600200"/>
              <a:ext cx="2101506" cy="1278091"/>
              <a:chOff x="6585294" y="1600200"/>
              <a:chExt cx="2101506" cy="1278091"/>
            </a:xfrm>
          </p:grpSpPr>
          <p:sp>
            <p:nvSpPr>
              <p:cNvPr id="13" name="Rectangle 12"/>
              <p:cNvSpPr/>
              <p:nvPr/>
            </p:nvSpPr>
            <p:spPr>
              <a:xfrm rot="1562814">
                <a:off x="6585294" y="2573491"/>
                <a:ext cx="6858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endCxn id="13" idx="0"/>
              </p:cNvCxnSpPr>
              <p:nvPr/>
            </p:nvCxnSpPr>
            <p:spPr>
              <a:xfrm flipH="1">
                <a:off x="6995114" y="1828800"/>
                <a:ext cx="929686" cy="760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80376" y="1600200"/>
                <a:ext cx="1306424" cy="430887"/>
              </a:xfrm>
              <a:prstGeom prst="rect">
                <a:avLst/>
              </a:prstGeom>
              <a:noFill/>
            </p:spPr>
            <p:txBody>
              <a:bodyPr wrap="square" rtlCol="0">
                <a:spAutoFit/>
              </a:bodyPr>
              <a:lstStyle/>
              <a:p>
                <a:r>
                  <a:rPr lang="en-US" sz="1100" b="1" dirty="0" err="1" smtClean="0"/>
                  <a:t>Arrillaga</a:t>
                </a:r>
                <a:r>
                  <a:rPr lang="en-US" sz="1100" b="1" dirty="0" smtClean="0"/>
                  <a:t> Sports Facility</a:t>
                </a:r>
                <a:endParaRPr lang="en-US" sz="1100" b="1" dirty="0"/>
              </a:p>
            </p:txBody>
          </p:sp>
        </p:grpSp>
      </p:grpSp>
      <p:sp>
        <p:nvSpPr>
          <p:cNvPr id="12" name="Title 1"/>
          <p:cNvSpPr txBox="1">
            <a:spLocks/>
          </p:cNvSpPr>
          <p:nvPr/>
        </p:nvSpPr>
        <p:spPr>
          <a:xfrm>
            <a:off x="457200" y="152400"/>
            <a:ext cx="8229600" cy="9906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fontScale="77500" lnSpcReduction="20000"/>
          </a:bodyPr>
          <a:lstStyle/>
          <a:p>
            <a:pPr lvl="0" algn="ctr">
              <a:spcBef>
                <a:spcPct val="0"/>
              </a:spcBef>
              <a:defRPr/>
            </a:pPr>
            <a:r>
              <a:rPr lang="en-US" sz="4400" dirty="0" smtClean="0"/>
              <a:t>Our New Mission drives the need for New Infrastructure</a:t>
            </a:r>
            <a:endParaRPr kumimoji="0" lang="en-US" sz="4400" b="0" i="0" u="none" strike="noStrike" kern="1200" cap="none" spc="0" normalizeH="0" baseline="0" noProof="0" dirty="0">
              <a:ln>
                <a:noFill/>
              </a:ln>
              <a:solidFill>
                <a:schemeClr val="lt1"/>
              </a:solidFill>
              <a:effectLst/>
              <a:uLnTx/>
              <a:uFillTx/>
              <a:latin typeface="Times New Roman" pitchFamily="18" charset="0"/>
              <a:ea typeface="+mn-ea"/>
              <a:cs typeface="Times New Roman" pitchFamily="18" charset="0"/>
            </a:endParaRPr>
          </a:p>
        </p:txBody>
      </p:sp>
      <p:pic>
        <p:nvPicPr>
          <p:cNvPr id="17" name="Picture 2"/>
          <p:cNvPicPr>
            <a:picLocks noChangeAspect="1" noChangeArrowheads="1"/>
          </p:cNvPicPr>
          <p:nvPr/>
        </p:nvPicPr>
        <p:blipFill>
          <a:blip r:embed="rId3" cstate="email"/>
          <a:stretch>
            <a:fillRect/>
          </a:stretch>
        </p:blipFill>
        <p:spPr bwMode="auto">
          <a:xfrm>
            <a:off x="5943600" y="5436053"/>
            <a:ext cx="1524000" cy="1421947"/>
          </a:xfrm>
          <a:prstGeom prst="rect">
            <a:avLst/>
          </a:prstGeom>
          <a:ln>
            <a:noFill/>
          </a:ln>
          <a:effectLst>
            <a:outerShdw blurRad="292100" dist="139700" dir="2700000" algn="tl" rotWithShape="0">
              <a:srgbClr val="333333">
                <a:alpha val="65000"/>
              </a:srgbClr>
            </a:outerShdw>
          </a:effectLst>
        </p:spPr>
      </p:pic>
      <p:pic>
        <p:nvPicPr>
          <p:cNvPr id="18" name="Picture 2"/>
          <p:cNvPicPr>
            <a:picLocks noChangeAspect="1" noChangeArrowheads="1"/>
          </p:cNvPicPr>
          <p:nvPr/>
        </p:nvPicPr>
        <p:blipFill>
          <a:blip r:embed="rId4" cstate="email"/>
          <a:srcRect/>
          <a:stretch>
            <a:fillRect/>
          </a:stretch>
        </p:blipFill>
        <p:spPr bwMode="auto">
          <a:xfrm>
            <a:off x="7467600" y="5181600"/>
            <a:ext cx="1676400" cy="1676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0325"/>
            <a:ext cx="8610600" cy="762000"/>
          </a:xfr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fontScale="90000"/>
          </a:bodyPr>
          <a:lstStyle/>
          <a:p>
            <a:r>
              <a:rPr lang="en-US" dirty="0">
                <a:solidFill>
                  <a:schemeClr val="lt1"/>
                </a:solidFill>
                <a:latin typeface="Times New Roman" pitchFamily="18" charset="0"/>
                <a:ea typeface="+mn-ea"/>
                <a:cs typeface="Times New Roman" pitchFamily="18" charset="0"/>
              </a:rPr>
              <a:t>Inside View: LCLS </a:t>
            </a:r>
            <a:r>
              <a:rPr lang="en-US" dirty="0" err="1">
                <a:solidFill>
                  <a:schemeClr val="lt1"/>
                </a:solidFill>
                <a:latin typeface="Times New Roman" pitchFamily="18" charset="0"/>
                <a:ea typeface="+mn-ea"/>
                <a:cs typeface="Times New Roman" pitchFamily="18" charset="0"/>
              </a:rPr>
              <a:t>Undulator</a:t>
            </a:r>
            <a:r>
              <a:rPr lang="en-US" dirty="0">
                <a:solidFill>
                  <a:schemeClr val="lt1"/>
                </a:solidFill>
                <a:latin typeface="Times New Roman" pitchFamily="18" charset="0"/>
                <a:ea typeface="+mn-ea"/>
                <a:cs typeface="Times New Roman" pitchFamily="18" charset="0"/>
              </a:rPr>
              <a:t> Tunnel</a:t>
            </a:r>
          </a:p>
        </p:txBody>
      </p:sp>
      <p:pic>
        <p:nvPicPr>
          <p:cNvPr id="14339" name="Picture 5" descr="lcls-21-undulator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41375"/>
            <a:ext cx="9144000"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5" descr="lcls-21-undulator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739775"/>
            <a:ext cx="9144000"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Content Placeholder 7"/>
          <p:cNvSpPr>
            <a:spLocks noGrp="1"/>
          </p:cNvSpPr>
          <p:nvPr>
            <p:ph sz="half" idx="4294967295"/>
          </p:nvPr>
        </p:nvSpPr>
        <p:spPr>
          <a:xfrm>
            <a:off x="4953000" y="4572000"/>
            <a:ext cx="4191000" cy="3581400"/>
          </a:xfrm>
        </p:spPr>
        <p:txBody>
          <a:bodyPr/>
          <a:lstStyle/>
          <a:p>
            <a:r>
              <a:rPr lang="en-US" sz="2000" b="1" smtClean="0"/>
              <a:t>Lasing ‘campaign’ started at 7PM on 4/10/09</a:t>
            </a:r>
          </a:p>
          <a:p>
            <a:r>
              <a:rPr lang="en-US" sz="2000" b="1" smtClean="0"/>
              <a:t>By 10PM, the world’s first x-ray free electron laser was lasing!</a:t>
            </a:r>
          </a:p>
          <a:p>
            <a:r>
              <a:rPr lang="en-US" sz="2000" b="1" smtClean="0"/>
              <a:t>First experiments started 10/1/09</a:t>
            </a:r>
          </a:p>
        </p:txBody>
      </p:sp>
    </p:spTree>
    <p:extLst>
      <p:ext uri="{BB962C8B-B14F-4D97-AF65-F5344CB8AC3E}">
        <p14:creationId xmlns:p14="http://schemas.microsoft.com/office/powerpoint/2010/main" xmlns="" val="1853664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C938F7CBC722479B471A930E343235" ma:contentTypeVersion="4" ma:contentTypeDescription="Create a new document." ma:contentTypeScope="" ma:versionID="0547d8e8cf092ef2637c8ba80b6bfa48">
  <xsd:schema xmlns:xsd="http://www.w3.org/2001/XMLSchema" xmlns:xs="http://www.w3.org/2001/XMLSchema" xmlns:p="http://schemas.microsoft.com/office/2006/metadata/properties" xmlns:ns1="a740fbe9-064d-4cc3-b9e7-5ba604d45480" targetNamespace="http://schemas.microsoft.com/office/2006/metadata/properties" ma:root="true" ma:fieldsID="48b8c850630881405333364e67d4fde4" ns1:_="">
    <xsd:import namespace="a740fbe9-064d-4cc3-b9e7-5ba604d45480"/>
    <xsd:element name="properties">
      <xsd:complexType>
        <xsd:sequence>
          <xsd:element name="documentManagement">
            <xsd:complexType>
              <xsd:all>
                <xsd:element ref="ns1:Date" minOccurs="0"/>
                <xsd:element ref="ns1:Time" minOccurs="0"/>
                <xsd:element ref="ns1:Speaker_x0020_Name" minOccurs="0"/>
                <xsd:element ref="ns1:AM_x002d_P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0fbe9-064d-4cc3-b9e7-5ba604d45480" elementFormDefault="qualified">
    <xsd:import namespace="http://schemas.microsoft.com/office/2006/documentManagement/types"/>
    <xsd:import namespace="http://schemas.microsoft.com/office/infopath/2007/PartnerControls"/>
    <xsd:element name="Date" ma:index="0" nillable="true" ma:displayName="Date" ma:format="Dropdown" ma:internalName="Date">
      <xsd:simpleType>
        <xsd:restriction base="dms:Choice">
          <xsd:enumeration value="23 April, Monday: Session 1 - EPICS Training"/>
          <xsd:enumeration value="23 April, Monday: Session 2 - EPICS V4 Working Group"/>
          <xsd:enumeration value="23 April, Monday: Session 3 - EPICS asyn Training"/>
          <xsd:enumeration value="23 April, Monday: Session 4 - Client applications for beamline experimental control"/>
          <xsd:enumeration value="24 April, Tuesday: Session 1 -  EPICS CSS Training"/>
          <xsd:enumeration value="24 April, Tuesday: Session 2 -  Archiver Working Group"/>
          <xsd:enumeration value="24 April, Tuesday: Session 3 - Timing Workshop"/>
          <xsd:enumeration value="24 April, Tuesday: Session 4 - EPICS V4 Working Group"/>
          <xsd:enumeration value="24 April, Tuesday: Session 5 - QT Workshop"/>
          <xsd:enumeration value="25 April, Wednesday: EPICS Collaboration Meeting"/>
          <xsd:enumeration value="26 April, Thursday: EPICS Collaboration Meeting"/>
          <xsd:enumeration value="27 April, Friday: EPICS Collaboration Meeting"/>
        </xsd:restriction>
      </xsd:simpleType>
    </xsd:element>
    <xsd:element name="Time" ma:index="1" nillable="true" ma:displayName="Time" ma:description="Format: hh:mm (e.g., 09:00; 02:30)" ma:internalName="Time">
      <xsd:simpleType>
        <xsd:restriction base="dms:Text">
          <xsd:maxLength value="255"/>
        </xsd:restriction>
      </xsd:simpleType>
    </xsd:element>
    <xsd:element name="Speaker_x0020_Name" ma:index="10" nillable="true" ma:displayName="Speaker Name" ma:description="Lastname, Firstname (in that order for sorting)" ma:internalName="Speaker_x0020_Name">
      <xsd:simpleType>
        <xsd:restriction base="dms:Text">
          <xsd:maxLength value="255"/>
        </xsd:restriction>
      </xsd:simpleType>
    </xsd:element>
    <xsd:element name="AM_x002d_PM" ma:index="11" nillable="true" ma:displayName="AM-PM" ma:default="AM" ma:description="Used for sorting" ma:format="RadioButtons" ma:internalName="AM_x002d_PM">
      <xsd:simpleType>
        <xsd:restriction base="dms:Choice">
          <xsd:enumeration value="AM"/>
          <xsd:enumeration value="PM"/>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Presentation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peaker_x0020_Name xmlns="a740fbe9-064d-4cc3-b9e7-5ba604d45480" xsi:nil="true"/>
    <Date xmlns="a740fbe9-064d-4cc3-b9e7-5ba604d45480" xsi:nil="true"/>
    <Time xmlns="a740fbe9-064d-4cc3-b9e7-5ba604d45480" xsi:nil="true"/>
    <AM_x002d_PM xmlns="a740fbe9-064d-4cc3-b9e7-5ba604d45480">AM</AM_x002d_PM>
  </documentManagement>
</p:properties>
</file>

<file path=customXml/itemProps1.xml><?xml version="1.0" encoding="utf-8"?>
<ds:datastoreItem xmlns:ds="http://schemas.openxmlformats.org/officeDocument/2006/customXml" ds:itemID="{28C084C0-0946-421B-BF4C-76475860350C}"/>
</file>

<file path=customXml/itemProps2.xml><?xml version="1.0" encoding="utf-8"?>
<ds:datastoreItem xmlns:ds="http://schemas.openxmlformats.org/officeDocument/2006/customXml" ds:itemID="{1F94F605-2207-493A-B7E9-1A3F54125DB3}"/>
</file>

<file path=customXml/itemProps3.xml><?xml version="1.0" encoding="utf-8"?>
<ds:datastoreItem xmlns:ds="http://schemas.openxmlformats.org/officeDocument/2006/customXml" ds:itemID="{76B9C57F-1295-427D-9C75-058E5D3D6B96}"/>
</file>

<file path=docProps/app.xml><?xml version="1.0" encoding="utf-8"?>
<Properties xmlns="http://schemas.openxmlformats.org/officeDocument/2006/extended-properties" xmlns:vt="http://schemas.openxmlformats.org/officeDocument/2006/docPropsVTypes">
  <TotalTime>4067</TotalTime>
  <Words>1789</Words>
  <Application>Microsoft Office PowerPoint</Application>
  <PresentationFormat>On-screen Show (4:3)</PresentationFormat>
  <Paragraphs>352</Paragraphs>
  <Slides>15</Slides>
  <Notes>12</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2_Office Theme</vt:lpstr>
      <vt:lpstr>3_Default Design</vt:lpstr>
      <vt:lpstr>Slide 1</vt:lpstr>
      <vt:lpstr>Slide 2</vt:lpstr>
      <vt:lpstr>Hold Slide for Nobels</vt:lpstr>
      <vt:lpstr>Slide 4</vt:lpstr>
      <vt:lpstr>Mission of the New SLAC</vt:lpstr>
      <vt:lpstr>Slide 6</vt:lpstr>
      <vt:lpstr>Slide 7</vt:lpstr>
      <vt:lpstr>Slide 8</vt:lpstr>
      <vt:lpstr>Inside View: LCLS Undulator Tunnel</vt:lpstr>
      <vt:lpstr>LCLS:  Experimental Stations</vt:lpstr>
      <vt:lpstr>LCLS: Results</vt:lpstr>
      <vt:lpstr>Slide 12</vt:lpstr>
      <vt:lpstr>Slide 13</vt:lpstr>
      <vt:lpstr>Slide 14</vt:lpstr>
      <vt:lpstr>Slide 15</vt:lpstr>
    </vt:vector>
  </TitlesOfParts>
  <Company>SLAC National Accelerator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lruhlman</dc:creator>
  <cp:lastModifiedBy>SLAC</cp:lastModifiedBy>
  <cp:revision>606</cp:revision>
  <dcterms:created xsi:type="dcterms:W3CDTF">2012-02-14T19:18:35Z</dcterms:created>
  <dcterms:modified xsi:type="dcterms:W3CDTF">2012-09-05T07:07:17Z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0x010100D6C938F7CBC722479B471A930E343235</vt:lpwstr>
  </property>
</Properties>
</file>