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4"/>
  </p:sldMasterIdLst>
  <p:notesMasterIdLst>
    <p:notesMasterId r:id="rId14"/>
  </p:notesMasterIdLst>
  <p:sldIdLst>
    <p:sldId id="373" r:id="rId5"/>
    <p:sldId id="412" r:id="rId6"/>
    <p:sldId id="427" r:id="rId7"/>
    <p:sldId id="433" r:id="rId8"/>
    <p:sldId id="428" r:id="rId9"/>
    <p:sldId id="429" r:id="rId10"/>
    <p:sldId id="430" r:id="rId11"/>
    <p:sldId id="431" r:id="rId12"/>
    <p:sldId id="434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Lato" panose="020F0502020204030203" pitchFamily="34" charset="0"/>
      <p:regular r:id="rId19"/>
      <p:bold r:id="rId20"/>
      <p:italic r:id="rId21"/>
      <p:boldItalic r:id="rId22"/>
    </p:embeddedFont>
    <p:embeddedFont>
      <p:font typeface="Lato Black" panose="020F0502020204030204" pitchFamily="34" charset="0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504" userDrawn="1">
          <p15:clr>
            <a:srgbClr val="A4A3A4"/>
          </p15:clr>
        </p15:guide>
        <p15:guide id="4" orient="horz" pos="120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6B1A9"/>
    <a:srgbClr val="7F7F7F"/>
    <a:srgbClr val="B83A4B"/>
    <a:srgbClr val="8C1515"/>
    <a:srgbClr val="AF2D24"/>
    <a:srgbClr val="E04F39"/>
    <a:srgbClr val="53565A"/>
    <a:srgbClr val="5F574F"/>
    <a:srgbClr val="D4D1D1"/>
    <a:srgbClr val="5449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04" autoAdjust="0"/>
    <p:restoredTop sz="91100"/>
  </p:normalViewPr>
  <p:slideViewPr>
    <p:cSldViewPr snapToObjects="1" showGuides="1">
      <p:cViewPr varScale="1">
        <p:scale>
          <a:sx n="68" d="100"/>
          <a:sy n="68" d="100"/>
        </p:scale>
        <p:origin x="232" y="808"/>
      </p:cViewPr>
      <p:guideLst>
        <p:guide orient="horz" pos="2112"/>
        <p:guide pos="3840"/>
        <p:guide pos="504"/>
        <p:guide orient="horz" pos="120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4.fntdata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font" Target="fonts/font7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0.fntdata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571494-3951-FA47-A2D9-E3AB10964ECE}" type="datetimeFigureOut">
              <a:rPr lang="en-US" smtClean="0"/>
              <a:t>10/17/22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19C58-D451-C54B-A6BB-965E69BFF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462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19C58-D451-C54B-A6BB-965E69BFF73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14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ti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4.sv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CET_II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8785" y="487442"/>
            <a:ext cx="5947565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8786" y="4413375"/>
            <a:ext cx="5947564" cy="374254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D2C9AD-CFDA-224D-8C1F-3CF1600D138A}"/>
              </a:ext>
            </a:extLst>
          </p:cNvPr>
          <p:cNvCxnSpPr>
            <a:cxnSpLocks/>
          </p:cNvCxnSpPr>
          <p:nvPr userDrawn="1"/>
        </p:nvCxnSpPr>
        <p:spPr>
          <a:xfrm>
            <a:off x="0" y="4191000"/>
            <a:ext cx="7340828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2BBD6D63-68E7-7543-862D-BA63B5F68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0766" y="6016339"/>
            <a:ext cx="2423615" cy="46269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2D8E87E-D5FA-C044-B53C-5AD169C3FB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45604" y="6057901"/>
            <a:ext cx="2611668" cy="4352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9B2673-022A-46B7-8B2A-C3C7E3169351}"/>
              </a:ext>
            </a:extLst>
          </p:cNvPr>
          <p:cNvSpPr txBox="1"/>
          <p:nvPr userDrawn="1"/>
        </p:nvSpPr>
        <p:spPr>
          <a:xfrm>
            <a:off x="592815" y="2951501"/>
            <a:ext cx="5947562" cy="478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lang="en-US" sz="2400" kern="1200" dirty="0">
                <a:solidFill>
                  <a:srgbClr val="8C151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FACET-II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kern="1200" dirty="0">
                <a:solidFill>
                  <a:srgbClr val="8C151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Director’s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kern="1200" dirty="0">
                <a:solidFill>
                  <a:srgbClr val="8C151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Operations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kern="1200" dirty="0">
                <a:solidFill>
                  <a:srgbClr val="8C151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Review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0BAB68-6093-4068-B0C5-CE584BDA001E}"/>
              </a:ext>
            </a:extLst>
          </p:cNvPr>
          <p:cNvSpPr txBox="1"/>
          <p:nvPr userDrawn="1"/>
        </p:nvSpPr>
        <p:spPr>
          <a:xfrm>
            <a:off x="601325" y="4805678"/>
            <a:ext cx="24042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May 24, 2022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3AF7FE-0961-4A74-9539-A5881EDE347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359618" y="838203"/>
            <a:ext cx="3994182" cy="9143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05971B4-41AC-4B5F-A8A1-DE6213F4440D}"/>
              </a:ext>
            </a:extLst>
          </p:cNvPr>
          <p:cNvSpPr txBox="1"/>
          <p:nvPr userDrawn="1"/>
        </p:nvSpPr>
        <p:spPr>
          <a:xfrm>
            <a:off x="7448918" y="1775936"/>
            <a:ext cx="40572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rPr>
              <a:t>Facility for Advanced Accelerator Experimental Tests</a:t>
            </a:r>
            <a:endParaRPr lang="en-US" sz="2100" b="1" dirty="0">
              <a:ln w="6350">
                <a:noFill/>
              </a:ln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3507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FACET_II Title Slide_bg">
    <p:bg>
      <p:bgPr>
        <a:gradFill flip="none" rotWithShape="1">
          <a:gsLst>
            <a:gs pos="31000">
              <a:schemeClr val="tx1">
                <a:lumMod val="100000"/>
              </a:schemeClr>
            </a:gs>
            <a:gs pos="90000">
              <a:schemeClr val="bg1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sky, grass, outdoor, nature&#10;&#10;Description automatically generated">
            <a:extLst>
              <a:ext uri="{FF2B5EF4-FFF2-40B4-BE49-F238E27FC236}">
                <a16:creationId xmlns:a16="http://schemas.microsoft.com/office/drawing/2014/main" id="{C3D2EF6C-D51B-4734-A8E2-B2098034C3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2000"/>
          </a:blip>
          <a:srcRect l="1733" t="23639" r="28885" b="15179"/>
          <a:stretch/>
        </p:blipFill>
        <p:spPr>
          <a:xfrm>
            <a:off x="0" y="-19050"/>
            <a:ext cx="12192000" cy="6858000"/>
          </a:xfrm>
          <a:prstGeom prst="rect">
            <a:avLst/>
          </a:prstGeom>
          <a:gradFill>
            <a:gsLst>
              <a:gs pos="91000">
                <a:srgbClr val="808080"/>
              </a:gs>
              <a:gs pos="61000">
                <a:schemeClr val="tx1"/>
              </a:gs>
              <a:gs pos="100000">
                <a:schemeClr val="bg1"/>
              </a:gs>
            </a:gsLst>
            <a:lin ang="19200000" scaled="0"/>
          </a:gradFill>
        </p:spPr>
      </p:pic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8785" y="487442"/>
            <a:ext cx="5947565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8786" y="4413375"/>
            <a:ext cx="5947564" cy="374254"/>
          </a:xfrm>
        </p:spPr>
        <p:txBody>
          <a:bodyPr anchor="t">
            <a:noAutofit/>
          </a:bodyPr>
          <a:lstStyle>
            <a:lvl1pPr>
              <a:defRPr sz="1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D2C9AD-CFDA-224D-8C1F-3CF1600D138A}"/>
              </a:ext>
            </a:extLst>
          </p:cNvPr>
          <p:cNvCxnSpPr>
            <a:cxnSpLocks/>
          </p:cNvCxnSpPr>
          <p:nvPr userDrawn="1"/>
        </p:nvCxnSpPr>
        <p:spPr>
          <a:xfrm>
            <a:off x="0" y="4191000"/>
            <a:ext cx="7340828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2BBD6D63-68E7-7543-862D-BA63B5F68F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0766" y="6016339"/>
            <a:ext cx="2423615" cy="46269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2D8E87E-D5FA-C044-B53C-5AD169C3FB6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45604" y="6057901"/>
            <a:ext cx="2611668" cy="4352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9B2673-022A-46B7-8B2A-C3C7E3169351}"/>
              </a:ext>
            </a:extLst>
          </p:cNvPr>
          <p:cNvSpPr txBox="1"/>
          <p:nvPr userDrawn="1"/>
        </p:nvSpPr>
        <p:spPr>
          <a:xfrm>
            <a:off x="592815" y="2951501"/>
            <a:ext cx="5947562" cy="478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lang="en-US" sz="2400" b="1" kern="1200" dirty="0">
                <a:solidFill>
                  <a:srgbClr val="8C151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FACET-II</a:t>
            </a: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kern="1200" dirty="0">
                <a:solidFill>
                  <a:srgbClr val="8C151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Director’s</a:t>
            </a: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kern="1200" dirty="0">
                <a:solidFill>
                  <a:srgbClr val="8C151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Operations</a:t>
            </a: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kern="1200" dirty="0">
                <a:solidFill>
                  <a:srgbClr val="8C151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Review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0BAB68-6093-4068-B0C5-CE584BDA001E}"/>
              </a:ext>
            </a:extLst>
          </p:cNvPr>
          <p:cNvSpPr txBox="1"/>
          <p:nvPr userDrawn="1"/>
        </p:nvSpPr>
        <p:spPr>
          <a:xfrm>
            <a:off x="601325" y="4805678"/>
            <a:ext cx="24042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May 24, 2022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CBE3232B-6DE7-4CA7-A6A6-E4034019A3A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75013" y="838200"/>
            <a:ext cx="3978787" cy="9144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D867C48-9A51-4C48-A257-8C82E1E6466C}"/>
              </a:ext>
            </a:extLst>
          </p:cNvPr>
          <p:cNvSpPr txBox="1"/>
          <p:nvPr userDrawn="1"/>
        </p:nvSpPr>
        <p:spPr>
          <a:xfrm>
            <a:off x="7451903" y="1775936"/>
            <a:ext cx="42066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Facility for Advanced</a:t>
            </a:r>
          </a:p>
          <a:p>
            <a:r>
              <a:rPr lang="en-US" sz="21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Accelerator Experimental Tests</a:t>
            </a:r>
          </a:p>
        </p:txBody>
      </p:sp>
    </p:spTree>
    <p:extLst>
      <p:ext uri="{BB962C8B-B14F-4D97-AF65-F5344CB8AC3E}">
        <p14:creationId xmlns:p14="http://schemas.microsoft.com/office/powerpoint/2010/main" val="2514457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ET-II One Column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Sample One-Column Text Slide –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377FB660-230D-49E5-9FAD-9056526E42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3176" y="6579844"/>
            <a:ext cx="8153566" cy="27815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ATTO, July 20, 2022                                          A Terawatt Attosecond Soft X-Ray Source Based on a Plasma Accelerator-Driven FEL</a:t>
            </a:r>
            <a:endParaRPr lang="en-US" dirty="0"/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2B5695C-A1FA-4F3C-B8F1-5354C840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0" y="6579845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E9CB027-2821-4240-8431-A7F7AFE16A6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066800"/>
            <a:ext cx="10972800" cy="5182839"/>
          </a:xfrm>
        </p:spPr>
        <p:txBody>
          <a:bodyPr/>
          <a:lstStyle>
            <a:lvl1pPr marL="285750" indent="-285750"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71500" indent="-282575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0100" indent="-228600">
              <a:buClr>
                <a:srgbClr val="8C1515"/>
              </a:buClr>
              <a:buSzPct val="120000"/>
              <a:tabLst>
                <a:tab pos="80010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28700" indent="-228600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257300" indent="-228600">
              <a:buClr>
                <a:srgbClr val="8C1515"/>
              </a:buClr>
              <a:buSzPct val="120000"/>
              <a:tabLst>
                <a:tab pos="1257300" algn="l"/>
              </a:tabLst>
              <a:defRPr sz="1600" i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r>
              <a:rPr lang="en-US" dirty="0"/>
              <a:t>Body Level One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  <a:p>
            <a:pPr lvl="3"/>
            <a:r>
              <a:rPr lang="en-US" dirty="0"/>
              <a:t>Body Level Four</a:t>
            </a:r>
          </a:p>
          <a:p>
            <a:pPr lvl="4"/>
            <a:r>
              <a:rPr lang="en-US" dirty="0"/>
              <a:t>Body Level Five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739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ET-II One Column Enumerat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Sample One-Column Text Slide –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377FB660-230D-49E5-9FAD-9056526E42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3176" y="6579844"/>
            <a:ext cx="8153566" cy="27815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ATTO, July 20, 2022                                          A Terawatt Attosecond Soft X-Ray Source Based on a Plasma Accelerator-Driven FEL</a:t>
            </a:r>
            <a:endParaRPr lang="en-US" dirty="0"/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2B5695C-A1FA-4F3C-B8F1-5354C840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0" y="6579845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E9CB027-2821-4240-8431-A7F7AFE16A6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066800"/>
            <a:ext cx="10972800" cy="5182839"/>
          </a:xfrm>
        </p:spPr>
        <p:txBody>
          <a:bodyPr/>
          <a:lstStyle>
            <a:lvl1pPr marL="457200" indent="-457200">
              <a:buClr>
                <a:srgbClr val="8C1515"/>
              </a:buClr>
              <a:buSzPct val="120000"/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860425" indent="-403225">
              <a:buClr>
                <a:srgbClr val="8C1515"/>
              </a:buClr>
              <a:buSzPct val="120000"/>
              <a:buFont typeface="+mj-lt"/>
              <a:buAutoNum type="alphaL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257300" indent="-396875">
              <a:buClr>
                <a:srgbClr val="8C1515"/>
              </a:buClr>
              <a:buSzPct val="120000"/>
              <a:buFont typeface="+mj-lt"/>
              <a:buAutoNum type="romanLcPeriod"/>
              <a:tabLst>
                <a:tab pos="80010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485900" indent="-288925">
              <a:buClr>
                <a:srgbClr val="8C1515"/>
              </a:buClr>
              <a:buSzPct val="120000"/>
              <a:buFont typeface="+mj-lt"/>
              <a:buAutoNum type="alphaLcPeriod"/>
              <a:tabLst>
                <a:tab pos="1546225" algn="l"/>
              </a:tabLst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-342900">
              <a:buClr>
                <a:srgbClr val="8C1515"/>
              </a:buClr>
              <a:buSzPct val="120000"/>
              <a:buFont typeface="+mj-lt"/>
              <a:buAutoNum type="romanLcPeriod"/>
              <a:tabLst>
                <a:tab pos="1257300" algn="l"/>
              </a:tabLst>
              <a:defRPr sz="1600" i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r>
              <a:rPr lang="en-US" dirty="0"/>
              <a:t>Body Level One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  <a:p>
            <a:pPr lvl="3"/>
            <a:r>
              <a:rPr lang="en-US" dirty="0"/>
              <a:t>Body Level Four</a:t>
            </a:r>
          </a:p>
          <a:p>
            <a:pPr lvl="4"/>
            <a:r>
              <a:rPr lang="en-US" dirty="0"/>
              <a:t>Body Level Five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7027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- Option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B55E88-9618-8546-B71A-4FEC6AF32AF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47701"/>
            <a:ext cx="7563494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931546"/>
            <a:ext cx="7563495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941112"/>
            <a:ext cx="7563494" cy="363896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9" y="4306401"/>
            <a:ext cx="7563493" cy="295275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8ED050-40D5-A24F-A212-66DA586E4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47200" y="6156325"/>
            <a:ext cx="2006600" cy="33655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44A1C82-3F0E-A346-9364-ED419CD3E0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0099" y="3740943"/>
            <a:ext cx="10553701" cy="45719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4572C5C-451A-2D42-9B95-A15C06558C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9144" y="6156325"/>
            <a:ext cx="1734820" cy="322263"/>
          </a:xfr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09072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D01802-AD12-A14F-B8F8-0BBD77EB8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786" y="636586"/>
            <a:ext cx="10825858" cy="1074519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DFEB2-9325-5E46-8613-F4E89B140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8786" y="1998482"/>
            <a:ext cx="10825858" cy="399696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sz="1400" dirty="0">
              <a:solidFill>
                <a:srgbClr val="544948"/>
              </a:solidFill>
              <a:latin typeface="Lato" panose="020F0502020204030203" pitchFamily="34" charset="77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63F4773F-9BC4-41D1-89C8-0600A4DEE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3176" y="6579844"/>
            <a:ext cx="9221024" cy="27815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ATTO, July 20, 2022                                          A Terawatt Attosecond Soft X-Ray Source Based on a Plasma Accelerator-Driven FEL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D2AA61-9E2F-423C-B88A-1BEC3051E4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0" y="6579845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19E1CD8-FE97-40C8-8154-1E5EFDF68A7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6048" y="6617293"/>
            <a:ext cx="643152" cy="21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540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2" r:id="rId2"/>
    <p:sldLayoutId id="2147483695" r:id="rId3"/>
    <p:sldLayoutId id="2147483696" r:id="rId4"/>
    <p:sldLayoutId id="2147483704" r:id="rId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rgbClr val="8C1515"/>
          </a:solidFill>
          <a:latin typeface="Lato" panose="020F0502020204030203" pitchFamily="34" charset="77"/>
          <a:ea typeface="+mj-ea"/>
          <a:cs typeface="+mj-cs"/>
        </a:defRPr>
      </a:lvl1pPr>
    </p:titleStyle>
    <p:bodyStyle>
      <a:lvl1pPr marL="0" marR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FontTx/>
        <a:buNone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1pPr>
      <a:lvl2pPr marL="457200" marR="0" indent="-168275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rgbClr val="8C1515"/>
        </a:buClr>
        <a:buSzPct val="120000"/>
        <a:buFont typeface="Arial" panose="020B0604020202020204" pitchFamily="34" charset="0"/>
        <a:buChar char="•"/>
        <a:tabLst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2pPr>
      <a:lvl3pPr marL="858838" marR="0" indent="-168275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rgbClr val="8C1515"/>
        </a:buClr>
        <a:buSzPct val="120000"/>
        <a:buFont typeface="Arial" panose="020B0604020202020204" pitchFamily="34" charset="0"/>
        <a:buChar char="•"/>
        <a:tabLst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3pPr>
      <a:lvl4pPr marL="1316038" indent="-168275" algn="l" defTabSz="914400" rtl="0" eaLnBrk="1" latinLnBrk="0" hangingPunct="1">
        <a:lnSpc>
          <a:spcPct val="100000"/>
        </a:lnSpc>
        <a:spcBef>
          <a:spcPts val="500"/>
        </a:spcBef>
        <a:buClr>
          <a:srgbClr val="8C1515"/>
        </a:buClr>
        <a:buSzPct val="120000"/>
        <a:buFont typeface="Arial" panose="020B0604020202020204" pitchFamily="34" charset="0"/>
        <a:buChar char="•"/>
        <a:tabLst/>
        <a:defRPr sz="14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4pPr>
      <a:lvl5pPr marL="1662113" indent="-168275" algn="l" defTabSz="914400" rtl="0" eaLnBrk="1" latinLnBrk="0" hangingPunct="1">
        <a:lnSpc>
          <a:spcPct val="100000"/>
        </a:lnSpc>
        <a:spcBef>
          <a:spcPts val="500"/>
        </a:spcBef>
        <a:buClr>
          <a:srgbClr val="8C1515"/>
        </a:buClr>
        <a:buSzPct val="120000"/>
        <a:buFont typeface="Arial" panose="020B0604020202020204" pitchFamily="34" charset="0"/>
        <a:buChar char="•"/>
        <a:tabLst/>
        <a:defRPr sz="1400" b="0" i="1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 userDrawn="1">
          <p15:clr>
            <a:srgbClr val="F26B43"/>
          </p15:clr>
        </p15:guide>
        <p15:guide id="2" orient="horz" pos="408" userDrawn="1">
          <p15:clr>
            <a:srgbClr val="F26B43"/>
          </p15:clr>
        </p15:guide>
        <p15:guide id="3" orient="horz" pos="1104" userDrawn="1">
          <p15:clr>
            <a:srgbClr val="F26B43"/>
          </p15:clr>
        </p15:guide>
        <p15:guide id="4" orient="horz" pos="1464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pos="504" userDrawn="1">
          <p15:clr>
            <a:srgbClr val="F26B43"/>
          </p15:clr>
        </p15:guide>
        <p15:guide id="7" pos="7152" userDrawn="1">
          <p15:clr>
            <a:srgbClr val="F26B43"/>
          </p15:clr>
        </p15:guide>
        <p15:guide id="8" orient="horz" pos="3984" userDrawn="1">
          <p15:clr>
            <a:srgbClr val="F26B43"/>
          </p15:clr>
        </p15:guide>
        <p15:guide id="9" orient="horz" pos="4128" userDrawn="1">
          <p15:clr>
            <a:srgbClr val="F26B43"/>
          </p15:clr>
        </p15:guide>
        <p15:guide id="10" orient="horz" pos="3816" userDrawn="1">
          <p15:clr>
            <a:srgbClr val="F26B43"/>
          </p15:clr>
        </p15:guide>
        <p15:guide id="11" pos="4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hyperlink" Target="https://drive.google.com/drive/folders/12-y1bGFEUJgvN0v_cEUzJf08U2XhFinV?usp=sharing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 descr="A picture containing sky, outdoor, tree, road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7746269C-2CA3-0E4C-B499-F8911790DD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52FE91-7906-2944-B862-343710C71B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099" y="647701"/>
            <a:ext cx="10888317" cy="2246574"/>
          </a:xfrm>
        </p:spPr>
        <p:txBody>
          <a:bodyPr>
            <a:normAutofit/>
          </a:bodyPr>
          <a:lstStyle/>
          <a:p>
            <a:r>
              <a:rPr lang="en-US" dirty="0"/>
              <a:t>Plasma-Based Attosecond X-ray pulses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EF5F38-6B25-2246-A0E7-F9218C09F7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0099" y="2931546"/>
            <a:ext cx="8547101" cy="505405"/>
          </a:xfrm>
        </p:spPr>
        <p:txBody>
          <a:bodyPr/>
          <a:lstStyle/>
          <a:p>
            <a:r>
              <a:rPr lang="en-US" dirty="0"/>
              <a:t>FACET-II PAC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240511-2841-2048-A338-D40F63E2D1B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099" y="3941112"/>
            <a:ext cx="8632135" cy="363896"/>
          </a:xfrm>
        </p:spPr>
        <p:txBody>
          <a:bodyPr/>
          <a:lstStyle/>
          <a:p>
            <a:r>
              <a:rPr lang="en-US" dirty="0"/>
              <a:t>Ago Marinelli on behalf of the PAX collaboration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6E33594-6421-8649-88F9-F4048CDA3F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39A3C4F-49E0-E344-8E88-83B8C90BB84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453FF57-410D-254B-83F9-019E6401C61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59144" y="6156325"/>
            <a:ext cx="2719552" cy="47085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6" name="Picture 15" descr="A picture containing text, clipart, sign&#10;&#10;Description automatically generated">
            <a:extLst>
              <a:ext uri="{FF2B5EF4-FFF2-40B4-BE49-F238E27FC236}">
                <a16:creationId xmlns:a16="http://schemas.microsoft.com/office/drawing/2014/main" id="{8FA68302-8400-EA94-954E-D10A7BCE53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464" y="5216445"/>
            <a:ext cx="2826232" cy="64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271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966F5-C218-3D03-F93F-6E7581509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Science Goals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766CC8-209A-3567-5CAE-AA4DA505F1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547AEB-74BE-1B0A-6908-DDCB5D348A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658"/>
          <a:stretch/>
        </p:blipFill>
        <p:spPr>
          <a:xfrm>
            <a:off x="521997" y="898853"/>
            <a:ext cx="2083522" cy="2356854"/>
          </a:xfrm>
          <a:prstGeom prst="rect">
            <a:avLst/>
          </a:prstGeom>
        </p:spPr>
      </p:pic>
      <p:pic>
        <p:nvPicPr>
          <p:cNvPr id="9" name="Picture 8" descr="Chart, histogram&#10;&#10;Description automatically generated">
            <a:extLst>
              <a:ext uri="{FF2B5EF4-FFF2-40B4-BE49-F238E27FC236}">
                <a16:creationId xmlns:a16="http://schemas.microsoft.com/office/drawing/2014/main" id="{AB743B32-CB26-BAE4-D0EB-D22564D740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68083" r="-3905"/>
          <a:stretch/>
        </p:blipFill>
        <p:spPr>
          <a:xfrm>
            <a:off x="2743200" y="961014"/>
            <a:ext cx="6047824" cy="22326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B510D4-65C5-57E2-CC0A-148F8B937003}"/>
              </a:ext>
            </a:extLst>
          </p:cNvPr>
          <p:cNvSpPr txBox="1"/>
          <p:nvPr/>
        </p:nvSpPr>
        <p:spPr>
          <a:xfrm>
            <a:off x="397568" y="3193629"/>
            <a:ext cx="116586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Terawatt soft X-ray pulses with few-cycle duration (combine bandwidth of HHG in gas with peak power of FELs!)</a:t>
            </a:r>
          </a:p>
          <a:p>
            <a:endParaRPr lang="en-US" dirty="0"/>
          </a:p>
          <a:p>
            <a:r>
              <a:rPr lang="en-US" dirty="0"/>
              <a:t>6 months: install and commission VUV spectrometer, observe e-beam chirping</a:t>
            </a:r>
          </a:p>
          <a:p>
            <a:r>
              <a:rPr lang="en-US" dirty="0"/>
              <a:t>Definition of success: </a:t>
            </a:r>
          </a:p>
          <a:p>
            <a:r>
              <a:rPr lang="en-US" dirty="0"/>
              <a:t>-    Successful installation of photon diagnostic beamline</a:t>
            </a:r>
          </a:p>
          <a:p>
            <a:pPr marL="285750" indent="-285750">
              <a:buFontTx/>
              <a:buChar char="-"/>
            </a:pPr>
            <a:r>
              <a:rPr lang="en-US" dirty="0"/>
              <a:t>observe coherent radiation from beam on VUV spectrometer (</a:t>
            </a:r>
            <a:r>
              <a:rPr lang="en-US" dirty="0" err="1"/>
              <a:t>ub</a:t>
            </a:r>
            <a:r>
              <a:rPr lang="en-US" dirty="0"/>
              <a:t> instability, nonlinear compression)</a:t>
            </a:r>
          </a:p>
          <a:p>
            <a:pPr marL="285750" indent="-285750">
              <a:buFontTx/>
              <a:buChar char="-"/>
            </a:pPr>
            <a:r>
              <a:rPr lang="en-US" dirty="0"/>
              <a:t>Measure correlated energy-spread growth from plasma (E-300 experiment)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1 year: install and commission magnetic chicane, experiments using </a:t>
            </a:r>
            <a:r>
              <a:rPr lang="en-US" dirty="0" err="1"/>
              <a:t>linac</a:t>
            </a:r>
            <a:r>
              <a:rPr lang="en-US" dirty="0"/>
              <a:t>-generated beam</a:t>
            </a:r>
          </a:p>
          <a:p>
            <a:r>
              <a:rPr lang="en-US" dirty="0"/>
              <a:t>Definition of success: observe coherent synchrotron radiation below 100 nm from plasma-compressed beam</a:t>
            </a:r>
          </a:p>
          <a:p>
            <a:r>
              <a:rPr lang="en-US" dirty="0"/>
              <a:t>2-3 years: attosecond pulses from plasma-generated beam (see E304 talk)</a:t>
            </a:r>
          </a:p>
          <a:p>
            <a:r>
              <a:rPr lang="en-US" dirty="0"/>
              <a:t>Definition of success: observe coherent synchrotron radiation from plasma-generated beam at 50 nm or less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066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12726-E358-44C9-7C66-49670FC32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F8844-8796-EC26-B26E-6098D67E9F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A5B416-0F22-E8F2-191C-D28D97D60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066800"/>
            <a:ext cx="11979472" cy="551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779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39713-9683-EF84-F939-A6F0209D9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A5789E-DFF9-CB09-5DDD-64636DCDC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819A1F-3CB9-2E58-4773-2A1346379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51" y="890944"/>
            <a:ext cx="12297435" cy="568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05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90915-894F-65AD-124A-50F5E6C06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Layout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1284D-B59B-8540-7E88-DBCA63E6D6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>
                <a:solidFill>
                  <a:sysClr val="windowText" lastClr="000000"/>
                </a:solidFill>
              </a:rPr>
              <a:pPr/>
              <a:t>5</a:t>
            </a:fld>
            <a:endParaRPr lang="en-US" dirty="0">
              <a:solidFill>
                <a:sysClr val="windowText" lastClr="000000"/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3228652-D5CC-859F-13C4-C3D10B9632B9}"/>
              </a:ext>
            </a:extLst>
          </p:cNvPr>
          <p:cNvGrpSpPr/>
          <p:nvPr/>
        </p:nvGrpSpPr>
        <p:grpSpPr>
          <a:xfrm>
            <a:off x="444522" y="349356"/>
            <a:ext cx="9526411" cy="2706799"/>
            <a:chOff x="444522" y="1143538"/>
            <a:chExt cx="9526411" cy="367867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67B8508-F6DA-6E08-D732-DD70125B61AF}"/>
                </a:ext>
              </a:extLst>
            </p:cNvPr>
            <p:cNvGrpSpPr/>
            <p:nvPr/>
          </p:nvGrpSpPr>
          <p:grpSpPr>
            <a:xfrm>
              <a:off x="2953475" y="2726939"/>
              <a:ext cx="1981200" cy="914400"/>
              <a:chOff x="2743200" y="1436524"/>
              <a:chExt cx="4076702" cy="914400"/>
            </a:xfrm>
          </p:grpSpPr>
          <p:sp>
            <p:nvSpPr>
              <p:cNvPr id="7" name="Cube 6">
                <a:extLst>
                  <a:ext uri="{FF2B5EF4-FFF2-40B4-BE49-F238E27FC236}">
                    <a16:creationId xmlns:a16="http://schemas.microsoft.com/office/drawing/2014/main" id="{D40441DB-28D5-E278-043B-EB20D22B83D4}"/>
                  </a:ext>
                </a:extLst>
              </p:cNvPr>
              <p:cNvSpPr/>
              <p:nvPr/>
            </p:nvSpPr>
            <p:spPr>
              <a:xfrm>
                <a:off x="2743200" y="1893724"/>
                <a:ext cx="990600" cy="457200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Cube 7">
                <a:extLst>
                  <a:ext uri="{FF2B5EF4-FFF2-40B4-BE49-F238E27FC236}">
                    <a16:creationId xmlns:a16="http://schemas.microsoft.com/office/drawing/2014/main" id="{96E4D94C-449A-0444-C6EF-C103790ACD73}"/>
                  </a:ext>
                </a:extLst>
              </p:cNvPr>
              <p:cNvSpPr/>
              <p:nvPr/>
            </p:nvSpPr>
            <p:spPr>
              <a:xfrm>
                <a:off x="3752850" y="1436524"/>
                <a:ext cx="990600" cy="457200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Cube 8">
                <a:extLst>
                  <a:ext uri="{FF2B5EF4-FFF2-40B4-BE49-F238E27FC236}">
                    <a16:creationId xmlns:a16="http://schemas.microsoft.com/office/drawing/2014/main" id="{2AF49545-D5F2-2D83-8D30-5B56857FBB7E}"/>
                  </a:ext>
                </a:extLst>
              </p:cNvPr>
              <p:cNvSpPr/>
              <p:nvPr/>
            </p:nvSpPr>
            <p:spPr>
              <a:xfrm>
                <a:off x="4876800" y="1436524"/>
                <a:ext cx="990600" cy="457200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Cube 9">
                <a:extLst>
                  <a:ext uri="{FF2B5EF4-FFF2-40B4-BE49-F238E27FC236}">
                    <a16:creationId xmlns:a16="http://schemas.microsoft.com/office/drawing/2014/main" id="{805782C0-C41E-AF95-5175-4E9BCE274AF9}"/>
                  </a:ext>
                </a:extLst>
              </p:cNvPr>
              <p:cNvSpPr/>
              <p:nvPr/>
            </p:nvSpPr>
            <p:spPr>
              <a:xfrm>
                <a:off x="5829302" y="1893724"/>
                <a:ext cx="990600" cy="457200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Cube 11">
              <a:extLst>
                <a:ext uri="{FF2B5EF4-FFF2-40B4-BE49-F238E27FC236}">
                  <a16:creationId xmlns:a16="http://schemas.microsoft.com/office/drawing/2014/main" id="{2D26019E-A6C4-A642-ED62-7741C9538B3A}"/>
                </a:ext>
              </a:extLst>
            </p:cNvPr>
            <p:cNvSpPr/>
            <p:nvPr/>
          </p:nvSpPr>
          <p:spPr>
            <a:xfrm>
              <a:off x="5953049" y="3204106"/>
              <a:ext cx="1279733" cy="457200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Can 13">
              <a:extLst>
                <a:ext uri="{FF2B5EF4-FFF2-40B4-BE49-F238E27FC236}">
                  <a16:creationId xmlns:a16="http://schemas.microsoft.com/office/drawing/2014/main" id="{916C89FC-6E82-D092-01C3-241C8E19B5E5}"/>
                </a:ext>
              </a:extLst>
            </p:cNvPr>
            <p:cNvSpPr/>
            <p:nvPr/>
          </p:nvSpPr>
          <p:spPr>
            <a:xfrm rot="18089099">
              <a:off x="7993703" y="3326243"/>
              <a:ext cx="625648" cy="181353"/>
            </a:xfrm>
            <a:prstGeom prst="can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an 15">
              <a:extLst>
                <a:ext uri="{FF2B5EF4-FFF2-40B4-BE49-F238E27FC236}">
                  <a16:creationId xmlns:a16="http://schemas.microsoft.com/office/drawing/2014/main" id="{F8ABD2CB-89D8-D486-01A7-5D3621EA11AC}"/>
                </a:ext>
              </a:extLst>
            </p:cNvPr>
            <p:cNvSpPr/>
            <p:nvPr/>
          </p:nvSpPr>
          <p:spPr>
            <a:xfrm rot="5400000">
              <a:off x="928011" y="2794513"/>
              <a:ext cx="632152" cy="1268974"/>
            </a:xfrm>
            <a:prstGeom prst="can">
              <a:avLst/>
            </a:prstGeom>
            <a:solidFill>
              <a:srgbClr val="B6B1A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0F2E0EE-1D55-5168-DCFE-05825967ED6B}"/>
                </a:ext>
              </a:extLst>
            </p:cNvPr>
            <p:cNvSpPr txBox="1"/>
            <p:nvPr/>
          </p:nvSpPr>
          <p:spPr>
            <a:xfrm>
              <a:off x="444522" y="4175082"/>
              <a:ext cx="1752600" cy="501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Plasma source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689B0F0-9354-FD50-5EF1-A97C2499210B}"/>
                </a:ext>
              </a:extLst>
            </p:cNvPr>
            <p:cNvSpPr txBox="1"/>
            <p:nvPr/>
          </p:nvSpPr>
          <p:spPr>
            <a:xfrm>
              <a:off x="3444146" y="4175882"/>
              <a:ext cx="14119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Magnetic chicane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EDBD6E9-20B8-D457-0E53-DE6D2E7ABD29}"/>
                </a:ext>
              </a:extLst>
            </p:cNvPr>
            <p:cNvSpPr txBox="1"/>
            <p:nvPr/>
          </p:nvSpPr>
          <p:spPr>
            <a:xfrm>
              <a:off x="5657154" y="4153066"/>
              <a:ext cx="3029646" cy="501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Spectrometer dipole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6081C10-CB3E-0C62-C654-66234E153D69}"/>
                </a:ext>
              </a:extLst>
            </p:cNvPr>
            <p:cNvSpPr txBox="1"/>
            <p:nvPr/>
          </p:nvSpPr>
          <p:spPr>
            <a:xfrm>
              <a:off x="7616504" y="1143538"/>
              <a:ext cx="2354429" cy="878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SPECTRAL/SPATIAL</a:t>
              </a:r>
            </a:p>
            <a:p>
              <a:r>
                <a:rPr lang="en-US" dirty="0"/>
                <a:t>DIAGNOSTICS</a:t>
              </a:r>
            </a:p>
          </p:txBody>
        </p:sp>
      </p:grpSp>
      <p:pic>
        <p:nvPicPr>
          <p:cNvPr id="27" name="Google Shape;65;p14">
            <a:extLst>
              <a:ext uri="{FF2B5EF4-FFF2-40B4-BE49-F238E27FC236}">
                <a16:creationId xmlns:a16="http://schemas.microsoft.com/office/drawing/2014/main" id="{E4C75FB1-8C84-698E-AFA1-5B8D5A1676F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6200000">
            <a:off x="1086060" y="3152944"/>
            <a:ext cx="2848884" cy="3899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 descr="Diagram&#10;&#10;Description automatically generated">
            <a:extLst>
              <a:ext uri="{FF2B5EF4-FFF2-40B4-BE49-F238E27FC236}">
                <a16:creationId xmlns:a16="http://schemas.microsoft.com/office/drawing/2014/main" id="{18BB0AFE-5AA0-A83F-900F-C13A394D9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1010" y="2983144"/>
            <a:ext cx="6641383" cy="3735778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36C6B52-FD9F-A6A9-77D7-122BD3A0563C}"/>
              </a:ext>
            </a:extLst>
          </p:cNvPr>
          <p:cNvCxnSpPr>
            <a:endCxn id="7" idx="2"/>
          </p:cNvCxnSpPr>
          <p:nvPr/>
        </p:nvCxnSpPr>
        <p:spPr>
          <a:xfrm>
            <a:off x="228600" y="2057400"/>
            <a:ext cx="2724875" cy="370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2AF483E-6838-8872-3E20-B8B3B837A7A2}"/>
              </a:ext>
            </a:extLst>
          </p:cNvPr>
          <p:cNvCxnSpPr>
            <a:cxnSpLocks/>
          </p:cNvCxnSpPr>
          <p:nvPr/>
        </p:nvCxnSpPr>
        <p:spPr>
          <a:xfrm>
            <a:off x="4946008" y="2015348"/>
            <a:ext cx="5340992" cy="1567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E431A45-B91C-4174-B7A0-BC906A5E234A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7232782" y="1936248"/>
            <a:ext cx="1073746" cy="0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2093BA7-0B0D-0AE7-04FD-B9DC453E625F}"/>
              </a:ext>
            </a:extLst>
          </p:cNvPr>
          <p:cNvCxnSpPr>
            <a:cxnSpLocks/>
          </p:cNvCxnSpPr>
          <p:nvPr/>
        </p:nvCxnSpPr>
        <p:spPr>
          <a:xfrm flipV="1">
            <a:off x="8229600" y="1264152"/>
            <a:ext cx="0" cy="717048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146C4EC-8EF0-BC40-AF1D-F571439C61A1}"/>
              </a:ext>
            </a:extLst>
          </p:cNvPr>
          <p:cNvCxnSpPr>
            <a:cxnSpLocks/>
          </p:cNvCxnSpPr>
          <p:nvPr/>
        </p:nvCxnSpPr>
        <p:spPr>
          <a:xfrm flipV="1">
            <a:off x="3052241" y="1705030"/>
            <a:ext cx="641459" cy="32938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0A24ECC-B8BD-BC8F-B7B1-873BA6503993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3684852" y="1598538"/>
            <a:ext cx="504167" cy="7479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2E811E0-52ED-51C5-7D6D-A3FC883197B0}"/>
              </a:ext>
            </a:extLst>
          </p:cNvPr>
          <p:cNvCxnSpPr>
            <a:cxnSpLocks/>
          </p:cNvCxnSpPr>
          <p:nvPr/>
        </p:nvCxnSpPr>
        <p:spPr>
          <a:xfrm>
            <a:off x="4429725" y="1673328"/>
            <a:ext cx="264243" cy="38407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7580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42DBE-45F5-7327-72C9-842F19608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Diagnostics and Observables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14E5C8-0582-A5BC-48F1-98FDF84A39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FCA842-C7DF-C466-80C6-8DCED250AC3F}"/>
              </a:ext>
            </a:extLst>
          </p:cNvPr>
          <p:cNvSpPr txBox="1"/>
          <p:nvPr/>
        </p:nvSpPr>
        <p:spPr>
          <a:xfrm>
            <a:off x="304800" y="1199145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Synchrotron radiation from compressed e-beam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BEB02E-7CAD-B50B-203D-66AAF3715A44}"/>
              </a:ext>
            </a:extLst>
          </p:cNvPr>
          <p:cNvSpPr txBox="1"/>
          <p:nvPr/>
        </p:nvSpPr>
        <p:spPr>
          <a:xfrm>
            <a:off x="5334000" y="1164632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Expected spectrum </a:t>
            </a:r>
            <a:r>
              <a:rPr lang="en-US" dirty="0" err="1"/>
              <a:t>uJ</a:t>
            </a:r>
            <a:r>
              <a:rPr lang="en-US" dirty="0"/>
              <a:t>/nm (including mirror losses)</a:t>
            </a:r>
          </a:p>
        </p:txBody>
      </p:sp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459F2748-79B3-B052-B0C3-414E4DC34E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835"/>
          <a:stretch/>
        </p:blipFill>
        <p:spPr>
          <a:xfrm>
            <a:off x="152400" y="1714975"/>
            <a:ext cx="4283420" cy="20485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F4251BE-FA4A-E57C-16C8-8FB625A1D8F6}"/>
              </a:ext>
            </a:extLst>
          </p:cNvPr>
          <p:cNvSpPr txBox="1"/>
          <p:nvPr/>
        </p:nvSpPr>
        <p:spPr>
          <a:xfrm>
            <a:off x="616527" y="4038600"/>
            <a:ext cx="4095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PLASMA-GENERATED BEAM</a:t>
            </a:r>
          </a:p>
        </p:txBody>
      </p:sp>
      <p:pic>
        <p:nvPicPr>
          <p:cNvPr id="16" name="Picture 15" descr="Chart, line chart&#10;&#10;Description automatically generated">
            <a:extLst>
              <a:ext uri="{FF2B5EF4-FFF2-40B4-BE49-F238E27FC236}">
                <a16:creationId xmlns:a16="http://schemas.microsoft.com/office/drawing/2014/main" id="{15017B92-D5B0-B2FC-E690-4C9A57F6B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8826" y="1622854"/>
            <a:ext cx="3997168" cy="2284096"/>
          </a:xfrm>
          <a:prstGeom prst="rect">
            <a:avLst/>
          </a:prstGeom>
        </p:spPr>
      </p:pic>
      <p:pic>
        <p:nvPicPr>
          <p:cNvPr id="17" name="Main graphic">
            <a:extLst>
              <a:ext uri="{FF2B5EF4-FFF2-40B4-BE49-F238E27FC236}">
                <a16:creationId xmlns:a16="http://schemas.microsoft.com/office/drawing/2014/main" id="{4B1152F5-080E-2B6F-662D-CCF9D606474D}"/>
              </a:ext>
            </a:extLst>
          </p:cNvPr>
          <p:cNvPicPr/>
          <p:nvPr/>
        </p:nvPicPr>
        <p:blipFill rotWithShape="1">
          <a:blip r:embed="rId4"/>
          <a:srcRect l="47456" r="15553" b="60823"/>
          <a:stretch/>
        </p:blipFill>
        <p:spPr>
          <a:xfrm>
            <a:off x="616527" y="4509720"/>
            <a:ext cx="3819293" cy="2195879"/>
          </a:xfrm>
          <a:prstGeom prst="rect">
            <a:avLst/>
          </a:prstGeom>
          <a:ln>
            <a:noFill/>
          </a:ln>
        </p:spPr>
      </p:pic>
      <p:pic>
        <p:nvPicPr>
          <p:cNvPr id="18" name="Google Shape;81;p16">
            <a:extLst>
              <a:ext uri="{FF2B5EF4-FFF2-40B4-BE49-F238E27FC236}">
                <a16:creationId xmlns:a16="http://schemas.microsoft.com/office/drawing/2014/main" id="{27CAD933-5ECD-BD20-09BD-407076F627E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12426" y="3124200"/>
            <a:ext cx="2927174" cy="3581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2F172870-CDBA-82AA-134F-37B5D0366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994" y="4369619"/>
            <a:ext cx="4284216" cy="245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760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EF08A-A96C-AE45-8412-71D196780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Evolution of the Experiment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FD99D9-18DB-E657-D941-D7AA75E77C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DA953A-721C-112B-A7AB-E232D48AE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1152669"/>
            <a:ext cx="7605851" cy="1530738"/>
          </a:xfrm>
          <a:prstGeom prst="rect">
            <a:avLst/>
          </a:prstGeom>
        </p:spPr>
      </p:pic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FEA8E1EC-B85A-7E81-0D5C-B1130ED070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505"/>
          <a:stretch/>
        </p:blipFill>
        <p:spPr>
          <a:xfrm>
            <a:off x="7869885" y="958954"/>
            <a:ext cx="4284015" cy="17244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B33830-9B0F-3605-6DA5-7BEF3AF2E0FE}"/>
              </a:ext>
            </a:extLst>
          </p:cNvPr>
          <p:cNvSpPr txBox="1"/>
          <p:nvPr/>
        </p:nvSpPr>
        <p:spPr>
          <a:xfrm>
            <a:off x="228600" y="3429000"/>
            <a:ext cx="10058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1) Extension to &gt; 250 eV central to scientific future of PAX (core energy levels of light elements)</a:t>
            </a:r>
          </a:p>
          <a:p>
            <a:r>
              <a:rPr lang="en-US" dirty="0"/>
              <a:t>Harmonic up-conversion enables operation up to 1 keV.</a:t>
            </a:r>
          </a:p>
          <a:p>
            <a:endParaRPr lang="en-US" dirty="0"/>
          </a:p>
          <a:p>
            <a:r>
              <a:rPr lang="en-US" dirty="0"/>
              <a:t>If successful, implementation to future LCLS beamline:</a:t>
            </a:r>
          </a:p>
          <a:p>
            <a:r>
              <a:rPr lang="en-US" dirty="0"/>
              <a:t>Soft X-ray undulator at LCLS-II HE or future SXR beamline within undulator farm.</a:t>
            </a:r>
          </a:p>
          <a:p>
            <a:r>
              <a:rPr lang="en-US" dirty="0"/>
              <a:t>Science program with few-cycle soft X-ray pulses in TMO instrument or equivalent</a:t>
            </a:r>
          </a:p>
          <a:p>
            <a:endParaRPr lang="en-US" dirty="0"/>
          </a:p>
          <a:p>
            <a:r>
              <a:rPr lang="en-US" dirty="0"/>
              <a:t>2) Extension to laser-plasma accelerators would enable a much broader application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632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B1CA0-0588-C56D-BE6B-FB6463D85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Desired Facility Upgrades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49C4ED-C8D9-1559-9311-C225715B03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FD08248-ED44-0C80-7141-59F6A36DD022}"/>
              </a:ext>
            </a:extLst>
          </p:cNvPr>
          <p:cNvGrpSpPr/>
          <p:nvPr/>
        </p:nvGrpSpPr>
        <p:grpSpPr>
          <a:xfrm>
            <a:off x="19050" y="1447800"/>
            <a:ext cx="11934850" cy="1089461"/>
            <a:chOff x="403387" y="1467474"/>
            <a:chExt cx="11788613" cy="94683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B0A14DA-BF18-E434-99FF-6754341D71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309" t="12513" b="37498"/>
            <a:stretch/>
          </p:blipFill>
          <p:spPr>
            <a:xfrm>
              <a:off x="403387" y="1467474"/>
              <a:ext cx="11788613" cy="94683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0E08E9D-76DE-6AB8-4109-FB7F502720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7229" t="36335" r="28083" b="48906"/>
            <a:stretch/>
          </p:blipFill>
          <p:spPr>
            <a:xfrm>
              <a:off x="11234800" y="1731510"/>
              <a:ext cx="944434" cy="682794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0DFF676-82F2-EEED-CF87-147B14BC9D74}"/>
              </a:ext>
            </a:extLst>
          </p:cNvPr>
          <p:cNvSpPr txBox="1"/>
          <p:nvPr/>
        </p:nvSpPr>
        <p:spPr>
          <a:xfrm>
            <a:off x="9676742" y="1138041"/>
            <a:ext cx="13080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NEW CHICANE GOES HERE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1BE220A-AF1C-D116-452A-8B16741CE1B4}"/>
              </a:ext>
            </a:extLst>
          </p:cNvPr>
          <p:cNvGrpSpPr/>
          <p:nvPr/>
        </p:nvGrpSpPr>
        <p:grpSpPr>
          <a:xfrm>
            <a:off x="0" y="2713236"/>
            <a:ext cx="5562600" cy="2981483"/>
            <a:chOff x="685800" y="1016554"/>
            <a:chExt cx="4648200" cy="2412445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D6A416E1-612B-C4D7-C56E-6DF772F0F6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857" y="1345049"/>
              <a:ext cx="3771900" cy="2007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DB12917-3FBE-D371-95AF-5FC3C68A5B10}"/>
                </a:ext>
              </a:extLst>
            </p:cNvPr>
            <p:cNvSpPr txBox="1"/>
            <p:nvPr/>
          </p:nvSpPr>
          <p:spPr>
            <a:xfrm>
              <a:off x="1123950" y="1025777"/>
              <a:ext cx="37719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Chicane + bypass line design</a:t>
              </a:r>
            </a:p>
          </p:txBody>
        </p:sp>
        <p:sp>
          <p:nvSpPr>
            <p:cNvPr id="15" name="Rounded Rectangle 11">
              <a:extLst>
                <a:ext uri="{FF2B5EF4-FFF2-40B4-BE49-F238E27FC236}">
                  <a16:creationId xmlns:a16="http://schemas.microsoft.com/office/drawing/2014/main" id="{E5F9CC39-BE6B-37B1-65CE-497ABA8C3B4B}"/>
                </a:ext>
              </a:extLst>
            </p:cNvPr>
            <p:cNvSpPr/>
            <p:nvPr/>
          </p:nvSpPr>
          <p:spPr>
            <a:xfrm>
              <a:off x="685800" y="1016554"/>
              <a:ext cx="4648200" cy="241244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041892B-2204-BDE6-9992-61379D50ADE5}"/>
                </a:ext>
              </a:extLst>
            </p:cNvPr>
            <p:cNvSpPr/>
            <p:nvPr/>
          </p:nvSpPr>
          <p:spPr>
            <a:xfrm>
              <a:off x="4800600" y="3057222"/>
              <a:ext cx="306004" cy="2955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4941824-FF61-93BA-D2F7-785B8AAA6C0C}"/>
                </a:ext>
              </a:extLst>
            </p:cNvPr>
            <p:cNvSpPr/>
            <p:nvPr/>
          </p:nvSpPr>
          <p:spPr>
            <a:xfrm>
              <a:off x="4942237" y="2935799"/>
              <a:ext cx="306004" cy="2955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1E747E4-EDAD-C1A4-4742-574E18FFC614}"/>
                </a:ext>
              </a:extLst>
            </p:cNvPr>
            <p:cNvSpPr/>
            <p:nvPr/>
          </p:nvSpPr>
          <p:spPr>
            <a:xfrm>
              <a:off x="5065895" y="3200400"/>
              <a:ext cx="115705" cy="1214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F143884-AC85-13B9-ABE8-4902D44D5520}"/>
              </a:ext>
            </a:extLst>
          </p:cNvPr>
          <p:cNvSpPr txBox="1"/>
          <p:nvPr/>
        </p:nvSpPr>
        <p:spPr>
          <a:xfrm flipH="1">
            <a:off x="5791200" y="3086208"/>
            <a:ext cx="38855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4-dipole compact chicane</a:t>
            </a:r>
          </a:p>
          <a:p>
            <a:endParaRPr lang="en-US" dirty="0"/>
          </a:p>
          <a:p>
            <a:r>
              <a:rPr lang="en-US" dirty="0"/>
              <a:t>Length 2m</a:t>
            </a:r>
          </a:p>
          <a:p>
            <a:r>
              <a:rPr lang="en-US" dirty="0"/>
              <a:t>Max R56  =  150 um x (E/10GeV)</a:t>
            </a:r>
            <a:r>
              <a:rPr lang="en-US" baseline="30000" dirty="0"/>
              <a:t>2</a:t>
            </a:r>
          </a:p>
          <a:p>
            <a:endParaRPr lang="en-US" dirty="0"/>
          </a:p>
          <a:p>
            <a:r>
              <a:rPr lang="en-US" dirty="0"/>
              <a:t>Movable stage to accommodate larger vacuum chamber.</a:t>
            </a:r>
          </a:p>
          <a:p>
            <a:endParaRPr lang="en-US" dirty="0"/>
          </a:p>
          <a:p>
            <a:r>
              <a:rPr lang="en-US" dirty="0"/>
              <a:t>White paper completed, preliminary design from </a:t>
            </a:r>
            <a:r>
              <a:rPr lang="en-US" dirty="0" err="1"/>
              <a:t>Radiabeam</a:t>
            </a:r>
            <a:r>
              <a:rPr lang="en-US" dirty="0"/>
              <a:t> received.</a:t>
            </a:r>
          </a:p>
        </p:txBody>
      </p:sp>
    </p:spTree>
    <p:extLst>
      <p:ext uri="{BB962C8B-B14F-4D97-AF65-F5344CB8AC3E}">
        <p14:creationId xmlns:p14="http://schemas.microsoft.com/office/powerpoint/2010/main" val="3552241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DCEF3-66A9-A173-9592-4130E28D1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3E693A-5938-C58A-5408-CC924471A8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712ABF-091C-89E8-B735-7F083DA0536C}"/>
              </a:ext>
            </a:extLst>
          </p:cNvPr>
          <p:cNvSpPr txBox="1"/>
          <p:nvPr/>
        </p:nvSpPr>
        <p:spPr>
          <a:xfrm>
            <a:off x="304800" y="1143000"/>
            <a:ext cx="8305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PAX team at SLAC</a:t>
            </a:r>
          </a:p>
          <a:p>
            <a:r>
              <a:rPr lang="en-US" dirty="0"/>
              <a:t>Claudio Emma, Rafi </a:t>
            </a:r>
            <a:r>
              <a:rPr lang="en-US" dirty="0" err="1"/>
              <a:t>Hessami</a:t>
            </a:r>
            <a:r>
              <a:rPr lang="en-US" dirty="0"/>
              <a:t>, River Robles, Kirk Robles, Ago Marinelli </a:t>
            </a:r>
          </a:p>
          <a:p>
            <a:endParaRPr lang="en-US" dirty="0"/>
          </a:p>
          <a:p>
            <a:r>
              <a:rPr lang="en-US" b="1" dirty="0"/>
              <a:t>UCLA EE </a:t>
            </a:r>
          </a:p>
          <a:p>
            <a:r>
              <a:rPr lang="en-US" dirty="0"/>
              <a:t>Chan Joshi, </a:t>
            </a:r>
            <a:r>
              <a:rPr lang="en-US" dirty="0" err="1"/>
              <a:t>Chiaojie</a:t>
            </a:r>
            <a:r>
              <a:rPr lang="en-US" dirty="0"/>
              <a:t> Zhang and ECE group</a:t>
            </a:r>
          </a:p>
          <a:p>
            <a:r>
              <a:rPr lang="en-US" b="1" dirty="0"/>
              <a:t>UCLA Physics </a:t>
            </a:r>
          </a:p>
          <a:p>
            <a:r>
              <a:rPr lang="en-US" dirty="0"/>
              <a:t>Pietro </a:t>
            </a:r>
            <a:r>
              <a:rPr lang="en-US" dirty="0" err="1"/>
              <a:t>Musumeci’s</a:t>
            </a:r>
            <a:r>
              <a:rPr lang="en-US" dirty="0"/>
              <a:t> group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Synergy with E300 E304 334 E31X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9E307C-1B7B-4B2F-A7A3-22A4063BB1A3}"/>
              </a:ext>
            </a:extLst>
          </p:cNvPr>
          <p:cNvSpPr txBox="1"/>
          <p:nvPr/>
        </p:nvSpPr>
        <p:spPr>
          <a:xfrm>
            <a:off x="381000" y="4495800"/>
            <a:ext cx="10287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Concept is applicable to any plasma-injector experiments.</a:t>
            </a:r>
          </a:p>
          <a:p>
            <a:r>
              <a:rPr lang="en-US" dirty="0"/>
              <a:t>Possible collaboration with other groups (e.g. Trojan Horse with B. </a:t>
            </a:r>
            <a:r>
              <a:rPr lang="en-US" dirty="0" err="1"/>
              <a:t>Hidding</a:t>
            </a:r>
            <a:r>
              <a:rPr lang="en-US" dirty="0"/>
              <a:t>, J. Rosenzweig).</a:t>
            </a:r>
          </a:p>
          <a:p>
            <a:endParaRPr lang="en-US" dirty="0"/>
          </a:p>
          <a:p>
            <a:r>
              <a:rPr lang="en-US" dirty="0"/>
              <a:t>White paper on applications of magnetic chicane at FACET-II included  contributions from E320 and new experiments from J. Rosenzweig</a:t>
            </a:r>
          </a:p>
        </p:txBody>
      </p:sp>
    </p:spTree>
    <p:extLst>
      <p:ext uri="{BB962C8B-B14F-4D97-AF65-F5344CB8AC3E}">
        <p14:creationId xmlns:p14="http://schemas.microsoft.com/office/powerpoint/2010/main" val="3646030281"/>
      </p:ext>
    </p:extLst>
  </p:cSld>
  <p:clrMapOvr>
    <a:masterClrMapping/>
  </p:clrMapOvr>
</p:sld>
</file>

<file path=ppt/theme/theme1.xml><?xml version="1.0" encoding="utf-8"?>
<a:theme xmlns:a="http://schemas.openxmlformats.org/drawingml/2006/main" name="FACET-II Main">
  <a:themeElements>
    <a:clrScheme name="Custom 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C1515"/>
      </a:accent1>
      <a:accent2>
        <a:srgbClr val="4198B5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E89614D-0902-8149-85B3-68309808B611}" vid="{F307F243-3939-854B-9897-D6BC851B30A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genda_x0020_Session xmlns="2c676331-9f32-46eb-870f-c0db5a96f88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EAAE978D3FDF41AB37F4EFF5CCC60F" ma:contentTypeVersion="7" ma:contentTypeDescription="Create a new document." ma:contentTypeScope="" ma:versionID="9c4bf91aa233bb0983647f4156dff6b1">
  <xsd:schema xmlns:xsd="http://www.w3.org/2001/XMLSchema" xmlns:xs="http://www.w3.org/2001/XMLSchema" xmlns:p="http://schemas.microsoft.com/office/2006/metadata/properties" xmlns:ns2="2c676331-9f32-46eb-870f-c0db5a96f88a" targetNamespace="http://schemas.microsoft.com/office/2006/metadata/properties" ma:root="true" ma:fieldsID="0853cb6a7d1325730dc3d1a494d1525c" ns2:_="">
    <xsd:import namespace="2c676331-9f32-46eb-870f-c0db5a96f88a"/>
    <xsd:element name="properties">
      <xsd:complexType>
        <xsd:sequence>
          <xsd:element name="documentManagement">
            <xsd:complexType>
              <xsd:all>
                <xsd:element ref="ns2:Agenda_x0020_Session" minOccurs="0"/>
                <xsd:element ref="ns2:Agenda_x0020_Session_x003a_Speaker" minOccurs="0"/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676331-9f32-46eb-870f-c0db5a96f88a" elementFormDefault="qualified">
    <xsd:import namespace="http://schemas.microsoft.com/office/2006/documentManagement/types"/>
    <xsd:import namespace="http://schemas.microsoft.com/office/infopath/2007/PartnerControls"/>
    <xsd:element name="Agenda_x0020_Session" ma:index="8" nillable="true" ma:displayName="Agenda Session" ma:list="{96d6a317-a20e-4679-9a5c-ddd41d10aa53}" ma:internalName="Agenda_x0020_Session" ma:readOnly="false" ma:showField="Title">
      <xsd:simpleType>
        <xsd:restriction base="dms:Lookup"/>
      </xsd:simpleType>
    </xsd:element>
    <xsd:element name="Agenda_x0020_Session_x003a_Speaker" ma:index="9" nillable="true" ma:displayName="Agenda Session:Speaker" ma:list="{96d6a317-a20e-4679-9a5c-ddd41d10aa53}" ma:internalName="Agenda_x0020_Session_x003a_Speaker" ma:readOnly="true" ma:showField="Speaker" ma:web="2168e73c-25b2-4896-81b7-aa81e600c41e">
      <xsd:simpleType>
        <xsd:restriction base="dms:Lookup"/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F8375DF-21B6-4262-A4DD-DBB324FB334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2A01E8-5EA1-4C98-AC64-9FC08C167D27}">
  <ds:schemaRefs>
    <ds:schemaRef ds:uri="http://schemas.microsoft.com/office/2006/metadata/properties"/>
    <ds:schemaRef ds:uri="http://schemas.microsoft.com/office/infopath/2007/PartnerControls"/>
    <ds:schemaRef ds:uri="2c676331-9f32-46eb-870f-c0db5a96f88a"/>
  </ds:schemaRefs>
</ds:datastoreItem>
</file>

<file path=customXml/itemProps3.xml><?xml version="1.0" encoding="utf-8"?>
<ds:datastoreItem xmlns:ds="http://schemas.openxmlformats.org/officeDocument/2006/customXml" ds:itemID="{CA2B407C-F0F6-4509-99C6-DFE61E38DF5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c676331-9f32-46eb-870f-c0db5a96f88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FACET-II Main</Template>
  <TotalTime>16206</TotalTime>
  <Words>402</Words>
  <Application>Microsoft Macintosh PowerPoint</Application>
  <PresentationFormat>Widescreen</PresentationFormat>
  <Paragraphs>72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Lato Black</vt:lpstr>
      <vt:lpstr>Lato</vt:lpstr>
      <vt:lpstr>Calibri</vt:lpstr>
      <vt:lpstr>FACET-II Main</vt:lpstr>
      <vt:lpstr>PowerPoint Presentation</vt:lpstr>
      <vt:lpstr>Science Goals</vt:lpstr>
      <vt:lpstr>Timeline</vt:lpstr>
      <vt:lpstr>Timeline</vt:lpstr>
      <vt:lpstr>Experimental Layout</vt:lpstr>
      <vt:lpstr>Diagnostics and Observables</vt:lpstr>
      <vt:lpstr>Potential Evolution of the Experiment</vt:lpstr>
      <vt:lpstr>Desired Facility Upgrades</vt:lpstr>
      <vt:lpstr>Collaboration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lastModifiedBy>Marinelli, Agostino</cp:lastModifiedBy>
  <cp:revision>121</cp:revision>
  <dcterms:created xsi:type="dcterms:W3CDTF">2022-06-05T18:49:21Z</dcterms:created>
  <dcterms:modified xsi:type="dcterms:W3CDTF">2022-10-19T15:48:44Z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0x01010034EAAE978D3FDF41AB37F4EFF5CCC60F</vt:lpwstr>
  </property>
</Properties>
</file>