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4"/>
  </p:notesMasterIdLst>
  <p:sldIdLst>
    <p:sldId id="373" r:id="rId5"/>
    <p:sldId id="412" r:id="rId6"/>
    <p:sldId id="427" r:id="rId7"/>
    <p:sldId id="428" r:id="rId8"/>
    <p:sldId id="436" r:id="rId9"/>
    <p:sldId id="429" r:id="rId10"/>
    <p:sldId id="430" r:id="rId11"/>
    <p:sldId id="435" r:id="rId12"/>
    <p:sldId id="43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Black" panose="020F0502020204030204" pitchFamily="34" charset="0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1A9"/>
    <a:srgbClr val="7F7F7F"/>
    <a:srgbClr val="B83A4B"/>
    <a:srgbClr val="8C1515"/>
    <a:srgbClr val="AF2D24"/>
    <a:srgbClr val="E04F39"/>
    <a:srgbClr val="53565A"/>
    <a:srgbClr val="5F574F"/>
    <a:srgbClr val="D4D1D1"/>
    <a:srgbClr val="544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2" autoAdjust="0"/>
    <p:restoredTop sz="91150"/>
  </p:normalViewPr>
  <p:slideViewPr>
    <p:cSldViewPr snapToObjects="1" showGuides="1">
      <p:cViewPr varScale="1">
        <p:scale>
          <a:sx n="48" d="100"/>
          <a:sy n="48" d="100"/>
        </p:scale>
        <p:origin x="224" y="1040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3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1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t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T_II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Director’s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May 24,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59618" y="838203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7448918" y="1775936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C3D2EF6C-D51B-4734-A8E2-B2098034C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</a:blip>
          <a:srcRect l="1733" t="23639" r="28885" b="15179"/>
          <a:stretch/>
        </p:blipFill>
        <p:spPr>
          <a:xfrm>
            <a:off x="0" y="-19050"/>
            <a:ext cx="121920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1000">
                <a:schemeClr val="tx1"/>
              </a:gs>
              <a:gs pos="100000">
                <a:schemeClr val="bg1"/>
              </a:gs>
            </a:gsLst>
            <a:lin ang="192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Director’s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May 24, 2022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67C48-9A51-4C48-A257-8C82E1E6466C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25144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ATTO, July 20, 2022                                          A Terawatt Attosecond Soft X-Ray Source Based on a Plasma Accelerator-Driven FEL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ATTO, July 20, 2022                                          A Terawatt Attosecond Soft X-Ray Source Based on a Plasma Accelerator-Driven FEL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907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F4773F-9BC4-41D1-89C8-0600A4DEE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ATTO, July 20, 2022                                          A Terawatt Attosecond Soft X-Ray Source Based on a Plasma Accelerator-Driven FEL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695" r:id="rId3"/>
    <p:sldLayoutId id="2147483696" r:id="rId4"/>
    <p:sldLayoutId id="214748370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647701"/>
            <a:ext cx="10888317" cy="2246574"/>
          </a:xfrm>
        </p:spPr>
        <p:txBody>
          <a:bodyPr>
            <a:normAutofit/>
          </a:bodyPr>
          <a:lstStyle/>
          <a:p>
            <a:r>
              <a:rPr lang="en-US" dirty="0"/>
              <a:t>Nonlinear and Relativistic Coherent Transition Radiation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2931546"/>
            <a:ext cx="8547101" cy="505405"/>
          </a:xfrm>
        </p:spPr>
        <p:txBody>
          <a:bodyPr/>
          <a:lstStyle/>
          <a:p>
            <a:r>
              <a:rPr lang="en-US" dirty="0"/>
              <a:t>FACET-II PAC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099" y="3941112"/>
            <a:ext cx="8632135" cy="363896"/>
          </a:xfrm>
        </p:spPr>
        <p:txBody>
          <a:bodyPr/>
          <a:lstStyle/>
          <a:p>
            <a:r>
              <a:rPr lang="en-US" dirty="0"/>
              <a:t>Ago Marinelli on behalf of the E-334 collaboration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9144" y="6156325"/>
            <a:ext cx="2719552" cy="47085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8FA68302-8400-EA94-954E-D10A7BCE5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4" y="5216445"/>
            <a:ext cx="2826232" cy="6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66F5-C218-3D03-F93F-6E758150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66CC8-209A-3567-5CAE-AA4DA505F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510D4-65C5-57E2-CC0A-148F8B937003}"/>
              </a:ext>
            </a:extLst>
          </p:cNvPr>
          <p:cNvSpPr txBox="1"/>
          <p:nvPr/>
        </p:nvSpPr>
        <p:spPr>
          <a:xfrm>
            <a:off x="58297" y="4367554"/>
            <a:ext cx="1165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Study nonlinear and relativistic optics using intense relativistic electron bunches.</a:t>
            </a:r>
          </a:p>
          <a:p>
            <a:pPr marL="342900" indent="-342900">
              <a:buAutoNum type="arabicParenR" startAt="2"/>
            </a:pPr>
            <a:r>
              <a:rPr lang="en-US" dirty="0"/>
              <a:t>Generation of attosecond VUV pulses</a:t>
            </a:r>
          </a:p>
          <a:p>
            <a:pPr marL="342900" indent="-342900">
              <a:buAutoNum type="arabicParenR" startAt="2"/>
            </a:pPr>
            <a:endParaRPr lang="en-US" dirty="0"/>
          </a:p>
          <a:p>
            <a:r>
              <a:rPr lang="en-US" dirty="0"/>
              <a:t>Why e-beam?</a:t>
            </a:r>
          </a:p>
          <a:p>
            <a:pPr marL="285750" indent="-285750">
              <a:buFontTx/>
              <a:buChar char="-"/>
            </a:pPr>
            <a:r>
              <a:rPr lang="en-US" dirty="0"/>
              <a:t>Accelerate free-carriers to relativistic energies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Strongest half-cycle field available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Strongly non-perturbative interaction regime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974D6-AA8D-7E48-2F78-82D0CFB68C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58" y="1153058"/>
            <a:ext cx="7431258" cy="1983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7B927-EFE8-1B2A-370C-2EC653E53CFC}"/>
              </a:ext>
            </a:extLst>
          </p:cNvPr>
          <p:cNvSpPr txBox="1"/>
          <p:nvPr/>
        </p:nvSpPr>
        <p:spPr>
          <a:xfrm>
            <a:off x="381000" y="3444350"/>
            <a:ext cx="3892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91132F"/>
                </a:solidFill>
              </a:rPr>
              <a:t>Y. S. You et al., Nature Phys, 13, 345, 2016</a:t>
            </a: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D8F2BB7B-3265-7BE0-F678-80E143694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8"/>
          <a:stretch/>
        </p:blipFill>
        <p:spPr bwMode="auto">
          <a:xfrm>
            <a:off x="7812259" y="1000598"/>
            <a:ext cx="4303542" cy="151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1">
            <a:extLst>
              <a:ext uri="{FF2B5EF4-FFF2-40B4-BE49-F238E27FC236}">
                <a16:creationId xmlns:a16="http://schemas.microsoft.com/office/drawing/2014/main" id="{18243235-0AF3-5025-E17D-3EA2D0D6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192" y="2702228"/>
            <a:ext cx="4303543" cy="13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12B080-6BA0-BE49-D1B9-B1C158852502}"/>
              </a:ext>
            </a:extLst>
          </p:cNvPr>
          <p:cNvCxnSpPr>
            <a:cxnSpLocks/>
          </p:cNvCxnSpPr>
          <p:nvPr/>
        </p:nvCxnSpPr>
        <p:spPr>
          <a:xfrm>
            <a:off x="7391400" y="1056154"/>
            <a:ext cx="0" cy="32872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0D811D-1B1E-2713-8AEC-C0A1FCDFCE2B}"/>
              </a:ext>
            </a:extLst>
          </p:cNvPr>
          <p:cNvCxnSpPr>
            <a:cxnSpLocks/>
          </p:cNvCxnSpPr>
          <p:nvPr/>
        </p:nvCxnSpPr>
        <p:spPr>
          <a:xfrm flipH="1">
            <a:off x="0" y="4419600"/>
            <a:ext cx="1214573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858A9F-3D0C-5964-5CC9-48923DFC2FE7}"/>
              </a:ext>
            </a:extLst>
          </p:cNvPr>
          <p:cNvSpPr txBox="1"/>
          <p:nvPr/>
        </p:nvSpPr>
        <p:spPr>
          <a:xfrm>
            <a:off x="7426570" y="4035141"/>
            <a:ext cx="62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X. Xu et al. Phys. Rev. Lett. </a:t>
            </a:r>
            <a:r>
              <a:rPr lang="en-US" sz="1400" b="1" i="0" dirty="0">
                <a:solidFill>
                  <a:srgbClr val="555555"/>
                </a:solidFill>
                <a:effectLst/>
                <a:latin typeface="Proxima Nova"/>
              </a:rPr>
              <a:t>126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094801 (2021)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E322EA-563E-11EA-965B-B8571EFAE4DC}"/>
                  </a:ext>
                </a:extLst>
              </p:cNvPr>
              <p:cNvSpPr txBox="1"/>
              <p:nvPr/>
            </p:nvSpPr>
            <p:spPr>
              <a:xfrm>
                <a:off x="1560410" y="6515533"/>
                <a:ext cx="6370014" cy="406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 FACET 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𝝎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𝑩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𝝎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𝑹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, ∼</m:t>
                    </m:r>
                    <m:r>
                      <a:rPr lang="en-US" b="0" i="1" smtClean="0">
                        <a:latin typeface="Cambria Math" charset="0"/>
                      </a:rPr>
                      <m:t>𝑘𝑒𝑉</m:t>
                    </m:r>
                  </m:oMath>
                </a14:m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“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𝑼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𝒑</m:t>
                        </m:r>
                      </m:sub>
                    </m:sSub>
                    <m:r>
                      <a:rPr lang="en-US" b="1" i="1">
                        <a:latin typeface="Cambria Math" charset="0"/>
                      </a:rPr>
                      <m:t>”</m:t>
                    </m:r>
                    <m:r>
                      <a:rPr lang="en-US" b="1" i="1" smtClean="0">
                        <a:latin typeface="Cambria Math" charset="0"/>
                      </a:rPr>
                      <m:t>∼</m:t>
                    </m:r>
                    <m:r>
                      <a:rPr lang="en-US" b="1" i="1" smtClean="0">
                        <a:latin typeface="Cambria Math" charset="0"/>
                      </a:rPr>
                      <m:t>𝒎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𝒄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Keldysh</m:t>
                    </m:r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”∼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E322EA-563E-11EA-965B-B8571EFAE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410" y="6515533"/>
                <a:ext cx="6370014" cy="406778"/>
              </a:xfrm>
              <a:prstGeom prst="rect">
                <a:avLst/>
              </a:prstGeom>
              <a:blipFill>
                <a:blip r:embed="rId6"/>
                <a:stretch>
                  <a:fillRect l="-596" t="-606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006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12726-E358-44C9-7C66-49670FC3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F8844-8796-EC26-B26E-6098D67E9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5B416-0F22-E8F2-191C-D28D97D6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11979472" cy="55130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92011E-51AD-837F-FF15-C6C3A9846DFE}"/>
              </a:ext>
            </a:extLst>
          </p:cNvPr>
          <p:cNvCxnSpPr/>
          <p:nvPr/>
        </p:nvCxnSpPr>
        <p:spPr>
          <a:xfrm flipV="1">
            <a:off x="8229600" y="3429000"/>
            <a:ext cx="3200400" cy="30480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B5AA39-6C71-AFFC-F421-194CE372EB4D}"/>
              </a:ext>
            </a:extLst>
          </p:cNvPr>
          <p:cNvCxnSpPr>
            <a:cxnSpLocks/>
          </p:cNvCxnSpPr>
          <p:nvPr/>
        </p:nvCxnSpPr>
        <p:spPr>
          <a:xfrm>
            <a:off x="8382000" y="3429000"/>
            <a:ext cx="2895600" cy="30480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A3D1AD-ADAA-5888-E501-4F0570BD22D0}"/>
              </a:ext>
            </a:extLst>
          </p:cNvPr>
          <p:cNvCxnSpPr>
            <a:cxnSpLocks/>
          </p:cNvCxnSpPr>
          <p:nvPr/>
        </p:nvCxnSpPr>
        <p:spPr>
          <a:xfrm>
            <a:off x="3048000" y="3886200"/>
            <a:ext cx="3276600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CF4FE9-F87B-77F6-3998-051DCFD07093}"/>
              </a:ext>
            </a:extLst>
          </p:cNvPr>
          <p:cNvCxnSpPr>
            <a:cxnSpLocks/>
          </p:cNvCxnSpPr>
          <p:nvPr/>
        </p:nvCxnSpPr>
        <p:spPr>
          <a:xfrm>
            <a:off x="1981200" y="2286000"/>
            <a:ext cx="3429000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46DDFA-5463-A3FB-E5C9-A604DDD06CEC}"/>
              </a:ext>
            </a:extLst>
          </p:cNvPr>
          <p:cNvCxnSpPr>
            <a:cxnSpLocks/>
          </p:cNvCxnSpPr>
          <p:nvPr/>
        </p:nvCxnSpPr>
        <p:spPr>
          <a:xfrm>
            <a:off x="8153400" y="2057400"/>
            <a:ext cx="3429000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77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0915-894F-65AD-124A-50F5E6C0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1284D-B59B-8540-7E88-DBCA63E6D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>
                <a:solidFill>
                  <a:sysClr val="windowText" lastClr="000000"/>
                </a:solidFill>
              </a:rPr>
              <a:pPr/>
              <a:t>4</a:t>
            </a:fld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2D26019E-A6C4-A642-ED62-7741C9538B3A}"/>
              </a:ext>
            </a:extLst>
          </p:cNvPr>
          <p:cNvSpPr/>
          <p:nvPr/>
        </p:nvSpPr>
        <p:spPr>
          <a:xfrm>
            <a:off x="4460468" y="1442406"/>
            <a:ext cx="45719" cy="87465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916C89FC-6E82-D092-01C3-241C8E19B5E5}"/>
              </a:ext>
            </a:extLst>
          </p:cNvPr>
          <p:cNvSpPr/>
          <p:nvPr/>
        </p:nvSpPr>
        <p:spPr>
          <a:xfrm rot="18089099">
            <a:off x="8076346" y="1817869"/>
            <a:ext cx="460357" cy="18135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BD6E9-20B8-D457-0E53-DE6D2E7ABD29}"/>
              </a:ext>
            </a:extLst>
          </p:cNvPr>
          <p:cNvSpPr txBox="1"/>
          <p:nvPr/>
        </p:nvSpPr>
        <p:spPr>
          <a:xfrm>
            <a:off x="3885474" y="2382086"/>
            <a:ext cx="159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 sample</a:t>
            </a:r>
          </a:p>
          <a:p>
            <a:r>
              <a:rPr lang="en-US" dirty="0"/>
              <a:t>(picnic basket)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081C10-CB3E-0C62-C654-66234E153D69}"/>
              </a:ext>
            </a:extLst>
          </p:cNvPr>
          <p:cNvSpPr txBox="1"/>
          <p:nvPr/>
        </p:nvSpPr>
        <p:spPr>
          <a:xfrm>
            <a:off x="7509703" y="317186"/>
            <a:ext cx="235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SPECTRAL/SPATIAL</a:t>
            </a:r>
          </a:p>
          <a:p>
            <a:r>
              <a:rPr lang="en-US" dirty="0"/>
              <a:t>DIAGNOSTICS</a:t>
            </a:r>
          </a:p>
        </p:txBody>
      </p:sp>
      <p:pic>
        <p:nvPicPr>
          <p:cNvPr id="27" name="Google Shape;65;p14">
            <a:extLst>
              <a:ext uri="{FF2B5EF4-FFF2-40B4-BE49-F238E27FC236}">
                <a16:creationId xmlns:a16="http://schemas.microsoft.com/office/drawing/2014/main" id="{E4C75FB1-8C84-698E-AFA1-5B8D5A1676F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00000">
            <a:off x="1086060" y="3152944"/>
            <a:ext cx="2848884" cy="389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18BB0AFE-5AA0-A83F-900F-C13A394D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010" y="2983144"/>
            <a:ext cx="6641383" cy="3735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EE92E-8425-F030-63F1-3B8928255F5E}"/>
              </a:ext>
            </a:extLst>
          </p:cNvPr>
          <p:cNvSpPr txBox="1"/>
          <p:nvPr/>
        </p:nvSpPr>
        <p:spPr>
          <a:xfrm>
            <a:off x="7509703" y="2371121"/>
            <a:ext cx="159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Outcoupling </a:t>
            </a:r>
          </a:p>
          <a:p>
            <a:r>
              <a:rPr lang="en-US" dirty="0"/>
              <a:t>Mirror (EDC)</a:t>
            </a:r>
          </a:p>
        </p:txBody>
      </p:sp>
    </p:spTree>
    <p:extLst>
      <p:ext uri="{BB962C8B-B14F-4D97-AF65-F5344CB8AC3E}">
        <p14:creationId xmlns:p14="http://schemas.microsoft.com/office/powerpoint/2010/main" val="100758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0915-894F-65AD-124A-50F5E6C0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1284D-B59B-8540-7E88-DBCA63E6D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>
                <a:solidFill>
                  <a:sysClr val="windowText" lastClr="000000"/>
                </a:solidFill>
              </a:rPr>
              <a:pPr/>
              <a:t>5</a:t>
            </a:fld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2D26019E-A6C4-A642-ED62-7741C9538B3A}"/>
              </a:ext>
            </a:extLst>
          </p:cNvPr>
          <p:cNvSpPr/>
          <p:nvPr/>
        </p:nvSpPr>
        <p:spPr>
          <a:xfrm>
            <a:off x="4460468" y="1442406"/>
            <a:ext cx="45719" cy="87465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916C89FC-6E82-D092-01C3-241C8E19B5E5}"/>
              </a:ext>
            </a:extLst>
          </p:cNvPr>
          <p:cNvSpPr/>
          <p:nvPr/>
        </p:nvSpPr>
        <p:spPr>
          <a:xfrm rot="18089099">
            <a:off x="8076346" y="1817869"/>
            <a:ext cx="460357" cy="181353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BD6E9-20B8-D457-0E53-DE6D2E7ABD29}"/>
              </a:ext>
            </a:extLst>
          </p:cNvPr>
          <p:cNvSpPr txBox="1"/>
          <p:nvPr/>
        </p:nvSpPr>
        <p:spPr>
          <a:xfrm>
            <a:off x="3885474" y="2382086"/>
            <a:ext cx="159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 sample</a:t>
            </a:r>
          </a:p>
          <a:p>
            <a:r>
              <a:rPr lang="en-US" dirty="0"/>
              <a:t>(picnic basket)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081C10-CB3E-0C62-C654-66234E153D69}"/>
              </a:ext>
            </a:extLst>
          </p:cNvPr>
          <p:cNvSpPr txBox="1"/>
          <p:nvPr/>
        </p:nvSpPr>
        <p:spPr>
          <a:xfrm>
            <a:off x="7509703" y="317186"/>
            <a:ext cx="235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SPECTRAL/SPATIAL</a:t>
            </a:r>
          </a:p>
          <a:p>
            <a:r>
              <a:rPr lang="en-US" dirty="0"/>
              <a:t>DIAGNOSTICS</a:t>
            </a:r>
          </a:p>
        </p:txBody>
      </p:sp>
      <p:pic>
        <p:nvPicPr>
          <p:cNvPr id="27" name="Google Shape;65;p14">
            <a:extLst>
              <a:ext uri="{FF2B5EF4-FFF2-40B4-BE49-F238E27FC236}">
                <a16:creationId xmlns:a16="http://schemas.microsoft.com/office/drawing/2014/main" id="{E4C75FB1-8C84-698E-AFA1-5B8D5A1676F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00000">
            <a:off x="1086060" y="3152944"/>
            <a:ext cx="2848884" cy="389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18BB0AFE-5AA0-A83F-900F-C13A394D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010" y="2983144"/>
            <a:ext cx="6641383" cy="3735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EE92E-8425-F030-63F1-3B8928255F5E}"/>
              </a:ext>
            </a:extLst>
          </p:cNvPr>
          <p:cNvSpPr txBox="1"/>
          <p:nvPr/>
        </p:nvSpPr>
        <p:spPr>
          <a:xfrm>
            <a:off x="7509703" y="2371121"/>
            <a:ext cx="159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Outcoupling </a:t>
            </a:r>
          </a:p>
          <a:p>
            <a:r>
              <a:rPr lang="en-US" dirty="0"/>
              <a:t>Mirror (EDC)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6ABB73-BE9F-14F6-7A2F-E14BCF675269}"/>
              </a:ext>
            </a:extLst>
          </p:cNvPr>
          <p:cNvCxnSpPr>
            <a:cxnSpLocks/>
          </p:cNvCxnSpPr>
          <p:nvPr/>
        </p:nvCxnSpPr>
        <p:spPr>
          <a:xfrm>
            <a:off x="7509703" y="3678467"/>
            <a:ext cx="796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EF4E78-9034-F9C1-4F4E-97E7C1E2A916}"/>
              </a:ext>
            </a:extLst>
          </p:cNvPr>
          <p:cNvSpPr txBox="1"/>
          <p:nvPr/>
        </p:nvSpPr>
        <p:spPr>
          <a:xfrm>
            <a:off x="6708966" y="32491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FCF286-4CEB-F922-1212-1BC5B01CCE3F}"/>
              </a:ext>
            </a:extLst>
          </p:cNvPr>
          <p:cNvCxnSpPr>
            <a:cxnSpLocks/>
          </p:cNvCxnSpPr>
          <p:nvPr/>
        </p:nvCxnSpPr>
        <p:spPr>
          <a:xfrm>
            <a:off x="1828800" y="1905000"/>
            <a:ext cx="488016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901566-8811-7F04-03C5-D03121540D6C}"/>
              </a:ext>
            </a:extLst>
          </p:cNvPr>
          <p:cNvCxnSpPr>
            <a:cxnSpLocks/>
          </p:cNvCxnSpPr>
          <p:nvPr/>
        </p:nvCxnSpPr>
        <p:spPr>
          <a:xfrm>
            <a:off x="6708966" y="1905000"/>
            <a:ext cx="4492434" cy="7620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be 17">
            <a:extLst>
              <a:ext uri="{FF2B5EF4-FFF2-40B4-BE49-F238E27FC236}">
                <a16:creationId xmlns:a16="http://schemas.microsoft.com/office/drawing/2014/main" id="{44702589-DEE7-D54B-27D9-F846C9ADDEB7}"/>
              </a:ext>
            </a:extLst>
          </p:cNvPr>
          <p:cNvSpPr/>
          <p:nvPr/>
        </p:nvSpPr>
        <p:spPr>
          <a:xfrm>
            <a:off x="5953049" y="1865539"/>
            <a:ext cx="1279733" cy="33641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489BDF-33AA-0B81-3D99-8F56F0111D4B}"/>
              </a:ext>
            </a:extLst>
          </p:cNvPr>
          <p:cNvCxnSpPr>
            <a:cxnSpLocks/>
            <a:stCxn id="12" idx="5"/>
            <a:endCxn id="14" idx="1"/>
          </p:cNvCxnSpPr>
          <p:nvPr/>
        </p:nvCxnSpPr>
        <p:spPr>
          <a:xfrm flipV="1">
            <a:off x="4506187" y="1861187"/>
            <a:ext cx="3723011" cy="12830"/>
          </a:xfrm>
          <a:prstGeom prst="straightConnector1">
            <a:avLst/>
          </a:prstGeom>
          <a:ln w="349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19D741-4B1F-2DF3-949A-4D39C6752E60}"/>
              </a:ext>
            </a:extLst>
          </p:cNvPr>
          <p:cNvCxnSpPr>
            <a:cxnSpLocks/>
          </p:cNvCxnSpPr>
          <p:nvPr/>
        </p:nvCxnSpPr>
        <p:spPr>
          <a:xfrm flipV="1">
            <a:off x="8219939" y="907929"/>
            <a:ext cx="0" cy="929695"/>
          </a:xfrm>
          <a:prstGeom prst="straightConnector1">
            <a:avLst/>
          </a:prstGeom>
          <a:ln w="349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178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2DBE-45F5-7327-72C9-842F1960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and Observables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4E5C8-0582-A5BC-48F1-98FDF84A3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Google Shape;80;p16">
            <a:extLst>
              <a:ext uri="{FF2B5EF4-FFF2-40B4-BE49-F238E27FC236}">
                <a16:creationId xmlns:a16="http://schemas.microsoft.com/office/drawing/2014/main" id="{0AC63EE0-2BEB-A26B-F665-D8DEF821955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43" y="1066800"/>
            <a:ext cx="3352803" cy="26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8;p17">
            <a:extLst>
              <a:ext uri="{FF2B5EF4-FFF2-40B4-BE49-F238E27FC236}">
                <a16:creationId xmlns:a16="http://schemas.microsoft.com/office/drawing/2014/main" id="{958C91CA-2983-8417-12B8-2FBF8F8F06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375" y="1152476"/>
            <a:ext cx="3668825" cy="26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77C03B-113C-512A-850D-D598EE66D3E6}"/>
              </a:ext>
            </a:extLst>
          </p:cNvPr>
          <p:cNvSpPr txBox="1"/>
          <p:nvPr/>
        </p:nvSpPr>
        <p:spPr>
          <a:xfrm>
            <a:off x="381000" y="3962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UV/vis spectrometer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4A405-9440-33AC-10B3-87F0EC1037E6}"/>
              </a:ext>
            </a:extLst>
          </p:cNvPr>
          <p:cNvSpPr txBox="1"/>
          <p:nvPr/>
        </p:nvSpPr>
        <p:spPr>
          <a:xfrm>
            <a:off x="4343400" y="3962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VUV spectrometer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15EBC-757A-C18D-6757-9E59C65D57C0}"/>
              </a:ext>
            </a:extLst>
          </p:cNvPr>
          <p:cNvSpPr txBox="1"/>
          <p:nvPr/>
        </p:nvSpPr>
        <p:spPr>
          <a:xfrm>
            <a:off x="228600" y="4499562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Initially focus on well-studied systems: MgO, GaAs, </a:t>
            </a:r>
            <a:r>
              <a:rPr lang="en-US" dirty="0" err="1"/>
              <a:t>ZnO</a:t>
            </a:r>
            <a:endParaRPr lang="en-US" dirty="0"/>
          </a:p>
          <a:p>
            <a:endParaRPr lang="en-US" dirty="0"/>
          </a:p>
          <a:p>
            <a:r>
              <a:rPr lang="en-US" dirty="0"/>
              <a:t>Study spectrum as a function of focusing optics and compression.</a:t>
            </a:r>
          </a:p>
          <a:p>
            <a:endParaRPr lang="en-US" dirty="0"/>
          </a:p>
          <a:p>
            <a:r>
              <a:rPr lang="en-US" dirty="0"/>
              <a:t>Observe field-dependent shifts in forward CTR spectrum.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F08A-A96C-AE45-8412-71D19678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Evolution of the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D99D9-18DB-E657-D941-D7AA75E77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33830-9B0F-3605-6DA5-7BEF3AF2E0FE}"/>
              </a:ext>
            </a:extLst>
          </p:cNvPr>
          <p:cNvSpPr txBox="1"/>
          <p:nvPr/>
        </p:nvSpPr>
        <p:spPr>
          <a:xfrm>
            <a:off x="212271" y="937895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Extension to CXTR at LCLS</a:t>
            </a:r>
          </a:p>
          <a:p>
            <a:r>
              <a:rPr lang="en-US" dirty="0"/>
              <a:t>Experiments at LCLS show CXTR from </a:t>
            </a:r>
            <a:r>
              <a:rPr lang="en-US" dirty="0" err="1"/>
              <a:t>microbunched</a:t>
            </a:r>
            <a:r>
              <a:rPr lang="en-US" dirty="0"/>
              <a:t> </a:t>
            </a:r>
          </a:p>
          <a:p>
            <a:r>
              <a:rPr lang="en-US" dirty="0"/>
              <a:t>beams is detectable by heterodyne with X-rays.</a:t>
            </a:r>
          </a:p>
          <a:p>
            <a:r>
              <a:rPr lang="en-US" dirty="0"/>
              <a:t>Combine with nonlinear/relativistic space-charge interactions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032F5-8E6F-289E-2704-F81D107864F6}"/>
              </a:ext>
            </a:extLst>
          </p:cNvPr>
          <p:cNvSpPr txBox="1"/>
          <p:nvPr/>
        </p:nvSpPr>
        <p:spPr>
          <a:xfrm>
            <a:off x="131987" y="4052493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2) Using parametric X-ray radiation to detect structural dynamics in strong-field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7A604C5-A3A0-344A-9030-0B91C82B2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60" y="4444986"/>
            <a:ext cx="2793578" cy="22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DA204B0F-C574-7384-9990-C5BBC5276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6"/>
          <a:stretch/>
        </p:blipFill>
        <p:spPr bwMode="auto">
          <a:xfrm>
            <a:off x="3620859" y="4444986"/>
            <a:ext cx="3129643" cy="268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6C90C6-B307-C902-458B-DFF3B84E0B90}"/>
              </a:ext>
            </a:extLst>
          </p:cNvPr>
          <p:cNvSpPr txBox="1"/>
          <p:nvPr/>
        </p:nvSpPr>
        <p:spPr>
          <a:xfrm>
            <a:off x="4284887" y="591348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3.7 keV  ~10</a:t>
            </a:r>
            <a:r>
              <a:rPr lang="en-US" baseline="30000" dirty="0">
                <a:solidFill>
                  <a:schemeClr val="bg1"/>
                </a:solidFill>
              </a:rPr>
              <a:t>5 </a:t>
            </a:r>
            <a:r>
              <a:rPr lang="en-US" dirty="0">
                <a:solidFill>
                  <a:schemeClr val="bg1"/>
                </a:solidFill>
              </a:rPr>
              <a:t>photons</a:t>
            </a:r>
            <a:endParaRPr lang="en-US" baseline="30000" dirty="0">
              <a:solidFill>
                <a:schemeClr val="bg1"/>
              </a:solidFill>
            </a:endParaRP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C8D3A6A0-35B4-AA49-5B16-A3A3F7407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/>
          <a:stretch/>
        </p:blipFill>
        <p:spPr bwMode="auto">
          <a:xfrm>
            <a:off x="6856638" y="4444986"/>
            <a:ext cx="3129643" cy="270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BE8906-DAAC-76C8-A820-EE80B973CB82}"/>
              </a:ext>
            </a:extLst>
          </p:cNvPr>
          <p:cNvSpPr txBox="1"/>
          <p:nvPr/>
        </p:nvSpPr>
        <p:spPr>
          <a:xfrm>
            <a:off x="7430859" y="5851965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 keV  ~10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photons</a:t>
            </a:r>
            <a:endParaRPr lang="en-US" baseline="300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102D41-7BFA-3C7F-9774-FDF4549DEA2C}"/>
              </a:ext>
            </a:extLst>
          </p:cNvPr>
          <p:cNvGrpSpPr/>
          <p:nvPr/>
        </p:nvGrpSpPr>
        <p:grpSpPr>
          <a:xfrm>
            <a:off x="510300" y="2133600"/>
            <a:ext cx="4137900" cy="1863547"/>
            <a:chOff x="510300" y="629640"/>
            <a:chExt cx="7244964" cy="3367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4D79D8D-5D5E-BBFD-61F3-3BFB19B82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300" y="629640"/>
              <a:ext cx="3312035" cy="33120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C0A9AB-2F2A-6165-A41C-E39CE21B7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9226" y="685112"/>
              <a:ext cx="3546038" cy="3312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63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D8F6-D0AE-F135-7D65-6DA24659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Facility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8295-AEE5-9658-2D43-76AC85371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FA3259-9AC1-7439-40A7-7775B07119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- 1 um</a:t>
            </a:r>
            <a:r>
              <a:rPr lang="en-US" baseline="30000" dirty="0"/>
              <a:t>3</a:t>
            </a:r>
            <a:r>
              <a:rPr lang="en-US" dirty="0"/>
              <a:t> beam</a:t>
            </a:r>
          </a:p>
          <a:p>
            <a:pPr marL="0" indent="0">
              <a:buNone/>
            </a:pPr>
            <a:r>
              <a:rPr lang="en-US" dirty="0"/>
              <a:t>Experiment sensitive to field amplitude.</a:t>
            </a:r>
          </a:p>
          <a:p>
            <a:pPr marL="0" indent="0">
              <a:buNone/>
            </a:pPr>
            <a:r>
              <a:rPr lang="en-US" dirty="0"/>
              <a:t>Improvements to beam focusing highly desirable.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Installation of EPIX detectors</a:t>
            </a:r>
          </a:p>
          <a:p>
            <a:pPr marL="0" indent="0">
              <a:buNone/>
            </a:pPr>
            <a:r>
              <a:rPr lang="en-US" dirty="0"/>
              <a:t>Detection of PXR signal challenging using YAG screens.</a:t>
            </a:r>
          </a:p>
          <a:p>
            <a:pPr marL="0" indent="0">
              <a:buNone/>
            </a:pPr>
            <a:r>
              <a:rPr lang="en-US" dirty="0" err="1"/>
              <a:t>Epix</a:t>
            </a:r>
            <a:r>
              <a:rPr lang="en-US" dirty="0"/>
              <a:t> detectors would enable detection of ~ 100 photons per Bragg peak at </a:t>
            </a:r>
          </a:p>
          <a:p>
            <a:pPr marL="0" indent="0">
              <a:buNone/>
            </a:pPr>
            <a:r>
              <a:rPr lang="en-US" dirty="0"/>
              <a:t>16 keV: structural dynamics with atomic resolution!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Relativistic TR requires repeatable way to expand thin films with laser.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7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CEF3-66A9-A173-9592-4130E28D1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E693A-5938-C58A-5408-CC924471A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3E29C-6A3D-2635-52DE-4525432FA2F9}"/>
              </a:ext>
            </a:extLst>
          </p:cNvPr>
          <p:cNvSpPr txBox="1"/>
          <p:nvPr/>
        </p:nvSpPr>
        <p:spPr>
          <a:xfrm>
            <a:off x="228600" y="1600200"/>
            <a:ext cx="1059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PULSE institute:</a:t>
            </a:r>
          </a:p>
          <a:p>
            <a:endParaRPr lang="en-US" sz="2000" dirty="0"/>
          </a:p>
          <a:p>
            <a:r>
              <a:rPr lang="en-US" sz="2000" dirty="0"/>
              <a:t>David Cesar, James </a:t>
            </a:r>
            <a:r>
              <a:rPr lang="en-US" sz="2000" dirty="0" err="1"/>
              <a:t>Cryan</a:t>
            </a:r>
            <a:r>
              <a:rPr lang="en-US" sz="2000" dirty="0"/>
              <a:t>, Shambhu Ghimire, Christian Heide, Ago Marinelli, Sebastian </a:t>
            </a:r>
            <a:r>
              <a:rPr lang="en-US" sz="2000" dirty="0" err="1"/>
              <a:t>Meuren</a:t>
            </a:r>
            <a:r>
              <a:rPr lang="en-US" sz="2000" dirty="0"/>
              <a:t>, David A. Reis and River Robles</a:t>
            </a:r>
          </a:p>
          <a:p>
            <a:endParaRPr lang="en-US" sz="2000" dirty="0"/>
          </a:p>
          <a:p>
            <a:r>
              <a:rPr lang="en-US" sz="2000" dirty="0"/>
              <a:t>Given similarity in science case and instrumentation collaboration with E305 is beneficial.</a:t>
            </a:r>
          </a:p>
          <a:p>
            <a:endParaRPr lang="en-US" sz="2000" dirty="0"/>
          </a:p>
          <a:p>
            <a:r>
              <a:rPr lang="en-US" sz="2000" dirty="0"/>
              <a:t>We have reached out to E305 group an agreed to collaborate on experiments as needed, details will be discussed once we have firm experimental plans</a:t>
            </a:r>
          </a:p>
        </p:txBody>
      </p:sp>
    </p:spTree>
    <p:extLst>
      <p:ext uri="{BB962C8B-B14F-4D97-AF65-F5344CB8AC3E}">
        <p14:creationId xmlns:p14="http://schemas.microsoft.com/office/powerpoint/2010/main" val="36460302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E89614D-0902-8149-85B3-68309808B611}" vid="{F307F243-3939-854B-9897-D6BC851B30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AAE978D3FDF41AB37F4EFF5CCC60F" ma:contentTypeVersion="7" ma:contentTypeDescription="Create a new document." ma:contentTypeScope="" ma:versionID="9c4bf91aa233bb0983647f4156dff6b1">
  <xsd:schema xmlns:xsd="http://www.w3.org/2001/XMLSchema" xmlns:xs="http://www.w3.org/2001/XMLSchema" xmlns:p="http://schemas.microsoft.com/office/2006/metadata/properties" xmlns:ns2="2c676331-9f32-46eb-870f-c0db5a96f88a" targetNamespace="http://schemas.microsoft.com/office/2006/metadata/properties" ma:root="true" ma:fieldsID="0853cb6a7d1325730dc3d1a494d1525c" ns2:_="">
    <xsd:import namespace="2c676331-9f32-46eb-870f-c0db5a96f88a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6331-9f32-46eb-870f-c0db5a96f88a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6d6a317-a20e-4679-9a5c-ddd41d10aa53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6d6a317-a20e-4679-9a5c-ddd41d10aa53}" ma:internalName="Agenda_x0020_Session_x003a_Speaker" ma:readOnly="true" ma:showField="Speaker" ma:web="2168e73c-25b2-4896-81b7-aa81e600c41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2c676331-9f32-46eb-870f-c0db5a96f88a" xsi:nil="true"/>
  </documentManagement>
</p:properties>
</file>

<file path=customXml/itemProps1.xml><?xml version="1.0" encoding="utf-8"?>
<ds:datastoreItem xmlns:ds="http://schemas.openxmlformats.org/officeDocument/2006/customXml" ds:itemID="{CA2B407C-F0F6-4509-99C6-DFE61E38DF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676331-9f32-46eb-870f-c0db5a96f8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8375DF-21B6-4262-A4DD-DBB324FB33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2A01E8-5EA1-4C98-AC64-9FC08C167D27}">
  <ds:schemaRefs>
    <ds:schemaRef ds:uri="http://schemas.microsoft.com/office/2006/metadata/properties"/>
    <ds:schemaRef ds:uri="http://schemas.microsoft.com/office/infopath/2007/PartnerControls"/>
    <ds:schemaRef ds:uri="2c676331-9f32-46eb-870f-c0db5a96f88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FACET-II Main</Template>
  <TotalTime>17406</TotalTime>
  <Words>382</Words>
  <Application>Microsoft Macintosh PowerPoint</Application>
  <PresentationFormat>Widescreen</PresentationFormat>
  <Paragraphs>77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Lato Black</vt:lpstr>
      <vt:lpstr>Lato</vt:lpstr>
      <vt:lpstr>Cambria Math</vt:lpstr>
      <vt:lpstr>Proxima Nova</vt:lpstr>
      <vt:lpstr>Calibri</vt:lpstr>
      <vt:lpstr>FACET-II Main</vt:lpstr>
      <vt:lpstr>PowerPoint Presentation</vt:lpstr>
      <vt:lpstr>Science Goals</vt:lpstr>
      <vt:lpstr>Timeline</vt:lpstr>
      <vt:lpstr>Experimental Layout</vt:lpstr>
      <vt:lpstr>Experimental Layout</vt:lpstr>
      <vt:lpstr>Diagnostics and Observables</vt:lpstr>
      <vt:lpstr>Potential Evolution of the Experiment</vt:lpstr>
      <vt:lpstr>Desired Facility Upgrades</vt:lpstr>
      <vt:lpstr>Collaboration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Marinelli, Agostino</cp:lastModifiedBy>
  <cp:revision>114</cp:revision>
  <dcterms:created xsi:type="dcterms:W3CDTF">2022-06-05T18:49:21Z</dcterms:created>
  <dcterms:modified xsi:type="dcterms:W3CDTF">2022-10-19T17:20:40Z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0x01010034EAAE978D3FDF41AB37F4EFF5CCC60F</vt:lpwstr>
  </property>
</Properties>
</file>