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ACA"/>
          </a:solidFill>
        </a:fill>
      </a:tcStyle>
    </a:wholeTbl>
    <a:band2H>
      <a:tcTxStyle b="def" i="def"/>
      <a:tcStyle>
        <a:tcBdr/>
        <a:fill>
          <a:solidFill>
            <a:srgbClr val="ED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ACA"/>
          </a:solidFill>
        </a:fill>
      </a:tcStyle>
    </a:wholeTbl>
    <a:band2H>
      <a:tcTxStyle b="def" i="def"/>
      <a:tcStyle>
        <a:tcBdr/>
        <a:fill>
          <a:solidFill>
            <a:srgbClr val="ED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CET_I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88784" y="487442"/>
            <a:ext cx="5947567" cy="224657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4800"/>
            </a:lvl1pPr>
            <a:lvl2pPr marL="793750" indent="-504825">
              <a:buClrTx/>
              <a:buFontTx/>
              <a:buChar char="•"/>
              <a:defRPr sz="4800"/>
            </a:lvl2pPr>
            <a:lvl3pPr marL="1195387" indent="-504825">
              <a:buClrTx/>
              <a:buFontTx/>
              <a:defRPr sz="4800"/>
            </a:lvl3pPr>
            <a:lvl4pPr marL="1724704" indent="-576942">
              <a:buClrTx/>
              <a:buFontTx/>
              <a:buChar char="•"/>
              <a:defRPr sz="4800"/>
            </a:lvl4pPr>
            <a:lvl5pPr marL="2070779" indent="-576942">
              <a:buClrTx/>
              <a:buFontTx/>
              <a:defRPr sz="4800"/>
            </a:lvl5pPr>
          </a:lstStyle>
          <a:p>
            <a:pPr/>
            <a:r>
              <a:t>Click to edit Title which can be up to three lines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Text Placeholder 31"/>
          <p:cNvSpPr/>
          <p:nvPr>
            <p:ph type="body" sz="quarter" idx="21" hasCustomPrompt="1"/>
          </p:nvPr>
        </p:nvSpPr>
        <p:spPr>
          <a:xfrm>
            <a:off x="688784" y="4413375"/>
            <a:ext cx="5947568" cy="37425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</a:lstStyle>
          <a:p>
            <a:pPr/>
            <a:r>
              <a:t>Speaker Name / Title / Department</a:t>
            </a:r>
          </a:p>
        </p:txBody>
      </p:sp>
      <p:sp>
        <p:nvSpPr>
          <p:cNvPr id="15" name="Straight Connector 6"/>
          <p:cNvSpPr/>
          <p:nvPr/>
        </p:nvSpPr>
        <p:spPr>
          <a:xfrm>
            <a:off x="0" y="4191000"/>
            <a:ext cx="7340828" cy="0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Straight Connector 14"/>
          <p:cNvSpPr/>
          <p:nvPr/>
        </p:nvSpPr>
        <p:spPr>
          <a:xfrm>
            <a:off x="-1" y="5868970"/>
            <a:ext cx="12192001" cy="1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7" name="Graphic 21" descr="Graphic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766" y="6016337"/>
            <a:ext cx="2423617" cy="46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phic 22" descr="Graphic 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5604" y="6057901"/>
            <a:ext cx="2611670" cy="43528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5"/>
          <p:cNvSpPr txBox="1"/>
          <p:nvPr/>
        </p:nvSpPr>
        <p:spPr>
          <a:xfrm>
            <a:off x="638533" y="2951502"/>
            <a:ext cx="585612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FACET-II</a:t>
            </a:r>
            <a:r>
              <a:rPr>
                <a:solidFill>
                  <a:srgbClr val="000000"/>
                </a:solidFill>
              </a:rPr>
              <a:t> </a:t>
            </a:r>
            <a:r>
              <a:t>Director’s</a:t>
            </a:r>
            <a:r>
              <a:rPr>
                <a:solidFill>
                  <a:srgbClr val="000000"/>
                </a:solidFill>
              </a:rPr>
              <a:t> </a:t>
            </a:r>
            <a:r>
              <a:t>Operations</a:t>
            </a:r>
            <a:r>
              <a:rPr>
                <a:solidFill>
                  <a:srgbClr val="000000"/>
                </a:solidFill>
              </a:rPr>
              <a:t> </a:t>
            </a:r>
            <a:r>
              <a:t>Review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647045" y="4805677"/>
            <a:ext cx="231283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500"/>
              </a:spcBef>
              <a:defRPr sz="1200">
                <a:solidFill>
                  <a:srgbClr val="40404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May 24, 2022</a:t>
            </a:r>
          </a:p>
        </p:txBody>
      </p:sp>
      <p:pic>
        <p:nvPicPr>
          <p:cNvPr id="2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9618" y="838203"/>
            <a:ext cx="3994184" cy="91439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13"/>
          <p:cNvSpPr txBox="1"/>
          <p:nvPr/>
        </p:nvSpPr>
        <p:spPr>
          <a:xfrm>
            <a:off x="7494637" y="1775935"/>
            <a:ext cx="396584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Facility for Advanced Accelerator Experimental Tests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569511" y="6273800"/>
            <a:ext cx="168090" cy="165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FACET_II Title Slide_bg">
    <p:bg>
      <p:bgPr>
        <a:gradFill flip="none" rotWithShape="1">
          <a:gsLst>
            <a:gs pos="31000">
              <a:srgbClr val="000000"/>
            </a:gs>
            <a:gs pos="90000">
              <a:srgbClr val="FFFFFF"/>
            </a:gs>
          </a:gsLst>
          <a:lin ang="189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icture 12"/>
          <p:cNvGrpSpPr/>
          <p:nvPr/>
        </p:nvGrpSpPr>
        <p:grpSpPr>
          <a:xfrm>
            <a:off x="-1" y="-19052"/>
            <a:ext cx="12192004" cy="6858002"/>
            <a:chOff x="0" y="0"/>
            <a:chExt cx="12192002" cy="6858001"/>
          </a:xfrm>
        </p:grpSpPr>
        <p:sp>
          <p:nvSpPr>
            <p:cNvPr id="30" name="Rectangle"/>
            <p:cNvSpPr/>
            <p:nvPr/>
          </p:nvSpPr>
          <p:spPr>
            <a:xfrm>
              <a:off x="0" y="0"/>
              <a:ext cx="12192001" cy="6858001"/>
            </a:xfrm>
            <a:prstGeom prst="rect">
              <a:avLst/>
            </a:prstGeom>
            <a:gradFill flip="none" rotWithShape="1">
              <a:gsLst>
                <a:gs pos="61000">
                  <a:srgbClr val="000000"/>
                </a:gs>
                <a:gs pos="91000">
                  <a:srgbClr val="808080"/>
                </a:gs>
                <a:gs pos="100000">
                  <a:srgbClr val="FFFFFF"/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31" name="image8.jpeg" descr="image8.jpeg"/>
            <p:cNvPicPr>
              <a:picLocks noChangeAspect="1"/>
            </p:cNvPicPr>
            <p:nvPr/>
          </p:nvPicPr>
          <p:blipFill>
            <a:blip r:embed="rId2">
              <a:alphaModFix amt="32000"/>
              <a:extLst/>
            </a:blip>
            <a:srcRect l="1733" t="23639" r="28884" b="15178"/>
            <a:stretch>
              <a:fillRect/>
            </a:stretch>
          </p:blipFill>
          <p:spPr>
            <a:xfrm>
              <a:off x="-1" y="-1"/>
              <a:ext cx="12192004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88784" y="487442"/>
            <a:ext cx="5947567" cy="224657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 sz="4800">
                <a:solidFill>
                  <a:srgbClr val="FFFFFF"/>
                </a:solidFill>
              </a:defRPr>
            </a:lvl1pPr>
            <a:lvl2pPr marL="793750" indent="-504825">
              <a:buClrTx/>
              <a:buFontTx/>
              <a:buChar char="•"/>
              <a:defRPr b="1" sz="4800">
                <a:solidFill>
                  <a:srgbClr val="FFFFFF"/>
                </a:solidFill>
              </a:defRPr>
            </a:lvl2pPr>
            <a:lvl3pPr marL="1195387" indent="-504825">
              <a:buClrTx/>
              <a:buFontTx/>
              <a:defRPr b="1" sz="4800">
                <a:solidFill>
                  <a:srgbClr val="FFFFFF"/>
                </a:solidFill>
              </a:defRPr>
            </a:lvl3pPr>
            <a:lvl4pPr marL="1724704" indent="-576942">
              <a:buClrTx/>
              <a:buFontTx/>
              <a:buChar char="•"/>
              <a:defRPr b="1" sz="4800">
                <a:solidFill>
                  <a:srgbClr val="FFFFFF"/>
                </a:solidFill>
              </a:defRPr>
            </a:lvl4pPr>
            <a:lvl5pPr marL="2070779" indent="-576942">
              <a:buClrTx/>
              <a:buFontTx/>
              <a:defRPr b="1" sz="4800">
                <a:solidFill>
                  <a:srgbClr val="FFFFFF"/>
                </a:solidFill>
              </a:defRPr>
            </a:lvl5pPr>
          </a:lstStyle>
          <a:p>
            <a:pPr/>
            <a:r>
              <a:t>Click to edit Title which can be up to three lines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Text Placeholder 31"/>
          <p:cNvSpPr/>
          <p:nvPr>
            <p:ph type="body" sz="quarter" idx="21" hasCustomPrompt="1"/>
          </p:nvPr>
        </p:nvSpPr>
        <p:spPr>
          <a:xfrm>
            <a:off x="688784" y="4413375"/>
            <a:ext cx="5947568" cy="37425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b="1" sz="1800">
                <a:solidFill>
                  <a:srgbClr val="FFFFFF"/>
                </a:solidFill>
              </a:defRPr>
            </a:lvl1pPr>
          </a:lstStyle>
          <a:p>
            <a:pPr/>
            <a:r>
              <a:t>Speaker Name / Title / Department</a:t>
            </a:r>
          </a:p>
        </p:txBody>
      </p:sp>
      <p:sp>
        <p:nvSpPr>
          <p:cNvPr id="35" name="Straight Connector 6"/>
          <p:cNvSpPr/>
          <p:nvPr/>
        </p:nvSpPr>
        <p:spPr>
          <a:xfrm>
            <a:off x="0" y="4191000"/>
            <a:ext cx="7340828" cy="0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" name="Straight Connector 14"/>
          <p:cNvSpPr/>
          <p:nvPr/>
        </p:nvSpPr>
        <p:spPr>
          <a:xfrm>
            <a:off x="-1" y="5868970"/>
            <a:ext cx="12192001" cy="1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7" name="Graphic 21" descr="Graphic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766" y="6016337"/>
            <a:ext cx="2423617" cy="46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Graphic 22" descr="Graphic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5604" y="6057901"/>
            <a:ext cx="2611670" cy="43528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Box 5"/>
          <p:cNvSpPr txBox="1"/>
          <p:nvPr/>
        </p:nvSpPr>
        <p:spPr>
          <a:xfrm>
            <a:off x="638533" y="2951502"/>
            <a:ext cx="585612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FACET-II</a:t>
            </a:r>
            <a:r>
              <a:rPr>
                <a:solidFill>
                  <a:srgbClr val="000000"/>
                </a:solidFill>
              </a:rPr>
              <a:t> </a:t>
            </a:r>
            <a:r>
              <a:t>Director’s</a:t>
            </a:r>
            <a:r>
              <a:rPr>
                <a:solidFill>
                  <a:srgbClr val="000000"/>
                </a:solidFill>
              </a:rPr>
              <a:t> </a:t>
            </a:r>
            <a:r>
              <a:t>Operations</a:t>
            </a:r>
            <a:r>
              <a:rPr>
                <a:solidFill>
                  <a:srgbClr val="000000"/>
                </a:solidFill>
              </a:rPr>
              <a:t> </a:t>
            </a:r>
            <a:r>
              <a:t>Review</a:t>
            </a:r>
          </a:p>
        </p:txBody>
      </p:sp>
      <p:sp>
        <p:nvSpPr>
          <p:cNvPr id="40" name="TextBox 7"/>
          <p:cNvSpPr txBox="1"/>
          <p:nvPr/>
        </p:nvSpPr>
        <p:spPr>
          <a:xfrm>
            <a:off x="647045" y="4805677"/>
            <a:ext cx="231283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500"/>
              </a:spcBef>
              <a:defRPr b="1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May 24, 2022</a:t>
            </a:r>
          </a:p>
        </p:txBody>
      </p:sp>
      <p:pic>
        <p:nvPicPr>
          <p:cNvPr id="41" name="Picture 19" descr="Picture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75011" y="838200"/>
            <a:ext cx="3978789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20"/>
          <p:cNvSpPr txBox="1"/>
          <p:nvPr/>
        </p:nvSpPr>
        <p:spPr>
          <a:xfrm>
            <a:off x="7497622" y="1775935"/>
            <a:ext cx="4115259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100">
                <a:ln w="635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Facility for Advanced</a:t>
            </a:r>
          </a:p>
          <a:p>
            <a:pPr>
              <a:defRPr b="1" sz="2100">
                <a:ln w="635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Accelerator Experimental Tests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8569511" y="6273800"/>
            <a:ext cx="168090" cy="165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CET-II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ample One-Column Text Slide –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One-Column Text Slide – Title</a:t>
            </a:r>
          </a:p>
        </p:txBody>
      </p:sp>
      <p:sp>
        <p:nvSpPr>
          <p:cNvPr id="5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CET-II One Column Enume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" descr="Graphic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47" y="6617292"/>
            <a:ext cx="643153" cy="21252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ample One-Column Text Slide –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One-Column Text Slide – Title</a:t>
            </a:r>
          </a:p>
        </p:txBody>
      </p:sp>
      <p:sp>
        <p:nvSpPr>
          <p:cNvPr id="61" name="Straight Connector 13"/>
          <p:cNvSpPr/>
          <p:nvPr/>
        </p:nvSpPr>
        <p:spPr>
          <a:xfrm>
            <a:off x="-1" y="927134"/>
            <a:ext cx="11582401" cy="1"/>
          </a:xfrm>
          <a:prstGeom prst="line">
            <a:avLst/>
          </a:prstGeom>
          <a:ln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457200" indent="-457200">
              <a:buFontTx/>
              <a:buAutoNum type="arabicPeriod" startAt="1"/>
            </a:lvl1pPr>
            <a:lvl2pPr marL="941069" indent="-483869">
              <a:buFontTx/>
              <a:buAutoNum type="alphaLcPeriod" startAt="1"/>
            </a:lvl2pPr>
            <a:lvl3pPr marL="1389590" indent="-529165">
              <a:buFontTx/>
              <a:buAutoNum type="romanLcPeriod" startAt="1"/>
            </a:lvl3pPr>
            <a:lvl4pPr marL="1630361" indent="-433387">
              <a:buFontTx/>
              <a:buAutoNum type="alphaLcPeriod" startAt="1"/>
            </a:lvl4pPr>
            <a:lvl5pPr marL="2000250" indent="-514350">
              <a:buFontTx/>
              <a:buAutoNum type="romanLcPeriod" startAt="1"/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11947711" y="6636372"/>
            <a:ext cx="168090" cy="165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5" descr="Graphic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47" y="6617292"/>
            <a:ext cx="643153" cy="21252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Picture Placeholder 2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800100" y="647701"/>
            <a:ext cx="7563495" cy="224657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793750" indent="-504825">
              <a:buClrTx/>
              <a:buFontTx/>
              <a:buChar char="•"/>
              <a:defRPr sz="4800">
                <a:solidFill>
                  <a:srgbClr val="FFFFFF"/>
                </a:solidFill>
              </a:defRPr>
            </a:lvl2pPr>
            <a:lvl3pPr marL="1195387" indent="-504825">
              <a:buClrTx/>
              <a:buFontTx/>
              <a:defRPr sz="4800">
                <a:solidFill>
                  <a:srgbClr val="FFFFFF"/>
                </a:solidFill>
              </a:defRPr>
            </a:lvl3pPr>
            <a:lvl4pPr marL="1724704" indent="-576942">
              <a:buClrTx/>
              <a:buFontTx/>
              <a:buChar char="•"/>
              <a:defRPr sz="4800">
                <a:solidFill>
                  <a:srgbClr val="FFFFFF"/>
                </a:solidFill>
              </a:defRPr>
            </a:lvl4pPr>
            <a:lvl5pPr marL="2070779" indent="-576942">
              <a:buClrTx/>
              <a:buFontTx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Click to edit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ext Placeholder 29"/>
          <p:cNvSpPr/>
          <p:nvPr>
            <p:ph type="body" sz="quarter" idx="22" hasCustomPrompt="1"/>
          </p:nvPr>
        </p:nvSpPr>
        <p:spPr>
          <a:xfrm>
            <a:off x="800099" y="2931546"/>
            <a:ext cx="7563495" cy="50540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Click to edit Subtitle text</a:t>
            </a:r>
          </a:p>
        </p:txBody>
      </p:sp>
      <p:sp>
        <p:nvSpPr>
          <p:cNvPr id="74" name="Text Placeholder 31"/>
          <p:cNvSpPr/>
          <p:nvPr>
            <p:ph type="body" sz="quarter" idx="23" hasCustomPrompt="1"/>
          </p:nvPr>
        </p:nvSpPr>
        <p:spPr>
          <a:xfrm>
            <a:off x="800099" y="3941112"/>
            <a:ext cx="7563495" cy="36389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Speaker Name / Title / Department</a:t>
            </a:r>
          </a:p>
        </p:txBody>
      </p:sp>
      <p:sp>
        <p:nvSpPr>
          <p:cNvPr id="75" name="Text Placeholder 33"/>
          <p:cNvSpPr/>
          <p:nvPr>
            <p:ph type="body" sz="quarter" idx="24" hasCustomPrompt="1"/>
          </p:nvPr>
        </p:nvSpPr>
        <p:spPr>
          <a:xfrm>
            <a:off x="800098" y="4306401"/>
            <a:ext cx="7563495" cy="29527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76" name="Text Placeholder 6"/>
          <p:cNvSpPr/>
          <p:nvPr>
            <p:ph type="body" sz="quarter" idx="25" hasCustomPrompt="1"/>
          </p:nvPr>
        </p:nvSpPr>
        <p:spPr>
          <a:xfrm>
            <a:off x="9347200" y="6156325"/>
            <a:ext cx="2006600" cy="336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</a:lstStyle>
          <a:p>
            <a:pPr/>
            <a:r>
              <a:t>  </a:t>
            </a:r>
          </a:p>
        </p:txBody>
      </p:sp>
      <p:sp>
        <p:nvSpPr>
          <p:cNvPr id="77" name="Text Placeholder 8"/>
          <p:cNvSpPr/>
          <p:nvPr>
            <p:ph type="body" sz="quarter" idx="26" hasCustomPrompt="1"/>
          </p:nvPr>
        </p:nvSpPr>
        <p:spPr>
          <a:xfrm>
            <a:off x="800099" y="3740941"/>
            <a:ext cx="10553701" cy="4572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defTabSz="197510">
              <a:spcBef>
                <a:spcPts val="100"/>
              </a:spcBef>
              <a:buClrTx/>
              <a:buSzTx/>
              <a:buFontTx/>
              <a:buNone/>
              <a:defRPr sz="324"/>
            </a:lvl1pPr>
          </a:lstStyle>
          <a:p>
            <a:pPr/>
            <a:r>
              <a:t> </a:t>
            </a:r>
          </a:p>
        </p:txBody>
      </p:sp>
      <p:sp>
        <p:nvSpPr>
          <p:cNvPr id="78" name="Text Placeholder 16"/>
          <p:cNvSpPr/>
          <p:nvPr>
            <p:ph type="body" sz="quarter" idx="27" hasCustomPrompt="1"/>
          </p:nvPr>
        </p:nvSpPr>
        <p:spPr>
          <a:xfrm>
            <a:off x="759143" y="6156325"/>
            <a:ext cx="1734823" cy="32226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</a:lstStyle>
          <a:p>
            <a:pPr/>
            <a:r>
              <a:t> 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8569511" y="6273800"/>
            <a:ext cx="168090" cy="165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CET-II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raphic 5" descr="Graphic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47" y="6617292"/>
            <a:ext cx="643153" cy="21252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traight Connector 13"/>
          <p:cNvSpPr/>
          <p:nvPr/>
        </p:nvSpPr>
        <p:spPr>
          <a:xfrm>
            <a:off x="-1" y="927134"/>
            <a:ext cx="11582403" cy="1"/>
          </a:xfrm>
          <a:prstGeom prst="line">
            <a:avLst/>
          </a:prstGeom>
          <a:ln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8" name="Sample One-Column Text Slide –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One-Column Text Slide –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11947712" y="6636372"/>
            <a:ext cx="168090" cy="165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 descr="Graphic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47" y="6617292"/>
            <a:ext cx="643153" cy="2125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traight Connector 13"/>
          <p:cNvSpPr/>
          <p:nvPr/>
        </p:nvSpPr>
        <p:spPr>
          <a:xfrm>
            <a:off x="-1" y="927134"/>
            <a:ext cx="11582402" cy="2"/>
          </a:xfrm>
          <a:prstGeom prst="line">
            <a:avLst/>
          </a:prstGeom>
          <a:ln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ample One-Column Text Slide – Title"/>
          <p:cNvSpPr txBox="1"/>
          <p:nvPr>
            <p:ph type="title" hasCustomPrompt="1"/>
          </p:nvPr>
        </p:nvSpPr>
        <p:spPr>
          <a:xfrm>
            <a:off x="609600" y="266700"/>
            <a:ext cx="10972800" cy="63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Sample One-Column Text Slide – Title</a:t>
            </a:r>
          </a:p>
        </p:txBody>
      </p:sp>
      <p:sp>
        <p:nvSpPr>
          <p:cNvPr id="5" name="Body Level One…"/>
          <p:cNvSpPr txBox="1"/>
          <p:nvPr>
            <p:ph type="body" idx="1" hasCustomPrompt="1"/>
          </p:nvPr>
        </p:nvSpPr>
        <p:spPr>
          <a:xfrm>
            <a:off x="609600" y="1066800"/>
            <a:ext cx="10972800" cy="518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47712" y="6636372"/>
            <a:ext cx="168090" cy="16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9pPr>
    </p:titleStyle>
    <p:bodyStyle>
      <a:lvl1pPr marL="2857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1pPr>
      <a:lvl2pPr marL="628013" marR="0" indent="-33908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-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2pPr>
      <a:lvl3pPr marL="8763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3pPr>
      <a:lvl4pPr marL="11430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-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4pPr>
      <a:lvl5pPr marL="13716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rive.google.com/drive/folders/12-y1bGFEUJgvN0v_cEUzJf08U2XhFinV?usp=sharing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3.pn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i.org/10.3390/info12020061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gif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2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Picture Placeholder 18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9" name="Rectangle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0CE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100" name="image17.jpeg" descr="image17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" name="Text Placeholder 2"/>
          <p:cNvSpPr txBox="1"/>
          <p:nvPr>
            <p:ph type="body" sz="half" idx="1"/>
          </p:nvPr>
        </p:nvSpPr>
        <p:spPr>
          <a:xfrm>
            <a:off x="800099" y="647701"/>
            <a:ext cx="10888317" cy="2246574"/>
          </a:xfrm>
          <a:prstGeom prst="rect">
            <a:avLst/>
          </a:prstGeom>
        </p:spPr>
        <p:txBody>
          <a:bodyPr/>
          <a:lstStyle/>
          <a:p>
            <a:pPr/>
            <a:r>
              <a:t>E327: FY22 Progress and Plans for FY23</a:t>
            </a:r>
          </a:p>
        </p:txBody>
      </p:sp>
      <p:sp>
        <p:nvSpPr>
          <p:cNvPr id="103" name="Text Placeholder 3"/>
          <p:cNvSpPr/>
          <p:nvPr>
            <p:ph type="body" idx="22"/>
          </p:nvPr>
        </p:nvSpPr>
        <p:spPr>
          <a:xfrm>
            <a:off x="800099" y="2931546"/>
            <a:ext cx="10553701" cy="5054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i="1" sz="2400"/>
            </a:lvl1pPr>
          </a:lstStyle>
          <a:p>
            <a:pPr/>
            <a:r>
              <a:t>Virtual Diagnostic for phase space prediction and customization at FACET-II</a:t>
            </a:r>
          </a:p>
        </p:txBody>
      </p:sp>
      <p:sp>
        <p:nvSpPr>
          <p:cNvPr id="104" name="Text Placeholder 4"/>
          <p:cNvSpPr/>
          <p:nvPr>
            <p:ph type="body" idx="23"/>
          </p:nvPr>
        </p:nvSpPr>
        <p:spPr>
          <a:xfrm>
            <a:off x="800098" y="3941112"/>
            <a:ext cx="8632137" cy="3638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Claudio Emma / SLAC National Accelerator Laboratory</a:t>
            </a:r>
          </a:p>
        </p:txBody>
      </p:sp>
      <p:sp>
        <p:nvSpPr>
          <p:cNvPr id="105" name="Text Placeholder 5"/>
          <p:cNvSpPr/>
          <p:nvPr>
            <p:ph type="body" idx="24"/>
          </p:nvPr>
        </p:nvSpPr>
        <p:spPr>
          <a:xfrm>
            <a:off x="800099" y="4306401"/>
            <a:ext cx="10020301" cy="2952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FACET-II PAC Meeting, 26 October 2022, SLAC</a:t>
            </a:r>
          </a:p>
        </p:txBody>
      </p:sp>
      <p:sp>
        <p:nvSpPr>
          <p:cNvPr id="106" name="Text Placeholder 6"/>
          <p:cNvSpPr/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Text Placeholder 7"/>
          <p:cNvSpPr/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Text Placeholder 8"/>
          <p:cNvSpPr/>
          <p:nvPr>
            <p:ph type="body" idx="27"/>
          </p:nvPr>
        </p:nvSpPr>
        <p:spPr>
          <a:xfrm>
            <a:off x="759144" y="6156325"/>
            <a:ext cx="2719554" cy="47085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9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464" y="5216445"/>
            <a:ext cx="2826232" cy="643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>
                <a:solidFill>
                  <a:srgbClr val="780911"/>
                </a:solidFill>
              </a:defRPr>
            </a:lvl1pPr>
          </a:lstStyle>
          <a:p>
            <a:pPr/>
            <a:r>
              <a:t>Potential evolution of experiment</a:t>
            </a:r>
          </a:p>
        </p:txBody>
      </p:sp>
      <p:sp>
        <p:nvSpPr>
          <p:cNvPr id="189" name="Slide Number Placeholder 3"/>
          <p:cNvSpPr txBox="1"/>
          <p:nvPr>
            <p:ph type="sldNum" sz="quarter" idx="4294967295"/>
          </p:nvPr>
        </p:nvSpPr>
        <p:spPr>
          <a:xfrm>
            <a:off x="11947710" y="6636371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Use of LPS diagnostic for PWFA optimization…"/>
          <p:cNvSpPr txBox="1"/>
          <p:nvPr>
            <p:ph type="body" idx="1"/>
          </p:nvPr>
        </p:nvSpPr>
        <p:spPr>
          <a:xfrm>
            <a:off x="609600" y="1066799"/>
            <a:ext cx="10972800" cy="5182842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t>Transition of LPS diagnostic tool to similar facilities e.g. LCLS (synergy with existing AD ML group efforts)</a:t>
            </a:r>
          </a:p>
          <a:p>
            <a:pPr>
              <a:defRPr sz="2700"/>
            </a:pPr>
            <a:r>
              <a:t>Use of LPS diagnostic beyond e-beam setup for online PWFA optimization:</a:t>
            </a:r>
          </a:p>
          <a:p>
            <a:pPr lvl="1" marL="574675" indent="-285750">
              <a:buChar char="•"/>
              <a:defRPr sz="2700"/>
            </a:pPr>
            <a:r>
              <a:t>Reduction of beam jitter (synergy with E325 + E331)</a:t>
            </a:r>
          </a:p>
          <a:p>
            <a:pPr lvl="1" marL="574675" indent="-285750">
              <a:buChar char="•"/>
              <a:defRPr sz="2700"/>
            </a:pPr>
            <a:r>
              <a:t>LPS tuning/control using downstream PWFA diagnostics (synergy with E325 + E331)</a:t>
            </a:r>
          </a:p>
          <a:p>
            <a:pPr>
              <a:defRPr sz="2700"/>
            </a:pPr>
            <a:r>
              <a:t>ML based prediction of LPS shaping with the laser heater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Desired facility upgrades</a:t>
            </a:r>
          </a:p>
        </p:txBody>
      </p:sp>
      <p:sp>
        <p:nvSpPr>
          <p:cNvPr id="194" name="Slide Number Placeholder 3"/>
          <p:cNvSpPr txBox="1"/>
          <p:nvPr>
            <p:ph type="sldNum" sz="quarter" idx="4294967295"/>
          </p:nvPr>
        </p:nvSpPr>
        <p:spPr>
          <a:xfrm>
            <a:off x="11958011" y="6636371"/>
            <a:ext cx="1577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Text Placeholder 4"/>
          <p:cNvSpPr txBox="1"/>
          <p:nvPr>
            <p:ph type="body" idx="1"/>
          </p:nvPr>
        </p:nvSpPr>
        <p:spPr>
          <a:xfrm>
            <a:off x="609600" y="1066799"/>
            <a:ext cx="10972800" cy="5182842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Laser heater to reduce shot-to-shot jitter of LPS and COTR effects</a:t>
            </a:r>
          </a:p>
          <a:p>
            <a:pPr>
              <a:defRPr sz="2800"/>
            </a:pPr>
            <a:r>
              <a:t>BC11 and BC20 bunch length pyros operational</a:t>
            </a:r>
          </a:p>
          <a:p>
            <a:pPr>
              <a:defRPr sz="2800"/>
            </a:pPr>
            <a:r>
              <a:t>S14 and S10 TCAVs operational</a:t>
            </a:r>
          </a:p>
          <a:p>
            <a:pPr>
              <a:defRPr sz="2800"/>
            </a:pPr>
            <a:r>
              <a:t>S20 TCAV resolution optimized (increased voltage, optimized optics)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Backup Slides</a:t>
            </a:r>
          </a:p>
        </p:txBody>
      </p:sp>
      <p:sp>
        <p:nvSpPr>
          <p:cNvPr id="199" name="Slide Number Placeholder 3"/>
          <p:cNvSpPr txBox="1"/>
          <p:nvPr>
            <p:ph type="sldNum" sz="quarter" idx="4294967295"/>
          </p:nvPr>
        </p:nvSpPr>
        <p:spPr>
          <a:xfrm>
            <a:off x="11947710" y="6636371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2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Collaboration</a:t>
            </a:r>
          </a:p>
        </p:txBody>
      </p:sp>
      <p:sp>
        <p:nvSpPr>
          <p:cNvPr id="203" name="Slide Number Placeholder 3"/>
          <p:cNvSpPr txBox="1"/>
          <p:nvPr>
            <p:ph type="sldNum" sz="quarter" idx="4294967295"/>
          </p:nvPr>
        </p:nvSpPr>
        <p:spPr>
          <a:xfrm>
            <a:off x="11947710" y="6636371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TextBox 5"/>
          <p:cNvSpPr/>
          <p:nvPr/>
        </p:nvSpPr>
        <p:spPr>
          <a:xfrm>
            <a:off x="0" y="6153089"/>
            <a:ext cx="12192000" cy="4001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pic>
        <p:nvPicPr>
          <p:cNvPr id="205" name="Screen Shot 2019-02-25 at 2.02.04 PM.png" descr="Screen Shot 2019-02-25 at 2.02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083" y="1048011"/>
            <a:ext cx="841673" cy="833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Screen Shot 2019-02-25 at 3.19.57 PM.png" descr="Screen Shot 2019-02-25 at 3.19.5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3808" y="1048011"/>
            <a:ext cx="841629" cy="833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creen Shot 2019-02-25 at 3.22.40 PM.png" descr="Screen Shot 2019-02-25 at 3.22.4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42260" y="3071859"/>
            <a:ext cx="893917" cy="893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20-10-14 at 3.55.59 PM.jpg" descr="Screen Shot 2020-10-14 at 3.55.59 PM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3337" y="1972030"/>
            <a:ext cx="957167" cy="939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20-10-14 at 3.56.44 PM.jpg" descr="Screen Shot 2020-10-14 at 3.56.44 PM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87300" y="4076531"/>
            <a:ext cx="1003835" cy="932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creen Shot 2020-10-14 at 3.57.25 PM.jpg" descr="Screen Shot 2020-10-14 at 3.57.25 PM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41794" y="4072821"/>
            <a:ext cx="746115" cy="939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Screen Shot 2020-10-14 at 3.58.16 PM.jpg" descr="Screen Shot 2020-10-14 at 3.58.16 PM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13350" y="3002514"/>
            <a:ext cx="841673" cy="971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(2).png" descr="image (2)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185602" y="2014413"/>
            <a:ext cx="897168" cy="89716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 Placeholder 4"/>
          <p:cNvSpPr txBox="1"/>
          <p:nvPr>
            <p:ph type="body" sz="half" idx="1"/>
          </p:nvPr>
        </p:nvSpPr>
        <p:spPr>
          <a:xfrm>
            <a:off x="452534" y="1018679"/>
            <a:ext cx="7045702" cy="3573458"/>
          </a:xfrm>
          <a:prstGeom prst="rect">
            <a:avLst/>
          </a:prstGeom>
        </p:spPr>
        <p:txBody>
          <a:bodyPr/>
          <a:lstStyle/>
          <a:p>
            <a:pPr marL="240631" indent="-240631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SLAC: C. Emma, B. O’Shea, A. Hanuka, A. Edelen, G. White, S. Gessner, L. Gupta, R. Roussel, S. Miskovich, W. Neiswanger</a:t>
            </a:r>
          </a:p>
          <a:p>
            <a:pPr marL="240631" indent="-240631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LANL: A. Scheinker</a:t>
            </a:r>
          </a:p>
        </p:txBody>
      </p:sp>
      <p:pic>
        <p:nvPicPr>
          <p:cNvPr id="214" name="Roussel Ryan 32299D018_web.jpeg" descr="Roussel Ryan 32299D018_web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86490" y="1048011"/>
            <a:ext cx="897168" cy="897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 Shot 2022-10-12 at 10.01.41 PM.jpg" descr="Screen Shot 2022-10-12 at 10.01.41 PM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432195" y="2014413"/>
            <a:ext cx="805755" cy="102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creen Shot 2022-10-12 at 10.02.13 PM.jpg" descr="Screen Shot 2022-10-12 at 10.02.13 PM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432197" y="3103837"/>
            <a:ext cx="855879" cy="872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2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Publications</a:t>
            </a:r>
          </a:p>
        </p:txBody>
      </p:sp>
      <p:sp>
        <p:nvSpPr>
          <p:cNvPr id="220" name="Slide Number Placeholder 3"/>
          <p:cNvSpPr txBox="1"/>
          <p:nvPr>
            <p:ph type="sldNum" sz="quarter" idx="4294967295"/>
          </p:nvPr>
        </p:nvSpPr>
        <p:spPr>
          <a:xfrm>
            <a:off x="11947710" y="6636371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Text Placeholder 4"/>
          <p:cNvSpPr txBox="1"/>
          <p:nvPr>
            <p:ph type="body" idx="1"/>
          </p:nvPr>
        </p:nvSpPr>
        <p:spPr>
          <a:xfrm>
            <a:off x="452534" y="1018678"/>
            <a:ext cx="10677332" cy="4820644"/>
          </a:xfrm>
          <a:prstGeom prst="rect">
            <a:avLst/>
          </a:prstGeom>
        </p:spPr>
        <p:txBody>
          <a:bodyPr/>
          <a:lstStyle/>
          <a:p>
            <a:pPr marL="287502" indent="-197143" defTabSz="1117152">
              <a:lnSpc>
                <a:spcPct val="120000"/>
              </a:lnSpc>
              <a:spcBef>
                <a:spcPts val="200"/>
              </a:spcBef>
              <a:buClr>
                <a:srgbClr val="000000"/>
              </a:buClr>
              <a:buSzPct val="100000"/>
              <a:buFontTx/>
              <a:buAutoNum type="arabicPeriod" startAt="1"/>
              <a:defRPr sz="202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C. Emma and A. Edelen, et al., “Machine learning based longitudinal phase space prediction of particle accelerators”, PRAB </a:t>
            </a:r>
            <a:r>
              <a:rPr b="1"/>
              <a:t>21</a:t>
            </a:r>
            <a:r>
              <a:t>, 112802 (2018)</a:t>
            </a:r>
          </a:p>
          <a:p>
            <a:pPr marL="287502" indent="-197143" defTabSz="788577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00000"/>
              <a:buFontTx/>
              <a:buAutoNum type="arabicPeriod" startAt="1"/>
              <a:defRPr sz="20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 </a:t>
            </a:r>
            <a:r>
              <a:t>Scheinker, A., Emma, C., Edelen, A., and Gessner, S.. Mon . "Advanced Control Methods for Particle Accelerators (ACM4PA) 2019". LANL Workshop Report, United States. doi:10.2172/1579684. https://www.osti.gov/servlets/purl/1579684.</a:t>
            </a:r>
          </a:p>
          <a:p>
            <a:pPr marL="287502" indent="-197143" defTabSz="394288">
              <a:lnSpc>
                <a:spcPts val="3600"/>
              </a:lnSpc>
              <a:spcBef>
                <a:spcPts val="900"/>
              </a:spcBef>
              <a:buClr>
                <a:srgbClr val="000000"/>
              </a:buClr>
              <a:buSzPct val="100000"/>
              <a:buFontTx/>
              <a:buAutoNum type="arabicPeriod" startAt="1"/>
              <a:defRPr sz="20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t>A. Hanuka, C. Emma et. al., “Accurate and confident prediction of electron beam longitudinal properties using spectral virtual diagnostics” </a:t>
            </a:r>
            <a:r>
              <a:rPr i="1"/>
              <a:t>Scientific Reports,</a:t>
            </a:r>
            <a:r>
              <a:rPr b="1" sz="968"/>
              <a:t> </a:t>
            </a:r>
            <a:r>
              <a:rPr b="1"/>
              <a:t>11</a:t>
            </a:r>
            <a:r>
              <a:t>, Article number: 2945 (2021) </a:t>
            </a:r>
          </a:p>
          <a:p>
            <a:pPr marL="287502" indent="-197143" defTabSz="394288">
              <a:lnSpc>
                <a:spcPts val="3600"/>
              </a:lnSpc>
              <a:spcBef>
                <a:spcPts val="900"/>
              </a:spcBef>
              <a:buClr>
                <a:srgbClr val="000000"/>
              </a:buClr>
              <a:buSzPct val="100000"/>
              <a:buFontTx/>
              <a:buAutoNum type="arabicPeriod" startAt="1"/>
              <a:defRPr sz="20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t>C. Emma, A. Edelen, A. Hanuka, B. O’Shea, A. Scheinker, “Virtual diagnostic suite for electron beam prediction and control at FACET-II” </a:t>
            </a:r>
            <a:r>
              <a:rPr i="1">
                <a:solidFill>
                  <a:srgbClr val="222222"/>
                </a:solidFill>
              </a:rPr>
              <a:t>Information</a:t>
            </a:r>
            <a:r>
              <a:rPr>
                <a:solidFill>
                  <a:srgbClr val="222222"/>
                </a:solidFill>
              </a:rPr>
              <a:t> 2021, 12(2), 61;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https://doi.org/10.3390/info12020061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224" name="Title 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Landscape of AI/ML Activities at FACET-II</a:t>
            </a:r>
          </a:p>
        </p:txBody>
      </p:sp>
      <p:sp>
        <p:nvSpPr>
          <p:cNvPr id="225" name="Slide Number Placeholder 3"/>
          <p:cNvSpPr txBox="1"/>
          <p:nvPr>
            <p:ph type="sldNum" sz="quarter" idx="4294967295"/>
          </p:nvPr>
        </p:nvSpPr>
        <p:spPr>
          <a:xfrm>
            <a:off x="11947710" y="6636371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TextBox 18"/>
          <p:cNvSpPr txBox="1"/>
          <p:nvPr/>
        </p:nvSpPr>
        <p:spPr>
          <a:xfrm>
            <a:off x="0" y="6150262"/>
            <a:ext cx="12192000" cy="4057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Synergistic experiments, individual success enhances all research + facility operation</a:t>
            </a:r>
          </a:p>
        </p:txBody>
      </p:sp>
      <p:pic>
        <p:nvPicPr>
          <p:cNvPr id="22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3431761"/>
            <a:ext cx="9601200" cy="261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2275" y="1052902"/>
            <a:ext cx="8807450" cy="234786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Box 11"/>
          <p:cNvSpPr txBox="1"/>
          <p:nvPr/>
        </p:nvSpPr>
        <p:spPr>
          <a:xfrm>
            <a:off x="1568895" y="3886201"/>
            <a:ext cx="563348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E326</a:t>
            </a:r>
          </a:p>
        </p:txBody>
      </p:sp>
      <p:sp>
        <p:nvSpPr>
          <p:cNvPr id="230" name="TextBox 13"/>
          <p:cNvSpPr txBox="1"/>
          <p:nvPr/>
        </p:nvSpPr>
        <p:spPr>
          <a:xfrm>
            <a:off x="3931920" y="3911942"/>
            <a:ext cx="563348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E327</a:t>
            </a:r>
          </a:p>
        </p:txBody>
      </p:sp>
      <p:sp>
        <p:nvSpPr>
          <p:cNvPr id="231" name="TextBox 14"/>
          <p:cNvSpPr txBox="1"/>
          <p:nvPr/>
        </p:nvSpPr>
        <p:spPr>
          <a:xfrm>
            <a:off x="7379620" y="3911942"/>
            <a:ext cx="563348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E327</a:t>
            </a:r>
          </a:p>
        </p:txBody>
      </p:sp>
      <p:sp>
        <p:nvSpPr>
          <p:cNvPr id="232" name="TextBox 15"/>
          <p:cNvSpPr txBox="1"/>
          <p:nvPr/>
        </p:nvSpPr>
        <p:spPr>
          <a:xfrm>
            <a:off x="9646918" y="3886201"/>
            <a:ext cx="563349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E325</a:t>
            </a:r>
          </a:p>
        </p:txBody>
      </p:sp>
      <p:sp>
        <p:nvSpPr>
          <p:cNvPr id="233" name="TextBox 16"/>
          <p:cNvSpPr txBox="1"/>
          <p:nvPr/>
        </p:nvSpPr>
        <p:spPr>
          <a:xfrm>
            <a:off x="3798218" y="5193432"/>
            <a:ext cx="563348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E325</a:t>
            </a:r>
          </a:p>
        </p:txBody>
      </p:sp>
      <p:sp>
        <p:nvSpPr>
          <p:cNvPr id="234" name="TextBox 17"/>
          <p:cNvSpPr txBox="1"/>
          <p:nvPr/>
        </p:nvSpPr>
        <p:spPr>
          <a:xfrm>
            <a:off x="7513322" y="5193432"/>
            <a:ext cx="563348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E331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E327 Science Goals</a:t>
            </a:r>
          </a:p>
        </p:txBody>
      </p:sp>
      <p:sp>
        <p:nvSpPr>
          <p:cNvPr id="113" name="Slide Number Placeholder 3"/>
          <p:cNvSpPr txBox="1"/>
          <p:nvPr>
            <p:ph type="sldNum" sz="quarter" idx="4294967295"/>
          </p:nvPr>
        </p:nvSpPr>
        <p:spPr>
          <a:xfrm>
            <a:off x="11988799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4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003" y="930726"/>
            <a:ext cx="11249993" cy="33395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5" name="Table 14"/>
          <p:cNvGraphicFramePr/>
          <p:nvPr/>
        </p:nvGraphicFramePr>
        <p:xfrm>
          <a:off x="38100" y="4413425"/>
          <a:ext cx="12115800" cy="17984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{33BA23B1-9221-436E-865A-0063620EA4FD}</a:tableStyleId>
              </a:tblPr>
              <a:tblGrid>
                <a:gridCol w="5181600"/>
                <a:gridCol w="1371600"/>
                <a:gridCol w="5562600"/>
              </a:tblGrid>
              <a:tr h="275449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</a:rPr>
                        <a:t>Science Goal</a:t>
                      </a:r>
                    </a:p>
                  </a:txBody>
                  <a:tcPr marL="45720" marR="45720" marT="45720" marB="45720" anchor="t" anchorCtr="0" horzOverflow="overflow">
                    <a:lnL w="25400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</a:rPr>
                        <a:t>Target Time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</a:rPr>
                        <a:t>Definition of Success</a:t>
                      </a:r>
                    </a:p>
                  </a:txBody>
                  <a:tcPr marL="45720" marR="45720" marT="45720" marB="45720" anchor="t" anchorCtr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</a:tr>
              <a:tr h="83436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Lato"/>
                          <a:ea typeface="Lato"/>
                          <a:cs typeface="Lato"/>
                        </a:rPr>
                        <a:t>Implement a single-shot non-destructive ML diagnostic to predict the e-beam LPS along the linac.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Lato"/>
                          <a:ea typeface="Lato"/>
                          <a:cs typeface="Lato"/>
                        </a:rPr>
                        <a:t>1-2 years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Lato"/>
                          <a:ea typeface="Lato"/>
                          <a:cs typeface="Lato"/>
                        </a:rPr>
                        <a:t>LPS virtual diagnostic operational. Successful LPS prediction in S20 first, then S14 and Injector.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886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Lato"/>
                          <a:ea typeface="Lato"/>
                          <a:cs typeface="Lato"/>
                        </a:rPr>
                        <a:t>Use the ML-diagnostic to customize/control the LPS for different experiments.</a:t>
                      </a:r>
                    </a:p>
                  </a:txBody>
                  <a:tcPr marL="45720" marR="45720" marT="45720" marB="4572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Lato"/>
                          <a:ea typeface="Lato"/>
                          <a:cs typeface="Lato"/>
                        </a:rPr>
                        <a:t>2-4 years</a:t>
                      </a:r>
                    </a:p>
                  </a:txBody>
                  <a:tcPr marL="45720" marR="45720" marT="45720" marB="4572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Lato"/>
                          <a:ea typeface="Lato"/>
                          <a:cs typeface="Lato"/>
                        </a:rPr>
                        <a:t>Successful optimization of LPS for main beam configurations (single bunch full comp, single bunch long beam, two bunch).</a:t>
                      </a:r>
                    </a:p>
                  </a:txBody>
                  <a:tcPr marL="45720" marR="45720" marT="45720" marB="4572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77822">
              <a:defRPr>
                <a:solidFill>
                  <a:srgbClr val="7809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E327 Experimental timeline</a:t>
            </a:r>
          </a:p>
        </p:txBody>
      </p:sp>
      <p:sp>
        <p:nvSpPr>
          <p:cNvPr id="119" name="Slide Number Placeholder 3"/>
          <p:cNvSpPr txBox="1"/>
          <p:nvPr>
            <p:ph type="sldNum" sz="quarter" idx="4294967295"/>
          </p:nvPr>
        </p:nvSpPr>
        <p:spPr>
          <a:xfrm>
            <a:off x="11988800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Phase 1: LPS prediction (years 1-2)…"/>
          <p:cNvSpPr txBox="1"/>
          <p:nvPr>
            <p:ph type="body" idx="1"/>
          </p:nvPr>
        </p:nvSpPr>
        <p:spPr>
          <a:xfrm>
            <a:off x="372501" y="1123942"/>
            <a:ext cx="11446998" cy="5590914"/>
          </a:xfrm>
          <a:prstGeom prst="rect">
            <a:avLst/>
          </a:prstGeom>
        </p:spPr>
        <p:txBody>
          <a:bodyPr/>
          <a:lstStyle/>
          <a:p>
            <a:pPr marL="285750" indent="-28575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Phase 1: LPS prediction (years 1-2)</a:t>
            </a:r>
          </a:p>
          <a:p>
            <a:pPr lvl="1" marL="574675" indent="-285750"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Software/diagnostic commissioning for LPS virtual diagnostic</a:t>
            </a:r>
          </a:p>
          <a:p>
            <a:pPr lvl="1" marL="574675" indent="-285750"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Training of ML models to predict LPS in single bunch 2nC config in S20</a:t>
            </a:r>
          </a:p>
          <a:p>
            <a:pPr lvl="1" marL="574675" indent="-285750"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Extend to 2 bunch, long bunch configurations</a:t>
            </a:r>
          </a:p>
          <a:p>
            <a:pPr lvl="1" marL="574675" indent="-285750"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Extend to S10 and S14 TCAVs</a:t>
            </a:r>
          </a:p>
          <a:p>
            <a:pPr lvl="1" marL="574675" indent="-285750"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Development of LPS virtual diagnostic GUI for facility/users  </a:t>
            </a:r>
          </a:p>
          <a:p>
            <a:pPr marL="285750" indent="-285750"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marL="285750" indent="-28575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Phase 2: LPS optimization (years 2-4)</a:t>
            </a:r>
          </a:p>
          <a:p>
            <a:pPr lvl="1" marL="574675" indent="-285750"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Optimization for machine setup of multiple beam configurations (single bunch 2nC, 2 bunch, long bunch)</a:t>
            </a:r>
          </a:p>
          <a:p>
            <a:pPr lvl="1" marL="574675" indent="-285750"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Extend to LPS control for same beam configurations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E327 Diagnostics and Observables</a:t>
            </a:r>
          </a:p>
        </p:txBody>
      </p:sp>
      <p:sp>
        <p:nvSpPr>
          <p:cNvPr id="124" name="Slide Number Placeholder 3"/>
          <p:cNvSpPr txBox="1"/>
          <p:nvPr>
            <p:ph type="sldNum" sz="quarter" idx="4294967295"/>
          </p:nvPr>
        </p:nvSpPr>
        <p:spPr>
          <a:xfrm>
            <a:off x="11988799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Text Placeholder 4"/>
          <p:cNvSpPr txBox="1"/>
          <p:nvPr>
            <p:ph type="body" sz="half" idx="1"/>
          </p:nvPr>
        </p:nvSpPr>
        <p:spPr>
          <a:xfrm>
            <a:off x="372501" y="3904402"/>
            <a:ext cx="11446998" cy="2810454"/>
          </a:xfrm>
          <a:prstGeom prst="rect">
            <a:avLst/>
          </a:prstGeom>
        </p:spPr>
        <p:txBody>
          <a:bodyPr/>
          <a:lstStyle/>
          <a:p>
            <a:pPr marL="285750" indent="-285750"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DAQ/DAN used to collect/analyze scalar + image data during TCAV operation</a:t>
            </a:r>
          </a:p>
          <a:p>
            <a:pPr marL="285750" indent="-285750"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S20 TCAV was the only one used (S10 &amp; S14 TCAVs expected to come online next year).</a:t>
            </a:r>
          </a:p>
          <a:p>
            <a:pPr marL="285750" indent="-285750"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~150 scalar diagnostics (e.g. BPMs, toroids, RF readbacks, BLEN pyros) and multiple image diagnostics (SYAG, EOS) were correlated with bunch length/LPS variations</a:t>
            </a:r>
          </a:p>
        </p:txBody>
      </p:sp>
      <p:sp>
        <p:nvSpPr>
          <p:cNvPr id="126" name="TextBox 5"/>
          <p:cNvSpPr/>
          <p:nvPr/>
        </p:nvSpPr>
        <p:spPr>
          <a:xfrm>
            <a:off x="0" y="6153089"/>
            <a:ext cx="12192000" cy="4001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Diagnostics along the linac used to predict phase space in experimental area</a:t>
            </a:r>
          </a:p>
        </p:txBody>
      </p:sp>
      <p:sp>
        <p:nvSpPr>
          <p:cNvPr id="127" name="First experiments…"/>
          <p:cNvSpPr txBox="1"/>
          <p:nvPr/>
        </p:nvSpPr>
        <p:spPr>
          <a:xfrm>
            <a:off x="7953002" y="1012048"/>
            <a:ext cx="4180445" cy="2491979"/>
          </a:xfrm>
          <a:prstGeom prst="rect">
            <a:avLst/>
          </a:prstGeom>
          <a:ln w="25400">
            <a:solidFill>
              <a:srgbClr val="A400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algn="ctr" defTabSz="241101">
              <a:defRPr b="1" sz="1600">
                <a:latin typeface="+mj-lt"/>
                <a:ea typeface="+mj-ea"/>
                <a:cs typeface="+mj-cs"/>
                <a:sym typeface="Helvetica"/>
              </a:defRPr>
            </a:pPr>
            <a:r>
              <a:t>First experiments</a:t>
            </a:r>
          </a:p>
          <a:p>
            <a:pPr algn="ctr" defTabSz="241101"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 defTabSz="241101">
              <a:defRPr i="1" sz="1600" u="sng">
                <a:latin typeface="+mj-lt"/>
                <a:ea typeface="+mj-ea"/>
                <a:cs typeface="+mj-cs"/>
                <a:sym typeface="Helvetica"/>
              </a:defRPr>
            </a:pPr>
            <a:r>
              <a:t>Scanned machine parameters:</a:t>
            </a:r>
            <a:r>
              <a:rPr i="0"/>
              <a:t> </a:t>
            </a:r>
          </a:p>
          <a:p>
            <a:pPr algn="ctr" defTabSz="241101">
              <a:defRPr sz="1600">
                <a:solidFill>
                  <a:srgbClr val="DDDDD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L1</a:t>
            </a:r>
            <a:r>
              <a:rPr>
                <a:solidFill>
                  <a:srgbClr val="000000"/>
                </a:solidFill>
              </a:rPr>
              <a:t>,L2,</a:t>
            </a:r>
            <a:r>
              <a:t>L3</a:t>
            </a:r>
            <a:r>
              <a:rPr>
                <a:solidFill>
                  <a:srgbClr val="000000"/>
                </a:solidFill>
              </a:rPr>
              <a:t> RF phase &amp; amplitude</a:t>
            </a:r>
          </a:p>
          <a:p>
            <a:pPr algn="ctr" defTabSz="241101">
              <a:defRPr sz="1600">
                <a:solidFill>
                  <a:srgbClr val="DDDDD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BC11</a:t>
            </a:r>
            <a:r>
              <a:rPr>
                <a:solidFill>
                  <a:srgbClr val="000000"/>
                </a:solidFill>
              </a:rPr>
              <a:t>, BC14,</a:t>
            </a:r>
            <a:r>
              <a:t>BC20</a:t>
            </a:r>
            <a:r>
              <a:rPr>
                <a:solidFill>
                  <a:srgbClr val="000000"/>
                </a:solidFill>
              </a:rPr>
              <a:t> peak current set points</a:t>
            </a:r>
          </a:p>
          <a:p>
            <a:pPr algn="ctr" defTabSz="241101"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 defTabSz="241101">
              <a:defRPr i="1" sz="1600" u="sng">
                <a:latin typeface="+mj-lt"/>
                <a:ea typeface="+mj-ea"/>
                <a:cs typeface="+mj-cs"/>
                <a:sym typeface="Helvetica"/>
              </a:defRPr>
            </a:pPr>
            <a:r>
              <a:t>Inputs to ML model:</a:t>
            </a:r>
          </a:p>
          <a:p>
            <a:pPr algn="ctr" defTabSz="241101"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L0,L1,L2,L3 voltage &amp; phase readbacks, </a:t>
            </a:r>
            <a:br/>
            <a:r>
              <a:t>BC11,BC14, BC20 current monitor</a:t>
            </a:r>
          </a:p>
          <a:p>
            <a:pPr algn="ctr" defTabSz="241101"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SYAG, </a:t>
            </a:r>
            <a:r>
              <a:rPr>
                <a:solidFill>
                  <a:srgbClr val="DDDDDD"/>
                </a:solidFill>
              </a:rPr>
              <a:t>EOS</a:t>
            </a:r>
            <a:r>
              <a:rPr>
                <a:solidFill>
                  <a:srgbClr val="A7A7A7"/>
                </a:solidFill>
              </a:rPr>
              <a:t>, </a:t>
            </a:r>
            <a:r>
              <a:rPr>
                <a:solidFill>
                  <a:srgbClr val="DDDDDD"/>
                </a:solidFill>
              </a:rPr>
              <a:t>Edge radiation</a:t>
            </a:r>
            <a:r>
              <a:rPr>
                <a:solidFill>
                  <a:srgbClr val="A7A7A7"/>
                </a:solidFill>
              </a:rPr>
              <a:t>, </a:t>
            </a:r>
            <a:r>
              <a:rPr>
                <a:solidFill>
                  <a:srgbClr val="DDDDDD"/>
                </a:solidFill>
              </a:rPr>
              <a:t>THz spectrum</a:t>
            </a:r>
          </a:p>
        </p:txBody>
      </p:sp>
      <p:sp>
        <p:nvSpPr>
          <p:cNvPr id="128" name="Star"/>
          <p:cNvSpPr/>
          <p:nvPr/>
        </p:nvSpPr>
        <p:spPr>
          <a:xfrm>
            <a:off x="1702650" y="1063727"/>
            <a:ext cx="197561" cy="18851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FFFF"/>
          </a:solidFill>
          <a:ln w="25400">
            <a:solidFill>
              <a:schemeClr val="accent1">
                <a:satOff val="-37961"/>
                <a:lumOff val="17107"/>
              </a:schemeClr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9" name="= TCAVs"/>
          <p:cNvSpPr txBox="1"/>
          <p:nvPr/>
        </p:nvSpPr>
        <p:spPr>
          <a:xfrm>
            <a:off x="1968923" y="975236"/>
            <a:ext cx="82967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= TCAVs</a:t>
            </a:r>
          </a:p>
        </p:txBody>
      </p:sp>
      <p:sp>
        <p:nvSpPr>
          <p:cNvPr id="130" name="Triangle"/>
          <p:cNvSpPr/>
          <p:nvPr/>
        </p:nvSpPr>
        <p:spPr>
          <a:xfrm rot="16200000">
            <a:off x="1611153" y="1218920"/>
            <a:ext cx="136048" cy="474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6">
              <a:satOff val="-3457"/>
              <a:lumOff val="13039"/>
              <a:alpha val="5647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31" name="= Edge radiation cameras"/>
          <p:cNvSpPr txBox="1"/>
          <p:nvPr/>
        </p:nvSpPr>
        <p:spPr>
          <a:xfrm>
            <a:off x="1994323" y="1289526"/>
            <a:ext cx="2429542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= Edge radiation cameras</a:t>
            </a:r>
          </a:p>
        </p:txBody>
      </p:sp>
      <p:sp>
        <p:nvSpPr>
          <p:cNvPr id="132" name="Triangle"/>
          <p:cNvSpPr/>
          <p:nvPr/>
        </p:nvSpPr>
        <p:spPr>
          <a:xfrm rot="16200000">
            <a:off x="1602686" y="1478068"/>
            <a:ext cx="136048" cy="474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satOff val="-3215"/>
              <a:lumOff val="12941"/>
              <a:alpha val="5647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33" name="= SYAG"/>
          <p:cNvSpPr txBox="1"/>
          <p:nvPr/>
        </p:nvSpPr>
        <p:spPr>
          <a:xfrm>
            <a:off x="1985857" y="1548674"/>
            <a:ext cx="741719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= SYAG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-366371" y="1587140"/>
            <a:ext cx="8224141" cy="1816375"/>
            <a:chOff x="0" y="0"/>
            <a:chExt cx="8224139" cy="1816374"/>
          </a:xfrm>
        </p:grpSpPr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224140" cy="1816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Star"/>
            <p:cNvSpPr/>
            <p:nvPr/>
          </p:nvSpPr>
          <p:spPr>
            <a:xfrm>
              <a:off x="1551886" y="996400"/>
              <a:ext cx="208293" cy="19875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FFFFF"/>
            </a:solidFill>
            <a:ln w="25400" cap="flat">
              <a:solidFill>
                <a:schemeClr val="accent1">
                  <a:satOff val="-37961"/>
                  <a:lumOff val="17107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36" name="Star"/>
            <p:cNvSpPr/>
            <p:nvPr/>
          </p:nvSpPr>
          <p:spPr>
            <a:xfrm>
              <a:off x="4497652" y="1067404"/>
              <a:ext cx="208292" cy="19875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FFFFF"/>
            </a:solidFill>
            <a:ln w="25400" cap="flat">
              <a:solidFill>
                <a:schemeClr val="accent1">
                  <a:satOff val="-37961"/>
                  <a:lumOff val="17107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37" name="Star"/>
            <p:cNvSpPr/>
            <p:nvPr/>
          </p:nvSpPr>
          <p:spPr>
            <a:xfrm>
              <a:off x="7122061" y="1067404"/>
              <a:ext cx="208293" cy="19875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FFFFF"/>
            </a:solidFill>
            <a:ln w="25400" cap="flat">
              <a:solidFill>
                <a:schemeClr val="accent1">
                  <a:satOff val="-37961"/>
                  <a:lumOff val="17107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38" name="Triangle"/>
            <p:cNvSpPr/>
            <p:nvPr/>
          </p:nvSpPr>
          <p:spPr>
            <a:xfrm rot="18163564">
              <a:off x="1911152" y="1008065"/>
              <a:ext cx="162909" cy="66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>
                <a:satOff val="-3457"/>
                <a:lumOff val="13039"/>
                <a:alpha val="564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39" name="Triangle"/>
            <p:cNvSpPr/>
            <p:nvPr/>
          </p:nvSpPr>
          <p:spPr>
            <a:xfrm rot="14940156">
              <a:off x="2990788" y="756320"/>
              <a:ext cx="143437" cy="50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>
                <a:satOff val="-3457"/>
                <a:lumOff val="13039"/>
                <a:alpha val="564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40" name="Triangle"/>
            <p:cNvSpPr/>
            <p:nvPr/>
          </p:nvSpPr>
          <p:spPr>
            <a:xfrm rot="13317112">
              <a:off x="6586109" y="945006"/>
              <a:ext cx="143438" cy="41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satOff val="-3215"/>
                <a:lumOff val="12941"/>
                <a:alpha val="564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41" name="Shape"/>
            <p:cNvSpPr/>
            <p:nvPr/>
          </p:nvSpPr>
          <p:spPr>
            <a:xfrm>
              <a:off x="3040206" y="1100085"/>
              <a:ext cx="123858" cy="13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hueOff val="-617933"/>
                    <a:lumOff val="36487"/>
                  </a:schemeClr>
                </a:gs>
                <a:gs pos="35000">
                  <a:srgbClr val="FFEACF"/>
                </a:gs>
                <a:gs pos="100000">
                  <a:schemeClr val="accent4">
                    <a:hueOff val="-742744"/>
                    <a:lumOff val="46439"/>
                  </a:schemeClr>
                </a:gs>
              </a:gsLst>
              <a:lin ang="16200000" scaled="0"/>
            </a:gradFill>
            <a:ln w="9525" cap="flat">
              <a:solidFill>
                <a:srgbClr val="F9BC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42" name="Shape"/>
            <p:cNvSpPr/>
            <p:nvPr/>
          </p:nvSpPr>
          <p:spPr>
            <a:xfrm>
              <a:off x="4209586" y="1100085"/>
              <a:ext cx="123858" cy="13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hueOff val="-617933"/>
                    <a:lumOff val="36487"/>
                  </a:schemeClr>
                </a:gs>
                <a:gs pos="35000">
                  <a:srgbClr val="FFEACF"/>
                </a:gs>
                <a:gs pos="100000">
                  <a:schemeClr val="accent4">
                    <a:hueOff val="-742744"/>
                    <a:lumOff val="46439"/>
                  </a:schemeClr>
                </a:gs>
              </a:gsLst>
              <a:lin ang="16200000" scaled="0"/>
            </a:gradFill>
            <a:ln w="9525" cap="flat">
              <a:solidFill>
                <a:srgbClr val="F9BC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43" name="Shape"/>
            <p:cNvSpPr/>
            <p:nvPr/>
          </p:nvSpPr>
          <p:spPr>
            <a:xfrm>
              <a:off x="6774483" y="1100085"/>
              <a:ext cx="123858" cy="13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hueOff val="-617933"/>
                    <a:lumOff val="36487"/>
                  </a:schemeClr>
                </a:gs>
                <a:gs pos="35000">
                  <a:srgbClr val="FFEACF"/>
                </a:gs>
                <a:gs pos="100000">
                  <a:schemeClr val="accent4">
                    <a:hueOff val="-742744"/>
                    <a:lumOff val="46439"/>
                  </a:schemeClr>
                </a:gs>
              </a:gsLst>
              <a:lin ang="16200000" scaled="0"/>
            </a:gradFill>
            <a:ln w="9525" cap="flat">
              <a:solidFill>
                <a:srgbClr val="F9BC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</p:grpSp>
      <p:sp>
        <p:nvSpPr>
          <p:cNvPr id="145" name="Shape"/>
          <p:cNvSpPr/>
          <p:nvPr/>
        </p:nvSpPr>
        <p:spPr>
          <a:xfrm>
            <a:off x="4595959" y="1060276"/>
            <a:ext cx="213436" cy="207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6" name="= bunch length pyros"/>
          <p:cNvSpPr txBox="1"/>
          <p:nvPr/>
        </p:nvSpPr>
        <p:spPr>
          <a:xfrm>
            <a:off x="4954613" y="999348"/>
            <a:ext cx="2045676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= bunch length pyros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49" name="Title 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Progress to date FY22 - shift timeline</a:t>
            </a:r>
          </a:p>
        </p:txBody>
      </p:sp>
      <p:sp>
        <p:nvSpPr>
          <p:cNvPr id="150" name="Slide Number Placeholder 3"/>
          <p:cNvSpPr txBox="1"/>
          <p:nvPr>
            <p:ph type="sldNum" sz="quarter" idx="4294967295"/>
          </p:nvPr>
        </p:nvSpPr>
        <p:spPr>
          <a:xfrm>
            <a:off x="11988800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1" name="Screen Shot 2022-10-17 at 1.24.16 PM.jpg" descr="Screen Shot 2022-10-17 at 1.24.16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28639"/>
            <a:ext cx="12192001" cy="26910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5"/>
          <p:cNvSpPr txBox="1"/>
          <p:nvPr/>
        </p:nvSpPr>
        <p:spPr>
          <a:xfrm>
            <a:off x="0" y="6178291"/>
            <a:ext cx="12192000" cy="3497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First shifts tested data acquisition, TCAV operation and training of first ML models.</a:t>
            </a:r>
          </a:p>
        </p:txBody>
      </p:sp>
      <p:sp>
        <p:nvSpPr>
          <p:cNvPr id="153" name="E327 shifts all shared beam time with E331 (see Auralee’s talk for details)…"/>
          <p:cNvSpPr txBox="1"/>
          <p:nvPr>
            <p:ph type="body" sz="half" idx="1"/>
          </p:nvPr>
        </p:nvSpPr>
        <p:spPr>
          <a:xfrm>
            <a:off x="292577" y="4169300"/>
            <a:ext cx="11217310" cy="2810454"/>
          </a:xfrm>
          <a:prstGeom prst="rect">
            <a:avLst/>
          </a:prstGeom>
        </p:spPr>
        <p:txBody>
          <a:bodyPr/>
          <a:lstStyle/>
          <a:p>
            <a:pPr marL="285750" indent="-2857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E327 shifts all shared beam time with E331 (see Auralee’s talk for details)</a:t>
            </a:r>
          </a:p>
          <a:p>
            <a:pPr marL="285750" indent="-2857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Software developed to take, analyze + pre-process DAQ data for ML applications</a:t>
            </a:r>
          </a:p>
          <a:p>
            <a:pPr marL="285750" indent="-2857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Five TCAV-centric shifts taken during FY22. Four include parameter scans.</a:t>
            </a:r>
          </a:p>
          <a:p>
            <a:pPr marL="285750" indent="-2857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Bunch length + current profile predictions made using L2 phase scan shift data.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56" name="Title 1"/>
          <p:cNvSpPr txBox="1"/>
          <p:nvPr>
            <p:ph type="title"/>
          </p:nvPr>
        </p:nvSpPr>
        <p:spPr>
          <a:xfrm>
            <a:off x="609600" y="266699"/>
            <a:ext cx="10972800" cy="63215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80911"/>
                </a:solidFill>
              </a:defRPr>
            </a:lvl1pPr>
          </a:lstStyle>
          <a:p>
            <a:pPr/>
            <a:r>
              <a:t>Progress to date - ML prediction of current from L2 phase scans 12/17/21</a:t>
            </a:r>
          </a:p>
        </p:txBody>
      </p:sp>
      <p:sp>
        <p:nvSpPr>
          <p:cNvPr id="157" name="Slide Number Placeholder 3"/>
          <p:cNvSpPr txBox="1"/>
          <p:nvPr>
            <p:ph type="sldNum" sz="quarter" idx="4294967295"/>
          </p:nvPr>
        </p:nvSpPr>
        <p:spPr>
          <a:xfrm>
            <a:off x="11988799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8" name="Picture 8" descr="Picture 8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480192"/>
            <a:ext cx="5791202" cy="4343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1721677"/>
            <a:ext cx="5562600" cy="410192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3"/>
          <p:cNvSpPr txBox="1"/>
          <p:nvPr/>
        </p:nvSpPr>
        <p:spPr>
          <a:xfrm>
            <a:off x="0" y="6178291"/>
            <a:ext cx="12192000" cy="3497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At low charge/long bunch length, ML model accurately predicts changes in the current profile</a:t>
            </a:r>
          </a:p>
        </p:txBody>
      </p:sp>
      <p:sp>
        <p:nvSpPr>
          <p:cNvPr id="161" name="Text Placeholder 6"/>
          <p:cNvSpPr txBox="1"/>
          <p:nvPr/>
        </p:nvSpPr>
        <p:spPr>
          <a:xfrm>
            <a:off x="2462379" y="1078250"/>
            <a:ext cx="7267241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500"/>
              </a:spcBef>
              <a:defRPr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Experimental data at low Q (0.5 nC out of injector) from 12/2021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64" name="Title 1"/>
          <p:cNvSpPr txBox="1"/>
          <p:nvPr>
            <p:ph type="title"/>
          </p:nvPr>
        </p:nvSpPr>
        <p:spPr>
          <a:xfrm>
            <a:off x="609600" y="266699"/>
            <a:ext cx="10972800" cy="632156"/>
          </a:xfrm>
          <a:prstGeom prst="rect">
            <a:avLst/>
          </a:prstGeom>
        </p:spPr>
        <p:txBody>
          <a:bodyPr/>
          <a:lstStyle>
            <a:lvl1pPr defTabSz="841247">
              <a:defRPr sz="2500">
                <a:solidFill>
                  <a:srgbClr val="780911"/>
                </a:solidFill>
              </a:defRPr>
            </a:lvl1pPr>
          </a:lstStyle>
          <a:p>
            <a:pPr/>
            <a:r>
              <a:t>Progress to date - L2 phase scans through full compression</a:t>
            </a:r>
          </a:p>
        </p:txBody>
      </p:sp>
      <p:sp>
        <p:nvSpPr>
          <p:cNvPr id="165" name="Slide Number Placeholder 3"/>
          <p:cNvSpPr txBox="1"/>
          <p:nvPr>
            <p:ph type="sldNum" sz="quarter" idx="4294967295"/>
          </p:nvPr>
        </p:nvSpPr>
        <p:spPr>
          <a:xfrm>
            <a:off x="11988799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6" name="Screen Shot 2022-10-14 at 3.09.39 PM.jpg" descr="Screen Shot 2022-10-14 at 3.09.39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231" y="1491633"/>
            <a:ext cx="6234138" cy="4629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creen Shot 2022-10-14 at 3.10.09 PM.jpg" descr="Screen Shot 2022-10-14 at 3.10.09 P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39" y="955416"/>
            <a:ext cx="2685502" cy="2511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creen Shot 2022-10-14 at 3.10.35 PM.jpg" descr="Screen Shot 2022-10-14 at 3.10.35 PM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4963" y="971939"/>
            <a:ext cx="2692475" cy="2478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creen Shot 2022-10-14 at 3.11.10 PM.jpg" descr="Screen Shot 2022-10-14 at 3.11.10 PM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7361" y="955416"/>
            <a:ext cx="3005356" cy="251144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Q =  750 pC…"/>
          <p:cNvSpPr txBox="1"/>
          <p:nvPr/>
        </p:nvSpPr>
        <p:spPr>
          <a:xfrm>
            <a:off x="9279110" y="3862893"/>
            <a:ext cx="1806807" cy="62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78091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Q =  750 pC  </a:t>
            </a:r>
          </a:p>
          <a:p>
            <a:pPr>
              <a:lnSpc>
                <a:spcPct val="90000"/>
              </a:lnSpc>
              <a:defRPr>
                <a:solidFill>
                  <a:srgbClr val="78091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Data from 7/8/22</a:t>
            </a:r>
          </a:p>
        </p:txBody>
      </p:sp>
      <p:sp>
        <p:nvSpPr>
          <p:cNvPr id="171" name="TextBox 13"/>
          <p:cNvSpPr txBox="1"/>
          <p:nvPr/>
        </p:nvSpPr>
        <p:spPr>
          <a:xfrm>
            <a:off x="0" y="6178291"/>
            <a:ext cx="12192000" cy="3497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LPS measured scanning L2 phase through full compression. TCAV resolution limits shortest measurable bunches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74" name="Title 1"/>
          <p:cNvSpPr txBox="1"/>
          <p:nvPr>
            <p:ph type="title"/>
          </p:nvPr>
        </p:nvSpPr>
        <p:spPr>
          <a:xfrm>
            <a:off x="609600" y="266699"/>
            <a:ext cx="10972800" cy="632156"/>
          </a:xfrm>
          <a:prstGeom prst="rect">
            <a:avLst/>
          </a:prstGeom>
        </p:spPr>
        <p:txBody>
          <a:bodyPr/>
          <a:lstStyle>
            <a:lvl1pPr defTabSz="841887">
              <a:defRPr sz="2574">
                <a:solidFill>
                  <a:srgbClr val="780911"/>
                </a:solidFill>
              </a:defRPr>
            </a:lvl1pPr>
          </a:lstStyle>
          <a:p>
            <a:pPr/>
            <a:r>
              <a:t>Progress to date - L2 phase scans through full compression: ML predictions</a:t>
            </a:r>
          </a:p>
        </p:txBody>
      </p:sp>
      <p:sp>
        <p:nvSpPr>
          <p:cNvPr id="175" name="Slide Number Placeholder 3"/>
          <p:cNvSpPr txBox="1"/>
          <p:nvPr>
            <p:ph type="sldNum" sz="quarter" idx="4294967295"/>
          </p:nvPr>
        </p:nvSpPr>
        <p:spPr>
          <a:xfrm>
            <a:off x="11988799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6" name="Screen Shot 2022-10-15 at 10.55.13 PM.jpg" descr="Screen Shot 2022-10-15 at 10.55.13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394" y="1413223"/>
            <a:ext cx="5906033" cy="443439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13"/>
          <p:cNvSpPr txBox="1"/>
          <p:nvPr/>
        </p:nvSpPr>
        <p:spPr>
          <a:xfrm>
            <a:off x="0" y="6178291"/>
            <a:ext cx="12192000" cy="3497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ML models trained to predict bunch length and current distribution through full compression</a:t>
            </a:r>
          </a:p>
        </p:txBody>
      </p:sp>
      <p:pic>
        <p:nvPicPr>
          <p:cNvPr id="178" name="currentMovie07082022wFWHMPred.gif" descr="currentMovie07082022wFWHMPred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8121" y="1254364"/>
            <a:ext cx="6084871" cy="4563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ooter Placeholder 2"/>
          <p:cNvSpPr txBox="1"/>
          <p:nvPr/>
        </p:nvSpPr>
        <p:spPr>
          <a:xfrm>
            <a:off x="1523176" y="6636371"/>
            <a:ext cx="806212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FACET-II PAC Meeting, October 26, 2022                        C. Emma                       E327: FY22 Progress and Plans for FY23</a:t>
            </a:r>
          </a:p>
        </p:txBody>
      </p:sp>
      <p:sp>
        <p:nvSpPr>
          <p:cNvPr id="18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2500">
                <a:solidFill>
                  <a:srgbClr val="780911"/>
                </a:solidFill>
              </a:defRPr>
            </a:lvl1pPr>
          </a:lstStyle>
          <a:p>
            <a:pPr/>
            <a:r>
              <a:t>Progress to date - L2 phase scans through full compression: ML predictions</a:t>
            </a:r>
          </a:p>
        </p:txBody>
      </p:sp>
      <p:sp>
        <p:nvSpPr>
          <p:cNvPr id="182" name="Slide Number Placeholder 3"/>
          <p:cNvSpPr txBox="1"/>
          <p:nvPr>
            <p:ph type="sldNum" sz="quarter" idx="4294967295"/>
          </p:nvPr>
        </p:nvSpPr>
        <p:spPr>
          <a:xfrm>
            <a:off x="11988799" y="6636371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Q =  750 pC…"/>
          <p:cNvSpPr txBox="1"/>
          <p:nvPr/>
        </p:nvSpPr>
        <p:spPr>
          <a:xfrm>
            <a:off x="9279110" y="3862894"/>
            <a:ext cx="1806807" cy="62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78091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Q =  750 pC  </a:t>
            </a:r>
          </a:p>
          <a:p>
            <a:pPr>
              <a:lnSpc>
                <a:spcPct val="90000"/>
              </a:lnSpc>
              <a:defRPr>
                <a:solidFill>
                  <a:srgbClr val="78091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Data from 7/8/22</a:t>
            </a:r>
          </a:p>
        </p:txBody>
      </p:sp>
      <p:sp>
        <p:nvSpPr>
          <p:cNvPr id="184" name="TextBox 13"/>
          <p:cNvSpPr txBox="1"/>
          <p:nvPr/>
        </p:nvSpPr>
        <p:spPr>
          <a:xfrm>
            <a:off x="0" y="6178291"/>
            <a:ext cx="12192000" cy="3497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ML model trained to predict 2D LPS distribution from L2 phase scan through full compression</a:t>
            </a:r>
          </a:p>
        </p:txBody>
      </p:sp>
      <p:pic>
        <p:nvPicPr>
          <p:cNvPr id="185" name="Screen Shot 2022-10-18 at 9.16.19 AM.jpg" descr="Screen Shot 2022-10-18 at 9.16.19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073" y="959758"/>
            <a:ext cx="10414255" cy="5185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ACET-II Main">
  <a:themeElements>
    <a:clrScheme name="FACET-II Ma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ACET-II Ma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-II M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ACET-II Main">
  <a:themeElements>
    <a:clrScheme name="FACET-II Ma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ACET-II Ma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-II M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