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56" r:id="rId3"/>
    <p:sldId id="265" r:id="rId4"/>
    <p:sldId id="264" r:id="rId5"/>
    <p:sldId id="258" r:id="rId6"/>
    <p:sldId id="266" r:id="rId7"/>
    <p:sldId id="268" r:id="rId8"/>
    <p:sldId id="267"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49" d="100"/>
          <a:sy n="49" d="100"/>
        </p:scale>
        <p:origin x="1554" y="9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E4394-699F-45FB-A0D8-93867AD700FC}"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24B47-90AA-49FE-B6C1-7AA9401A8D6B}" type="slidenum">
              <a:rPr lang="en-US" smtClean="0"/>
              <a:t>‹#›</a:t>
            </a:fld>
            <a:endParaRPr lang="en-US"/>
          </a:p>
        </p:txBody>
      </p:sp>
    </p:spTree>
    <p:extLst>
      <p:ext uri="{BB962C8B-B14F-4D97-AF65-F5344CB8AC3E}">
        <p14:creationId xmlns:p14="http://schemas.microsoft.com/office/powerpoint/2010/main" val="388340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24B47-90AA-49FE-B6C1-7AA9401A8D6B}" type="slidenum">
              <a:rPr lang="en-US" smtClean="0"/>
              <a:t>2</a:t>
            </a:fld>
            <a:endParaRPr lang="en-US"/>
          </a:p>
        </p:txBody>
      </p:sp>
    </p:spTree>
    <p:extLst>
      <p:ext uri="{BB962C8B-B14F-4D97-AF65-F5344CB8AC3E}">
        <p14:creationId xmlns:p14="http://schemas.microsoft.com/office/powerpoint/2010/main" val="234545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24B47-90AA-49FE-B6C1-7AA9401A8D6B}" type="slidenum">
              <a:rPr lang="en-US" smtClean="0"/>
              <a:t>3</a:t>
            </a:fld>
            <a:endParaRPr lang="en-US"/>
          </a:p>
        </p:txBody>
      </p:sp>
    </p:spTree>
    <p:extLst>
      <p:ext uri="{BB962C8B-B14F-4D97-AF65-F5344CB8AC3E}">
        <p14:creationId xmlns:p14="http://schemas.microsoft.com/office/powerpoint/2010/main" val="121792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24B47-90AA-49FE-B6C1-7AA9401A8D6B}" type="slidenum">
              <a:rPr lang="en-US" smtClean="0"/>
              <a:t>6</a:t>
            </a:fld>
            <a:endParaRPr lang="en-US"/>
          </a:p>
        </p:txBody>
      </p:sp>
    </p:spTree>
    <p:extLst>
      <p:ext uri="{BB962C8B-B14F-4D97-AF65-F5344CB8AC3E}">
        <p14:creationId xmlns:p14="http://schemas.microsoft.com/office/powerpoint/2010/main" val="25840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24B47-90AA-49FE-B6C1-7AA9401A8D6B}" type="slidenum">
              <a:rPr lang="en-US" smtClean="0"/>
              <a:t>7</a:t>
            </a:fld>
            <a:endParaRPr lang="en-US"/>
          </a:p>
        </p:txBody>
      </p:sp>
    </p:spTree>
    <p:extLst>
      <p:ext uri="{BB962C8B-B14F-4D97-AF65-F5344CB8AC3E}">
        <p14:creationId xmlns:p14="http://schemas.microsoft.com/office/powerpoint/2010/main" val="135700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24B47-90AA-49FE-B6C1-7AA9401A8D6B}" type="slidenum">
              <a:rPr lang="en-US" smtClean="0"/>
              <a:t>8</a:t>
            </a:fld>
            <a:endParaRPr lang="en-US"/>
          </a:p>
        </p:txBody>
      </p:sp>
    </p:spTree>
    <p:extLst>
      <p:ext uri="{BB962C8B-B14F-4D97-AF65-F5344CB8AC3E}">
        <p14:creationId xmlns:p14="http://schemas.microsoft.com/office/powerpoint/2010/main" val="241456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017E-B9BD-C07C-DCE3-F9BD9288E1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C4ADE0-ED80-4D14-1223-CF957854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F62717-29AF-7FD1-F627-5484D6DA335E}"/>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5" name="Footer Placeholder 4">
            <a:extLst>
              <a:ext uri="{FF2B5EF4-FFF2-40B4-BE49-F238E27FC236}">
                <a16:creationId xmlns:a16="http://schemas.microsoft.com/office/drawing/2014/main" id="{B5F2AD4F-D4D4-3930-ADB1-613B38FA2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25C38-A41D-2FF0-1BAC-FB2E357DA280}"/>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20022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2532-BE5F-194C-6B96-CA90DD85E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861C38-FE79-16C0-771C-23CE01856A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96133-E40E-B434-07DE-EF65952EC738}"/>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5" name="Footer Placeholder 4">
            <a:extLst>
              <a:ext uri="{FF2B5EF4-FFF2-40B4-BE49-F238E27FC236}">
                <a16:creationId xmlns:a16="http://schemas.microsoft.com/office/drawing/2014/main" id="{F7FAB394-1EAF-1424-7857-7548B8120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5A5-DAAC-EF64-5F1D-2F9A13207C7B}"/>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4833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E90CB-596E-7A2C-CB0F-8A5A27C1EB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D4152F-E2C8-58D6-EA4A-1A6DF28BC6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156ED-7D1D-1A5D-844C-0915277F632A}"/>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5" name="Footer Placeholder 4">
            <a:extLst>
              <a:ext uri="{FF2B5EF4-FFF2-40B4-BE49-F238E27FC236}">
                <a16:creationId xmlns:a16="http://schemas.microsoft.com/office/drawing/2014/main" id="{49769FE9-125F-2678-3A4D-B70DD455F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1ECAB-3A19-0F08-58C7-3796BC3BCC77}"/>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95908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4A3D-712C-1954-F515-00BDB54D7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1D912-3E63-2C26-5307-723968122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9A37E-2F13-1FEE-59B7-D3E3CB52F69C}"/>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5" name="Footer Placeholder 4">
            <a:extLst>
              <a:ext uri="{FF2B5EF4-FFF2-40B4-BE49-F238E27FC236}">
                <a16:creationId xmlns:a16="http://schemas.microsoft.com/office/drawing/2014/main" id="{7333FA31-4F7F-05CD-26AA-FC477CE6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84AAA-9DB3-26D8-BDAC-844296BD0076}"/>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279063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41BF-F7FA-A357-8CF3-3DF5C65354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FE137D-76D5-F61F-412A-5E0E5A7B1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2E342-96AE-4683-079A-0D3650D59753}"/>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5" name="Footer Placeholder 4">
            <a:extLst>
              <a:ext uri="{FF2B5EF4-FFF2-40B4-BE49-F238E27FC236}">
                <a16:creationId xmlns:a16="http://schemas.microsoft.com/office/drawing/2014/main" id="{A9BDDCB1-4247-5359-F35F-FCD902612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0F594-EC2F-57D0-31EB-EE44EFA7882D}"/>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139441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AF33-6457-922B-08A9-B8B65F9F3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D26378-C490-D10D-9570-04E21639E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4C2D2-2F88-8206-119E-5F5C75BA2D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C30AD7-51B7-4A8E-B6A9-BA538FAF4723}"/>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6" name="Footer Placeholder 5">
            <a:extLst>
              <a:ext uri="{FF2B5EF4-FFF2-40B4-BE49-F238E27FC236}">
                <a16:creationId xmlns:a16="http://schemas.microsoft.com/office/drawing/2014/main" id="{5EC950B8-D1CF-2FAF-C503-E7E3AA5FF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C52B4-D38D-3B46-2EC3-B3E2DDB2DB7E}"/>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163253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049E-8917-34C5-C142-8A0C03517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83629-F7B0-3855-F186-8551368889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47D21D-7DE0-0814-7DF4-2F69B368DE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25BBF-28B3-B3FC-6EBA-EFCD8F8FC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134AA-10B9-37C4-79B0-B30E4DBEF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211C12-35B9-23F2-6963-1E56BDF3F138}"/>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8" name="Footer Placeholder 7">
            <a:extLst>
              <a:ext uri="{FF2B5EF4-FFF2-40B4-BE49-F238E27FC236}">
                <a16:creationId xmlns:a16="http://schemas.microsoft.com/office/drawing/2014/main" id="{C6C769CF-828E-E76B-A5B9-2638F06559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CD44D6-9BCA-8F46-6E26-6E632C58149D}"/>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65316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F6B7-2F5F-5FCF-F4A1-29C6369D90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36F56-AA25-8D03-ADE0-E73619AD77A7}"/>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4" name="Footer Placeholder 3">
            <a:extLst>
              <a:ext uri="{FF2B5EF4-FFF2-40B4-BE49-F238E27FC236}">
                <a16:creationId xmlns:a16="http://schemas.microsoft.com/office/drawing/2014/main" id="{CCB64F10-D705-108F-1135-4138F4944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B3F78B-5A57-F3AF-EA0B-8C50DE4A0AF5}"/>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299607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19A89-7C4B-59F0-DC8A-8C5951BE9480}"/>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3" name="Footer Placeholder 2">
            <a:extLst>
              <a:ext uri="{FF2B5EF4-FFF2-40B4-BE49-F238E27FC236}">
                <a16:creationId xmlns:a16="http://schemas.microsoft.com/office/drawing/2014/main" id="{68312FF8-7908-8968-0C89-27242C6686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D93FD-31E4-AF04-3D64-46AC0D930632}"/>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61035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F074-4E4F-443E-C7F1-BB80B72DC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F463A4-E767-3CCD-0D0E-56CFCAC53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7D031-02DA-95E5-B130-F1BD2F9D0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E235E-79C9-3820-08F4-6911EB14A6AF}"/>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6" name="Footer Placeholder 5">
            <a:extLst>
              <a:ext uri="{FF2B5EF4-FFF2-40B4-BE49-F238E27FC236}">
                <a16:creationId xmlns:a16="http://schemas.microsoft.com/office/drawing/2014/main" id="{6EC39D98-2FE3-5EB6-6CC0-96650FE41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74609-3E54-BE5A-8614-36330299EB40}"/>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205812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0DC2-D614-070A-A19A-5C48B279B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24AA3-C846-6A52-B2CD-62121DBC8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2CF59C-C335-D640-03BE-6DC1C6931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713B4-1F52-7674-049C-DB8EFE90AA49}"/>
              </a:ext>
            </a:extLst>
          </p:cNvPr>
          <p:cNvSpPr>
            <a:spLocks noGrp="1"/>
          </p:cNvSpPr>
          <p:nvPr>
            <p:ph type="dt" sz="half" idx="10"/>
          </p:nvPr>
        </p:nvSpPr>
        <p:spPr/>
        <p:txBody>
          <a:bodyPr/>
          <a:lstStyle/>
          <a:p>
            <a:fld id="{3354DBC2-BCC8-4AC5-85B3-207F4F0F1F99}" type="datetimeFigureOut">
              <a:rPr lang="en-US" smtClean="0"/>
              <a:t>10/26/2022</a:t>
            </a:fld>
            <a:endParaRPr lang="en-US"/>
          </a:p>
        </p:txBody>
      </p:sp>
      <p:sp>
        <p:nvSpPr>
          <p:cNvPr id="6" name="Footer Placeholder 5">
            <a:extLst>
              <a:ext uri="{FF2B5EF4-FFF2-40B4-BE49-F238E27FC236}">
                <a16:creationId xmlns:a16="http://schemas.microsoft.com/office/drawing/2014/main" id="{8638052A-536C-834E-02CD-F838886DF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E4F39-37AC-1B89-0445-950B5B7EB652}"/>
              </a:ext>
            </a:extLst>
          </p:cNvPr>
          <p:cNvSpPr>
            <a:spLocks noGrp="1"/>
          </p:cNvSpPr>
          <p:nvPr>
            <p:ph type="sldNum" sz="quarter" idx="12"/>
          </p:nvPr>
        </p:nvSpPr>
        <p:spPr/>
        <p:txBody>
          <a:bodyPr/>
          <a:lstStyle/>
          <a:p>
            <a:fld id="{2F38FCA3-1FAA-48AC-AD2C-6A66656DB7A7}" type="slidenum">
              <a:rPr lang="en-US" smtClean="0"/>
              <a:t>‹#›</a:t>
            </a:fld>
            <a:endParaRPr lang="en-US"/>
          </a:p>
        </p:txBody>
      </p:sp>
    </p:spTree>
    <p:extLst>
      <p:ext uri="{BB962C8B-B14F-4D97-AF65-F5344CB8AC3E}">
        <p14:creationId xmlns:p14="http://schemas.microsoft.com/office/powerpoint/2010/main" val="40352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8A840-1CF0-9C4C-1C37-451B273E6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299CB-E06F-E0E7-BE07-1EC8C9066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67515-CEBD-4F98-1114-6240DD6FF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4DBC2-BCC8-4AC5-85B3-207F4F0F1F99}" type="datetimeFigureOut">
              <a:rPr lang="en-US" smtClean="0"/>
              <a:t>10/26/2022</a:t>
            </a:fld>
            <a:endParaRPr lang="en-US"/>
          </a:p>
        </p:txBody>
      </p:sp>
      <p:sp>
        <p:nvSpPr>
          <p:cNvPr id="5" name="Footer Placeholder 4">
            <a:extLst>
              <a:ext uri="{FF2B5EF4-FFF2-40B4-BE49-F238E27FC236}">
                <a16:creationId xmlns:a16="http://schemas.microsoft.com/office/drawing/2014/main" id="{68F2E9C9-F180-E1D1-B6E1-22B136466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362654-ED01-56D3-2E39-B101B574E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FCA3-1FAA-48AC-AD2C-6A66656DB7A7}" type="slidenum">
              <a:rPr lang="en-US" smtClean="0"/>
              <a:t>‹#›</a:t>
            </a:fld>
            <a:endParaRPr lang="en-US"/>
          </a:p>
        </p:txBody>
      </p:sp>
    </p:spTree>
    <p:extLst>
      <p:ext uri="{BB962C8B-B14F-4D97-AF65-F5344CB8AC3E}">
        <p14:creationId xmlns:p14="http://schemas.microsoft.com/office/powerpoint/2010/main" val="328601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1.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2AF43D-B21C-184E-AA99-4CC537940AF7}"/>
              </a:ext>
            </a:extLst>
          </p:cNvPr>
          <p:cNvSpPr txBox="1"/>
          <p:nvPr/>
        </p:nvSpPr>
        <p:spPr>
          <a:xfrm>
            <a:off x="0" y="13642"/>
            <a:ext cx="12192000" cy="15012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a:solidFill>
                  <a:schemeClr val="lt1"/>
                </a:solidFill>
              </a:defRPr>
            </a:lvl1pPr>
            <a:lvl2pPr defTabSz="457200">
              <a:defRPr>
                <a:solidFill>
                  <a:schemeClr val="lt1"/>
                </a:solidFill>
              </a:defRPr>
            </a:lvl2pPr>
            <a:lvl3pPr defTabSz="457200">
              <a:defRPr>
                <a:solidFill>
                  <a:schemeClr val="lt1"/>
                </a:solidFill>
              </a:defRPr>
            </a:lvl3pPr>
            <a:lvl4pPr defTabSz="457200">
              <a:defRPr>
                <a:solidFill>
                  <a:schemeClr val="lt1"/>
                </a:solidFill>
              </a:defRPr>
            </a:lvl4pPr>
            <a:lvl5pPr defTabSz="457200">
              <a:defRPr>
                <a:solidFill>
                  <a:schemeClr val="lt1"/>
                </a:solidFill>
              </a:defRPr>
            </a:lvl5pPr>
            <a:lvl6pPr defTabSz="457200">
              <a:defRPr>
                <a:solidFill>
                  <a:schemeClr val="lt1"/>
                </a:solidFill>
              </a:defRPr>
            </a:lvl6pPr>
            <a:lvl7pPr defTabSz="457200">
              <a:defRPr>
                <a:solidFill>
                  <a:schemeClr val="lt1"/>
                </a:solidFill>
              </a:defRPr>
            </a:lvl7pPr>
            <a:lvl8pPr defTabSz="457200">
              <a:defRPr>
                <a:solidFill>
                  <a:schemeClr val="lt1"/>
                </a:solidFill>
              </a:defRPr>
            </a:lvl8pPr>
            <a:lvl9pPr defTabSz="457200">
              <a:defRPr>
                <a:solidFill>
                  <a:schemeClr val="lt1"/>
                </a:solidFill>
              </a:defRPr>
            </a:lvl9pPr>
          </a:lstStyle>
          <a:p>
            <a:r>
              <a:rPr lang="en-US" sz="2800" b="1" dirty="0"/>
              <a:t>E-324 Optical visualization of beam-driven plasma </a:t>
            </a:r>
            <a:r>
              <a:rPr lang="en-US" sz="2800" b="1" dirty="0" err="1"/>
              <a:t>wakefield</a:t>
            </a:r>
            <a:r>
              <a:rPr lang="en-US" sz="2800" b="1" dirty="0"/>
              <a:t> accelerators.</a:t>
            </a:r>
          </a:p>
          <a:p>
            <a:endParaRPr lang="en-US" sz="2800" b="1" dirty="0"/>
          </a:p>
          <a:p>
            <a:r>
              <a:rPr lang="en-US" sz="3200" b="1" dirty="0"/>
              <a:t>Status and plans for year 2023 and beyond</a:t>
            </a:r>
          </a:p>
        </p:txBody>
      </p:sp>
      <p:sp>
        <p:nvSpPr>
          <p:cNvPr id="7" name="TextBox 6">
            <a:extLst>
              <a:ext uri="{FF2B5EF4-FFF2-40B4-BE49-F238E27FC236}">
                <a16:creationId xmlns:a16="http://schemas.microsoft.com/office/drawing/2014/main" id="{D306D618-32FA-6E0B-E349-E53ED3717266}"/>
              </a:ext>
            </a:extLst>
          </p:cNvPr>
          <p:cNvSpPr txBox="1"/>
          <p:nvPr/>
        </p:nvSpPr>
        <p:spPr>
          <a:xfrm>
            <a:off x="0" y="2116498"/>
            <a:ext cx="12171534" cy="1569660"/>
          </a:xfrm>
          <a:prstGeom prst="rect">
            <a:avLst/>
          </a:prstGeom>
          <a:noFill/>
        </p:spPr>
        <p:txBody>
          <a:bodyPr wrap="square">
            <a:spAutoFit/>
          </a:bodyPr>
          <a:lstStyle/>
          <a:p>
            <a:pPr algn="ctr"/>
            <a:r>
              <a:rPr lang="en-US" sz="2400" dirty="0"/>
              <a:t>R. Zgadzaj, J. Brooks (PhD student), Mike Downer    University of Texas at Austin</a:t>
            </a:r>
          </a:p>
          <a:p>
            <a:pPr algn="ctr"/>
            <a:r>
              <a:rPr lang="en-US" sz="2400" dirty="0"/>
              <a:t>+ SLAC staff:  M. Hogan, V. </a:t>
            </a:r>
            <a:r>
              <a:rPr lang="en-US" sz="2400" dirty="0" err="1"/>
              <a:t>Yakimenko</a:t>
            </a:r>
            <a:r>
              <a:rPr lang="en-US" sz="2400" dirty="0"/>
              <a:t> &amp; others</a:t>
            </a:r>
          </a:p>
          <a:p>
            <a:pPr algn="ctr"/>
            <a:r>
              <a:rPr lang="en-US" sz="2400" dirty="0"/>
              <a:t>+ FACET-II collaborators:  M. </a:t>
            </a:r>
            <a:r>
              <a:rPr lang="en-US" sz="2400" dirty="0" err="1"/>
              <a:t>Litos</a:t>
            </a:r>
            <a:r>
              <a:rPr lang="en-US" sz="2400" dirty="0"/>
              <a:t> (UC-Boulder) &amp; students, K. Marsh (UCLA) &amp; others</a:t>
            </a:r>
          </a:p>
          <a:p>
            <a:pPr algn="ctr"/>
            <a:r>
              <a:rPr lang="en-US" sz="2400" dirty="0"/>
              <a:t>+ computational collaborators:  T. Silva, J. Vieira (IST); K. </a:t>
            </a:r>
            <a:r>
              <a:rPr lang="en-US" sz="2400" dirty="0" err="1"/>
              <a:t>Lotov</a:t>
            </a:r>
            <a:r>
              <a:rPr lang="en-US" sz="2400" dirty="0"/>
              <a:t> &amp; students (</a:t>
            </a:r>
            <a:r>
              <a:rPr lang="en-US" sz="2400" dirty="0" err="1"/>
              <a:t>Budker</a:t>
            </a:r>
            <a:r>
              <a:rPr lang="en-US" sz="2400" dirty="0"/>
              <a:t> Inst.)</a:t>
            </a:r>
          </a:p>
        </p:txBody>
      </p:sp>
      <p:pic>
        <p:nvPicPr>
          <p:cNvPr id="8" name="Picture 7">
            <a:extLst>
              <a:ext uri="{FF2B5EF4-FFF2-40B4-BE49-F238E27FC236}">
                <a16:creationId xmlns:a16="http://schemas.microsoft.com/office/drawing/2014/main" id="{87DE6177-BEEE-8249-159E-61522AA3C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537" y="6069213"/>
            <a:ext cx="3846395" cy="636097"/>
          </a:xfrm>
          <a:prstGeom prst="rect">
            <a:avLst/>
          </a:prstGeom>
        </p:spPr>
      </p:pic>
      <p:pic>
        <p:nvPicPr>
          <p:cNvPr id="9" name="Picture 8" descr="http://w3.campusexplorer.com/media/376x262/media-2A09DA8D.png">
            <a:extLst>
              <a:ext uri="{FF2B5EF4-FFF2-40B4-BE49-F238E27FC236}">
                <a16:creationId xmlns:a16="http://schemas.microsoft.com/office/drawing/2014/main" id="{5F9600E3-11E3-00FC-B087-5D83D34FF13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81887" y="5915131"/>
            <a:ext cx="1726441" cy="87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AFFDB25-1F88-A12F-E402-01BA9AC498A5}"/>
              </a:ext>
            </a:extLst>
          </p:cNvPr>
          <p:cNvSpPr txBox="1"/>
          <p:nvPr/>
        </p:nvSpPr>
        <p:spPr>
          <a:xfrm>
            <a:off x="2013045" y="4175791"/>
            <a:ext cx="7815049" cy="584775"/>
          </a:xfrm>
          <a:prstGeom prst="rect">
            <a:avLst/>
          </a:prstGeom>
          <a:noFill/>
        </p:spPr>
        <p:txBody>
          <a:bodyPr wrap="square">
            <a:spAutoFit/>
          </a:bodyPr>
          <a:lstStyle/>
          <a:p>
            <a:pPr algn="ctr"/>
            <a:r>
              <a:rPr lang="en-US" sz="3200" i="0" strike="noStrike" baseline="0" dirty="0">
                <a:solidFill>
                  <a:schemeClr val="accent2">
                    <a:lumMod val="75000"/>
                  </a:schemeClr>
                </a:solidFill>
                <a:latin typeface="AAAAAB+TimesNewRomanPS-BoldMT"/>
              </a:rPr>
              <a:t>FACET-II PAC Meeting, Oct. 26, 2022 </a:t>
            </a:r>
            <a:endParaRPr lang="en-US" sz="3200" dirty="0">
              <a:solidFill>
                <a:schemeClr val="accent2">
                  <a:lumMod val="75000"/>
                </a:schemeClr>
              </a:solidFill>
            </a:endParaRPr>
          </a:p>
        </p:txBody>
      </p:sp>
    </p:spTree>
    <p:extLst>
      <p:ext uri="{BB962C8B-B14F-4D97-AF65-F5344CB8AC3E}">
        <p14:creationId xmlns:p14="http://schemas.microsoft.com/office/powerpoint/2010/main" val="362160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ADB9A1-B661-D0BE-9524-1C1004CD490D}"/>
              </a:ext>
            </a:extLst>
          </p:cNvPr>
          <p:cNvSpPr/>
          <p:nvPr/>
        </p:nvSpPr>
        <p:spPr>
          <a:xfrm>
            <a:off x="50850" y="799225"/>
            <a:ext cx="12061538" cy="4909036"/>
          </a:xfrm>
          <a:prstGeom prst="rect">
            <a:avLst/>
          </a:prstGeom>
        </p:spPr>
        <p:txBody>
          <a:bodyPr wrap="square">
            <a:spAutoFit/>
          </a:bodyPr>
          <a:lstStyle/>
          <a:p>
            <a:r>
              <a:rPr lang="en-US" sz="1600" b="1" u="sng" dirty="0">
                <a:latin typeface="Arial" panose="020B0604020202020204" pitchFamily="34" charset="0"/>
                <a:cs typeface="Arial" panose="020B0604020202020204" pitchFamily="34" charset="0"/>
              </a:rPr>
              <a:t>Goal 1   </a:t>
            </a:r>
            <a:r>
              <a:rPr lang="en-US" sz="1600" b="1"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6months-1year</a:t>
            </a:r>
            <a:r>
              <a:rPr lang="en-US" sz="1600" b="1" dirty="0">
                <a:latin typeface="Arial" panose="020B0604020202020204" pitchFamily="34" charset="0"/>
                <a:cs typeface="Arial" panose="020B0604020202020204" pitchFamily="34" charset="0"/>
              </a:rPr>
              <a:t>)  </a:t>
            </a:r>
            <a:r>
              <a:rPr lang="en-US" sz="1600" dirty="0"/>
              <a:t>Long-time dynamics of post-wake plasma (with and without pre-ionization).   In FACET-I, E-224 obtained data covering &lt;1.4ns delays, with a small amount of data reaching 10microseconds using electronic delay.</a:t>
            </a:r>
          </a:p>
          <a:p>
            <a:r>
              <a:rPr lang="en-US" sz="1600" dirty="0">
                <a:solidFill>
                  <a:srgbClr val="FF0000"/>
                </a:solidFill>
                <a:latin typeface="Arial" panose="020B0604020202020204" pitchFamily="34" charset="0"/>
                <a:cs typeface="Arial" panose="020B0604020202020204" pitchFamily="34" charset="0"/>
              </a:rPr>
              <a:t>•  </a:t>
            </a:r>
            <a:r>
              <a:rPr lang="en-US" sz="1600" dirty="0"/>
              <a:t>delays from 0 to ~4ns (optical delay line -  high temporal resolution)</a:t>
            </a:r>
          </a:p>
          <a:p>
            <a:r>
              <a:rPr lang="en-US" sz="1600" dirty="0">
                <a:solidFill>
                  <a:srgbClr val="FF0000"/>
                </a:solidFill>
                <a:latin typeface="Arial" panose="020B0604020202020204" pitchFamily="34" charset="0"/>
                <a:cs typeface="Arial" panose="020B0604020202020204" pitchFamily="34" charset="0"/>
              </a:rPr>
              <a:t>•  </a:t>
            </a:r>
            <a:r>
              <a:rPr lang="en-US" sz="1600" dirty="0"/>
              <a:t>delays from 0 to ~</a:t>
            </a:r>
            <a:r>
              <a:rPr lang="el-GR" sz="1600" dirty="0"/>
              <a:t>μ</a:t>
            </a:r>
            <a:r>
              <a:rPr lang="en-US" sz="1600" dirty="0"/>
              <a:t>s or ~</a:t>
            </a:r>
            <a:r>
              <a:rPr lang="en-US" sz="1600" dirty="0" err="1"/>
              <a:t>ms</a:t>
            </a:r>
            <a:r>
              <a:rPr lang="en-US" sz="1600" dirty="0"/>
              <a:t> (coarser electronic delay up to full recovery of the medium)</a:t>
            </a:r>
          </a:p>
          <a:p>
            <a:r>
              <a:rPr lang="en-US" sz="1600" dirty="0">
                <a:solidFill>
                  <a:srgbClr val="FF0000"/>
                </a:solidFill>
                <a:latin typeface="Arial" panose="020B0604020202020204" pitchFamily="34" charset="0"/>
                <a:cs typeface="Arial" panose="020B0604020202020204" pitchFamily="34" charset="0"/>
              </a:rPr>
              <a:t>•  </a:t>
            </a:r>
            <a:r>
              <a:rPr lang="en-US" sz="1600" dirty="0"/>
              <a:t>Parameter scans, plasma density, beam charge, loaded/unloaded wakes if injection mechanism will be available (e.g. </a:t>
            </a:r>
            <a:r>
              <a:rPr lang="en-US" sz="1600" dirty="0" err="1"/>
              <a:t>downramp</a:t>
            </a:r>
            <a:r>
              <a:rPr lang="en-US" sz="1600" dirty="0"/>
              <a:t> injection, trojan horse, etc.)</a:t>
            </a:r>
          </a:p>
          <a:p>
            <a:endParaRPr lang="en-US" sz="1600" dirty="0"/>
          </a:p>
          <a:p>
            <a:endParaRPr lang="en-US" sz="900" b="1" dirty="0">
              <a:latin typeface="Arial" panose="020B0604020202020204" pitchFamily="34" charset="0"/>
              <a:cs typeface="Arial" panose="020B0604020202020204" pitchFamily="34" charset="0"/>
            </a:endParaRPr>
          </a:p>
          <a:p>
            <a:r>
              <a:rPr lang="en-US" sz="1600" b="1" u="sng" dirty="0">
                <a:solidFill>
                  <a:prstClr val="black"/>
                </a:solidFill>
                <a:latin typeface="Arial" panose="020B0604020202020204" pitchFamily="34" charset="0"/>
                <a:cs typeface="Arial" panose="020B0604020202020204" pitchFamily="34" charset="0"/>
              </a:rPr>
              <a:t>Goal 2   </a:t>
            </a:r>
            <a:r>
              <a:rPr lang="en-US" sz="1600" b="1" dirty="0">
                <a:solidFill>
                  <a:prstClr val="black"/>
                </a:solidFill>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1-1.5 years</a:t>
            </a:r>
            <a:r>
              <a:rPr lang="en-US" sz="1600" b="1" dirty="0">
                <a:solidFill>
                  <a:prstClr val="black"/>
                </a:solidFill>
                <a:latin typeface="Arial" panose="020B0604020202020204" pitchFamily="34" charset="0"/>
                <a:cs typeface="Arial" panose="020B0604020202020204" pitchFamily="34" charset="0"/>
              </a:rPr>
              <a:t>)  </a:t>
            </a:r>
            <a:r>
              <a:rPr lang="en-US" sz="1600" dirty="0"/>
              <a:t>Medium-time dynamics (0 to ~100ps) of post-wake plasma </a:t>
            </a:r>
            <a:r>
              <a:rPr lang="en-US" sz="1600" dirty="0">
                <a:solidFill>
                  <a:prstClr val="black"/>
                </a:solidFill>
              </a:rPr>
              <a:t>.</a:t>
            </a:r>
            <a:endParaRPr lang="en-US" sz="2000" dirty="0">
              <a:solidFill>
                <a:prstClr val="black">
                  <a:lumMod val="95000"/>
                  <a:lumOff val="5000"/>
                </a:prstClr>
              </a:solidFill>
              <a:latin typeface="Arial" panose="020B0604020202020204" pitchFamily="34" charset="0"/>
              <a:cs typeface="Arial" panose="020B0604020202020204" pitchFamily="34" charset="0"/>
            </a:endParaRPr>
          </a:p>
          <a:p>
            <a:pPr lvl="0"/>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Formation and evolution of ion wake (including central density peak and its decay into a channel)</a:t>
            </a:r>
          </a:p>
          <a:p>
            <a:pPr lvl="0"/>
            <a:endParaRPr lang="en-US" sz="1600" dirty="0">
              <a:solidFill>
                <a:prstClr val="black"/>
              </a:solidFill>
            </a:endParaRPr>
          </a:p>
          <a:p>
            <a:r>
              <a:rPr lang="en-US" sz="1600"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1600" b="1" u="sng" dirty="0">
                <a:solidFill>
                  <a:prstClr val="black"/>
                </a:solidFill>
                <a:latin typeface="Arial" panose="020B0604020202020204" pitchFamily="34" charset="0"/>
                <a:cs typeface="Arial" panose="020B0604020202020204" pitchFamily="34" charset="0"/>
              </a:rPr>
              <a:t>Goal 3   </a:t>
            </a:r>
            <a:r>
              <a:rPr lang="en-US" sz="1600" b="1" dirty="0">
                <a:solidFill>
                  <a:prstClr val="black"/>
                </a:solidFill>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2 -3 years</a:t>
            </a:r>
            <a:r>
              <a:rPr lang="en-US" sz="1600" b="1" dirty="0">
                <a:solidFill>
                  <a:prstClr val="black"/>
                </a:solidFill>
                <a:latin typeface="Arial" panose="020B0604020202020204" pitchFamily="34" charset="0"/>
                <a:cs typeface="Arial" panose="020B0604020202020204" pitchFamily="34" charset="0"/>
              </a:rPr>
              <a:t>)  </a:t>
            </a:r>
            <a:r>
              <a:rPr lang="en-US" sz="1600" dirty="0"/>
              <a:t>Short-time and long-time dynamics – plasma wake structure behind the electron driver </a:t>
            </a:r>
          </a:p>
          <a:p>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loaded and unloaded wake structure with and without pre-ionization</a:t>
            </a:r>
          </a:p>
          <a:p>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structure of electron wake formed within the evolved ion wake</a:t>
            </a:r>
          </a:p>
          <a:p>
            <a:pPr lvl="0"/>
            <a:endParaRPr lang="en-US" sz="1600" dirty="0">
              <a:solidFill>
                <a:prstClr val="black"/>
              </a:solidFill>
            </a:endParaRPr>
          </a:p>
          <a:p>
            <a:pPr lvl="0"/>
            <a:r>
              <a:rPr lang="en-US" sz="1600" dirty="0">
                <a:solidFill>
                  <a:prstClr val="black"/>
                </a:solidFill>
                <a:latin typeface="Arial" panose="020B0604020202020204" pitchFamily="34" charset="0"/>
                <a:cs typeface="Arial" panose="020B0604020202020204" pitchFamily="34" charset="0"/>
              </a:rPr>
              <a:t> </a:t>
            </a:r>
            <a:endParaRPr lang="en-US" sz="900" b="1" dirty="0">
              <a:solidFill>
                <a:prstClr val="black"/>
              </a:solidFill>
              <a:latin typeface="Arial" panose="020B0604020202020204" pitchFamily="34" charset="0"/>
              <a:cs typeface="Arial" panose="020B0604020202020204" pitchFamily="34" charset="0"/>
            </a:endParaRPr>
          </a:p>
          <a:p>
            <a:r>
              <a:rPr lang="en-US" sz="1600" b="1" u="sng" dirty="0">
                <a:solidFill>
                  <a:prstClr val="black"/>
                </a:solidFill>
                <a:latin typeface="Arial" panose="020B0604020202020204" pitchFamily="34" charset="0"/>
                <a:cs typeface="Arial" panose="020B0604020202020204" pitchFamily="34" charset="0"/>
              </a:rPr>
              <a:t>Goal 4    </a:t>
            </a:r>
            <a:r>
              <a:rPr lang="en-US" sz="1600" b="1" dirty="0">
                <a:solidFill>
                  <a:prstClr val="black"/>
                </a:solidFill>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2 -3 years</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rPr>
              <a:t>Faraday and Cotton-Mouton effect based measurements of magnetic fields</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lvl="0"/>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magnetic field detection and mapping of its structure, and that of the wake structure.  Magnetic field detection can extend optical measurement sensitivity well below measurements relying on interferometry.</a:t>
            </a:r>
          </a:p>
        </p:txBody>
      </p:sp>
      <p:sp>
        <p:nvSpPr>
          <p:cNvPr id="8" name="TextBox 7">
            <a:extLst>
              <a:ext uri="{FF2B5EF4-FFF2-40B4-BE49-F238E27FC236}">
                <a16:creationId xmlns:a16="http://schemas.microsoft.com/office/drawing/2014/main" id="{6F278312-BADF-8668-D768-FDD7459FD8DB}"/>
              </a:ext>
            </a:extLst>
          </p:cNvPr>
          <p:cNvSpPr txBox="1"/>
          <p:nvPr/>
        </p:nvSpPr>
        <p:spPr>
          <a:xfrm>
            <a:off x="4649676" y="67425"/>
            <a:ext cx="2192203" cy="523220"/>
          </a:xfrm>
          <a:prstGeom prst="rect">
            <a:avLst/>
          </a:prstGeom>
          <a:noFill/>
        </p:spPr>
        <p:txBody>
          <a:bodyPr wrap="none" rtlCol="0">
            <a:spAutoFit/>
          </a:bodyPr>
          <a:lstStyle/>
          <a:p>
            <a:r>
              <a:rPr lang="en-US" sz="2800" b="1" i="1" u="sng" dirty="0">
                <a:solidFill>
                  <a:schemeClr val="accent2">
                    <a:lumMod val="75000"/>
                  </a:schemeClr>
                </a:solidFill>
              </a:rPr>
              <a:t>Science Goals</a:t>
            </a:r>
          </a:p>
        </p:txBody>
      </p:sp>
      <p:pic>
        <p:nvPicPr>
          <p:cNvPr id="10" name="Picture 9" descr="http://w3.campusexplorer.com/media/376x262/media-2A09DA8D.png">
            <a:extLst>
              <a:ext uri="{FF2B5EF4-FFF2-40B4-BE49-F238E27FC236}">
                <a16:creationId xmlns:a16="http://schemas.microsoft.com/office/drawing/2014/main" id="{D1305EA8-977F-792D-BA5E-14B30A574B0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9430E27-DF01-CAAB-AB1D-145EFDC97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93" y="6328640"/>
            <a:ext cx="2733058" cy="451979"/>
          </a:xfrm>
          <a:prstGeom prst="rect">
            <a:avLst/>
          </a:prstGeom>
        </p:spPr>
      </p:pic>
      <p:cxnSp>
        <p:nvCxnSpPr>
          <p:cNvPr id="3" name="Straight Connector 2">
            <a:extLst>
              <a:ext uri="{FF2B5EF4-FFF2-40B4-BE49-F238E27FC236}">
                <a16:creationId xmlns:a16="http://schemas.microsoft.com/office/drawing/2014/main" id="{A93A42E0-3B38-E79A-7E8B-767D43E6124E}"/>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63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ECB7C3-DA6E-DA86-4E8C-7F65975DF7F9}"/>
              </a:ext>
            </a:extLst>
          </p:cNvPr>
          <p:cNvPicPr>
            <a:picLocks noChangeAspect="1"/>
          </p:cNvPicPr>
          <p:nvPr/>
        </p:nvPicPr>
        <p:blipFill>
          <a:blip r:embed="rId3"/>
          <a:stretch>
            <a:fillRect/>
          </a:stretch>
        </p:blipFill>
        <p:spPr>
          <a:xfrm>
            <a:off x="4242675" y="3667942"/>
            <a:ext cx="4143375" cy="3043238"/>
          </a:xfrm>
          <a:prstGeom prst="rect">
            <a:avLst/>
          </a:prstGeom>
        </p:spPr>
      </p:pic>
      <p:sp>
        <p:nvSpPr>
          <p:cNvPr id="4" name="Rectangle 3">
            <a:extLst>
              <a:ext uri="{FF2B5EF4-FFF2-40B4-BE49-F238E27FC236}">
                <a16:creationId xmlns:a16="http://schemas.microsoft.com/office/drawing/2014/main" id="{CAADB9A1-B661-D0BE-9524-1C1004CD490D}"/>
              </a:ext>
            </a:extLst>
          </p:cNvPr>
          <p:cNvSpPr/>
          <p:nvPr/>
        </p:nvSpPr>
        <p:spPr>
          <a:xfrm>
            <a:off x="160032" y="730980"/>
            <a:ext cx="11843174" cy="1323439"/>
          </a:xfrm>
          <a:prstGeom prst="rect">
            <a:avLst/>
          </a:prstGeom>
        </p:spPr>
        <p:txBody>
          <a:bodyPr wrap="square">
            <a:spAutoFit/>
          </a:bodyPr>
          <a:lstStyle/>
          <a:p>
            <a:r>
              <a:rPr lang="en-US" sz="1600" b="1" u="sng" dirty="0">
                <a:latin typeface="Arial" panose="020B0604020202020204" pitchFamily="34" charset="0"/>
                <a:cs typeface="Arial" panose="020B0604020202020204" pitchFamily="34" charset="0"/>
              </a:rPr>
              <a:t>Goal 1   </a:t>
            </a:r>
            <a:r>
              <a:rPr lang="en-US" sz="1600" b="1"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6months-1year</a:t>
            </a:r>
            <a:r>
              <a:rPr lang="en-US" sz="1600" b="1" dirty="0">
                <a:latin typeface="Arial" panose="020B0604020202020204" pitchFamily="34" charset="0"/>
                <a:cs typeface="Arial" panose="020B0604020202020204" pitchFamily="34" charset="0"/>
              </a:rPr>
              <a:t>)  </a:t>
            </a:r>
            <a:r>
              <a:rPr lang="en-US" sz="1600" dirty="0"/>
              <a:t>Long-time dynamics of post-wake plasma (with and without pre-ionization).</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  </a:t>
            </a:r>
            <a:r>
              <a:rPr lang="en-US" sz="1600" dirty="0"/>
              <a:t>delays from 0 to ~4ns (optical delay line -  high temporal resolution)</a:t>
            </a:r>
          </a:p>
          <a:p>
            <a:r>
              <a:rPr lang="en-US" sz="1600" dirty="0">
                <a:solidFill>
                  <a:srgbClr val="FF0000"/>
                </a:solidFill>
                <a:latin typeface="Arial" panose="020B0604020202020204" pitchFamily="34" charset="0"/>
                <a:cs typeface="Arial" panose="020B0604020202020204" pitchFamily="34" charset="0"/>
              </a:rPr>
              <a:t>•  </a:t>
            </a:r>
            <a:r>
              <a:rPr lang="en-US" sz="1600" dirty="0"/>
              <a:t>delays from 0 to ~</a:t>
            </a:r>
            <a:r>
              <a:rPr lang="el-GR" sz="1600" dirty="0"/>
              <a:t>μ</a:t>
            </a:r>
            <a:r>
              <a:rPr lang="en-US" sz="1600" dirty="0"/>
              <a:t>s or ~</a:t>
            </a:r>
            <a:r>
              <a:rPr lang="en-US" sz="1600" dirty="0" err="1"/>
              <a:t>ms</a:t>
            </a:r>
            <a:r>
              <a:rPr lang="en-US" sz="1600" dirty="0"/>
              <a:t> (coarser electronic delay up to full recovery of the medium)</a:t>
            </a:r>
          </a:p>
          <a:p>
            <a:r>
              <a:rPr lang="en-US" sz="1600" dirty="0">
                <a:solidFill>
                  <a:srgbClr val="FF0000"/>
                </a:solidFill>
                <a:latin typeface="Arial" panose="020B0604020202020204" pitchFamily="34" charset="0"/>
                <a:cs typeface="Arial" panose="020B0604020202020204" pitchFamily="34" charset="0"/>
              </a:rPr>
              <a:t>•  </a:t>
            </a:r>
            <a:r>
              <a:rPr lang="en-US" sz="1600" dirty="0"/>
              <a:t>Parameter scans, plasma density, beam charge, loaded/unloaded wakes if injection mechanism will be available (e.g. </a:t>
            </a:r>
            <a:r>
              <a:rPr lang="en-US" sz="1600" dirty="0" err="1"/>
              <a:t>downramp</a:t>
            </a:r>
            <a:r>
              <a:rPr lang="en-US" sz="1600" dirty="0"/>
              <a:t> injection, trojan horse, etc.)</a:t>
            </a:r>
          </a:p>
        </p:txBody>
      </p:sp>
      <p:sp>
        <p:nvSpPr>
          <p:cNvPr id="8" name="TextBox 7">
            <a:extLst>
              <a:ext uri="{FF2B5EF4-FFF2-40B4-BE49-F238E27FC236}">
                <a16:creationId xmlns:a16="http://schemas.microsoft.com/office/drawing/2014/main" id="{6F278312-BADF-8668-D768-FDD7459FD8DB}"/>
              </a:ext>
            </a:extLst>
          </p:cNvPr>
          <p:cNvSpPr txBox="1"/>
          <p:nvPr/>
        </p:nvSpPr>
        <p:spPr>
          <a:xfrm>
            <a:off x="1278679" y="81073"/>
            <a:ext cx="10188367" cy="461665"/>
          </a:xfrm>
          <a:prstGeom prst="rect">
            <a:avLst/>
          </a:prstGeom>
          <a:noFill/>
        </p:spPr>
        <p:txBody>
          <a:bodyPr wrap="none" rtlCol="0">
            <a:spAutoFit/>
          </a:bodyPr>
          <a:lstStyle/>
          <a:p>
            <a:r>
              <a:rPr lang="en-US" sz="2400" b="1" i="1" u="sng" dirty="0">
                <a:solidFill>
                  <a:schemeClr val="accent2">
                    <a:lumMod val="75000"/>
                  </a:schemeClr>
                </a:solidFill>
              </a:rPr>
              <a:t>Science Goal 1 - motivated by need to establish shot repetition limits for PWFAs</a:t>
            </a:r>
          </a:p>
        </p:txBody>
      </p:sp>
      <p:pic>
        <p:nvPicPr>
          <p:cNvPr id="10" name="Picture 9" descr="http://w3.campusexplorer.com/media/376x262/media-2A09DA8D.png">
            <a:extLst>
              <a:ext uri="{FF2B5EF4-FFF2-40B4-BE49-F238E27FC236}">
                <a16:creationId xmlns:a16="http://schemas.microsoft.com/office/drawing/2014/main" id="{D1305EA8-977F-792D-BA5E-14B30A574B0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9430E27-DF01-CAAB-AB1D-145EFDC97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93" y="6328640"/>
            <a:ext cx="2733058" cy="451979"/>
          </a:xfrm>
          <a:prstGeom prst="rect">
            <a:avLst/>
          </a:prstGeom>
        </p:spPr>
      </p:pic>
      <p:cxnSp>
        <p:nvCxnSpPr>
          <p:cNvPr id="3" name="Straight Connector 2">
            <a:extLst>
              <a:ext uri="{FF2B5EF4-FFF2-40B4-BE49-F238E27FC236}">
                <a16:creationId xmlns:a16="http://schemas.microsoft.com/office/drawing/2014/main" id="{A93A42E0-3B38-E79A-7E8B-767D43E6124E}"/>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EE6238-B0B1-34FD-D7A4-3D1A01AF5AEF}"/>
              </a:ext>
            </a:extLst>
          </p:cNvPr>
          <p:cNvSpPr txBox="1"/>
          <p:nvPr/>
        </p:nvSpPr>
        <p:spPr>
          <a:xfrm>
            <a:off x="215169" y="4156932"/>
            <a:ext cx="4703359" cy="646331"/>
          </a:xfrm>
          <a:prstGeom prst="rect">
            <a:avLst/>
          </a:prstGeom>
          <a:noFill/>
        </p:spPr>
        <p:txBody>
          <a:bodyPr wrap="square">
            <a:spAutoFit/>
          </a:bodyPr>
          <a:lstStyle/>
          <a:p>
            <a:r>
              <a:rPr lang="en-US" sz="1200" i="1" dirty="0">
                <a:solidFill>
                  <a:srgbClr val="FF0000"/>
                </a:solidFill>
              </a:rPr>
              <a:t>D’Arcy, R., Chappell, J., </a:t>
            </a:r>
            <a:r>
              <a:rPr lang="en-US" sz="1200" i="1" dirty="0" err="1">
                <a:solidFill>
                  <a:srgbClr val="FF0000"/>
                </a:solidFill>
              </a:rPr>
              <a:t>Beinortaite</a:t>
            </a:r>
            <a:r>
              <a:rPr lang="en-US" sz="1200" i="1" dirty="0">
                <a:solidFill>
                  <a:srgbClr val="FF0000"/>
                </a:solidFill>
              </a:rPr>
              <a:t>, J. et al. Recovery time of a plasma-</a:t>
            </a:r>
            <a:r>
              <a:rPr lang="en-US" sz="1200" i="1" dirty="0" err="1">
                <a:solidFill>
                  <a:srgbClr val="FF0000"/>
                </a:solidFill>
              </a:rPr>
              <a:t>wakefield</a:t>
            </a:r>
            <a:r>
              <a:rPr lang="en-US" sz="1200" i="1" dirty="0">
                <a:solidFill>
                  <a:srgbClr val="FF0000"/>
                </a:solidFill>
              </a:rPr>
              <a:t> accelerator. Nature 603, 58–62 (2022). https://doi.org/10.1038/s41586-021-04348-8</a:t>
            </a:r>
          </a:p>
        </p:txBody>
      </p:sp>
      <p:sp>
        <p:nvSpPr>
          <p:cNvPr id="11" name="TextBox 10">
            <a:extLst>
              <a:ext uri="{FF2B5EF4-FFF2-40B4-BE49-F238E27FC236}">
                <a16:creationId xmlns:a16="http://schemas.microsoft.com/office/drawing/2014/main" id="{2CA285DB-FBCE-A24D-844A-C57566CD282B}"/>
              </a:ext>
            </a:extLst>
          </p:cNvPr>
          <p:cNvSpPr txBox="1"/>
          <p:nvPr/>
        </p:nvSpPr>
        <p:spPr>
          <a:xfrm>
            <a:off x="168891" y="2039287"/>
            <a:ext cx="4594178" cy="1292662"/>
          </a:xfrm>
          <a:prstGeom prst="rect">
            <a:avLst/>
          </a:prstGeom>
          <a:noFill/>
        </p:spPr>
        <p:txBody>
          <a:bodyPr wrap="square">
            <a:spAutoFit/>
          </a:bodyPr>
          <a:lstStyle/>
          <a:p>
            <a:r>
              <a:rPr lang="en-US" sz="1400" dirty="0"/>
              <a:t>This work expands the study started in E-224, which covered 1.4ns at fine time resolution, and up to 10microseconds with very coarse resolution.  The work has been published:  </a:t>
            </a:r>
          </a:p>
          <a:p>
            <a:r>
              <a:rPr lang="en-US" sz="1200" i="1" dirty="0">
                <a:solidFill>
                  <a:srgbClr val="FF0000"/>
                </a:solidFill>
              </a:rPr>
              <a:t>Zgadzaj, R., Silva, T., </a:t>
            </a:r>
            <a:r>
              <a:rPr lang="en-US" sz="1200" i="1" dirty="0" err="1">
                <a:solidFill>
                  <a:srgbClr val="FF0000"/>
                </a:solidFill>
              </a:rPr>
              <a:t>Khudyakov</a:t>
            </a:r>
            <a:r>
              <a:rPr lang="en-US" sz="1200" i="1" dirty="0">
                <a:solidFill>
                  <a:srgbClr val="FF0000"/>
                </a:solidFill>
              </a:rPr>
              <a:t>, V.K. et al. Dissipation of electron-beam-driven plasma wakes. Nat </a:t>
            </a:r>
            <a:r>
              <a:rPr lang="en-US" sz="1200" i="1" dirty="0" err="1">
                <a:solidFill>
                  <a:srgbClr val="FF0000"/>
                </a:solidFill>
              </a:rPr>
              <a:t>Commun</a:t>
            </a:r>
            <a:r>
              <a:rPr lang="en-US" sz="1200" i="1" dirty="0">
                <a:solidFill>
                  <a:srgbClr val="FF0000"/>
                </a:solidFill>
              </a:rPr>
              <a:t> 11, 4753 (2020). https://doi.org/10.1038/s41467-020-18490-w</a:t>
            </a:r>
          </a:p>
        </p:txBody>
      </p:sp>
      <p:sp>
        <p:nvSpPr>
          <p:cNvPr id="14" name="TextBox 13">
            <a:extLst>
              <a:ext uri="{FF2B5EF4-FFF2-40B4-BE49-F238E27FC236}">
                <a16:creationId xmlns:a16="http://schemas.microsoft.com/office/drawing/2014/main" id="{C9287926-090B-77FB-438A-DD207543E68F}"/>
              </a:ext>
            </a:extLst>
          </p:cNvPr>
          <p:cNvSpPr txBox="1"/>
          <p:nvPr/>
        </p:nvSpPr>
        <p:spPr>
          <a:xfrm>
            <a:off x="223482" y="3677020"/>
            <a:ext cx="4375814" cy="523220"/>
          </a:xfrm>
          <a:prstGeom prst="rect">
            <a:avLst/>
          </a:prstGeom>
          <a:noFill/>
        </p:spPr>
        <p:txBody>
          <a:bodyPr wrap="square">
            <a:spAutoFit/>
          </a:bodyPr>
          <a:lstStyle/>
          <a:p>
            <a:r>
              <a:rPr lang="en-US" sz="1400" dirty="0"/>
              <a:t>Another </a:t>
            </a:r>
            <a:r>
              <a:rPr lang="en-US" sz="1400" dirty="0" err="1"/>
              <a:t>apporoach</a:t>
            </a:r>
            <a:r>
              <a:rPr lang="en-US" sz="1400" dirty="0"/>
              <a:t>, for establishing the recovery time has been published recently:</a:t>
            </a:r>
          </a:p>
        </p:txBody>
      </p:sp>
      <p:sp>
        <p:nvSpPr>
          <p:cNvPr id="17" name="Arrow: Right 16">
            <a:extLst>
              <a:ext uri="{FF2B5EF4-FFF2-40B4-BE49-F238E27FC236}">
                <a16:creationId xmlns:a16="http://schemas.microsoft.com/office/drawing/2014/main" id="{5E634C7C-BDFC-8C62-3697-0CCA9F88C3FD}"/>
              </a:ext>
            </a:extLst>
          </p:cNvPr>
          <p:cNvSpPr/>
          <p:nvPr/>
        </p:nvSpPr>
        <p:spPr>
          <a:xfrm>
            <a:off x="4326341" y="2702256"/>
            <a:ext cx="539086"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C1C63C3-AC7A-91EF-5EC5-56402052A7F6}"/>
              </a:ext>
            </a:extLst>
          </p:cNvPr>
          <p:cNvSpPr txBox="1"/>
          <p:nvPr/>
        </p:nvSpPr>
        <p:spPr>
          <a:xfrm>
            <a:off x="4892722" y="1848216"/>
            <a:ext cx="3341034" cy="1754326"/>
          </a:xfrm>
          <a:prstGeom prst="rect">
            <a:avLst/>
          </a:prstGeom>
          <a:noFill/>
        </p:spPr>
        <p:txBody>
          <a:bodyPr wrap="square">
            <a:spAutoFit/>
          </a:bodyPr>
          <a:lstStyle/>
          <a:p>
            <a:r>
              <a:rPr lang="en-US" sz="1200" dirty="0"/>
              <a:t>1.4ns after excitation ion wake is still rapidly expanding radially.  Energy dissipation involves complex dynamics of outward electron streaming, followed by ions and complex impact ionization and excitation dynamics.   </a:t>
            </a:r>
            <a:br>
              <a:rPr lang="en-US" sz="1200" dirty="0"/>
            </a:br>
            <a:r>
              <a:rPr lang="en-US" sz="1200" dirty="0"/>
              <a:t>   Optical measurement indicate full recovery does not occur in lithium of 8 10</a:t>
            </a:r>
            <a:r>
              <a:rPr lang="en-US" sz="1200" baseline="30000" dirty="0"/>
              <a:t>16</a:t>
            </a:r>
            <a:r>
              <a:rPr lang="en-US" sz="1200" dirty="0"/>
              <a:t>cm</a:t>
            </a:r>
            <a:r>
              <a:rPr lang="en-US" sz="1200" baseline="30000" dirty="0"/>
              <a:t>-3</a:t>
            </a:r>
            <a:r>
              <a:rPr lang="en-US" sz="1200" dirty="0"/>
              <a:t> density after 10microseconds.  Probe still deflected from the field of view after this time.</a:t>
            </a:r>
          </a:p>
        </p:txBody>
      </p:sp>
      <p:sp>
        <p:nvSpPr>
          <p:cNvPr id="20" name="TextBox 19">
            <a:extLst>
              <a:ext uri="{FF2B5EF4-FFF2-40B4-BE49-F238E27FC236}">
                <a16:creationId xmlns:a16="http://schemas.microsoft.com/office/drawing/2014/main" id="{C00F93E6-6323-63C3-311D-CB9A053C07DB}"/>
              </a:ext>
            </a:extLst>
          </p:cNvPr>
          <p:cNvSpPr txBox="1"/>
          <p:nvPr/>
        </p:nvSpPr>
        <p:spPr>
          <a:xfrm>
            <a:off x="211539" y="4773600"/>
            <a:ext cx="3628031" cy="1384995"/>
          </a:xfrm>
          <a:prstGeom prst="rect">
            <a:avLst/>
          </a:prstGeom>
          <a:noFill/>
        </p:spPr>
        <p:txBody>
          <a:bodyPr wrap="square">
            <a:spAutoFit/>
          </a:bodyPr>
          <a:lstStyle/>
          <a:p>
            <a:r>
              <a:rPr lang="en-US" sz="1400" dirty="0"/>
              <a:t>D’Arcy et al.  Establish that for a single drive pulse in Argon plasma of density 1.75 10</a:t>
            </a:r>
            <a:r>
              <a:rPr lang="en-US" sz="1400" baseline="30000" dirty="0"/>
              <a:t>16</a:t>
            </a:r>
            <a:r>
              <a:rPr lang="en-US" sz="1400" dirty="0"/>
              <a:t>cm</a:t>
            </a:r>
            <a:r>
              <a:rPr lang="en-US" sz="1400" baseline="30000" dirty="0"/>
              <a:t>-3</a:t>
            </a:r>
            <a:r>
              <a:rPr lang="en-US" sz="1400" dirty="0"/>
              <a:t>, recovery occurs after 63ns, in the sense that no observable change in the parameters of drive and witness bunch are observed 63ns after previous driver.</a:t>
            </a:r>
          </a:p>
        </p:txBody>
      </p:sp>
      <p:grpSp>
        <p:nvGrpSpPr>
          <p:cNvPr id="26" name="Group 25">
            <a:extLst>
              <a:ext uri="{FF2B5EF4-FFF2-40B4-BE49-F238E27FC236}">
                <a16:creationId xmlns:a16="http://schemas.microsoft.com/office/drawing/2014/main" id="{10885BF1-40E1-E70A-5FBC-353292CB51A1}"/>
              </a:ext>
            </a:extLst>
          </p:cNvPr>
          <p:cNvGrpSpPr/>
          <p:nvPr/>
        </p:nvGrpSpPr>
        <p:grpSpPr>
          <a:xfrm>
            <a:off x="9355539" y="1798549"/>
            <a:ext cx="1944315" cy="2139162"/>
            <a:chOff x="9007887" y="1416056"/>
            <a:chExt cx="2291968" cy="2521655"/>
          </a:xfrm>
        </p:grpSpPr>
        <p:pic>
          <p:nvPicPr>
            <p:cNvPr id="21" name="Picture 2">
              <a:extLst>
                <a:ext uri="{FF2B5EF4-FFF2-40B4-BE49-F238E27FC236}">
                  <a16:creationId xmlns:a16="http://schemas.microsoft.com/office/drawing/2014/main" id="{10D748AC-297F-6A77-A625-7F83226BD9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7887" y="1462487"/>
              <a:ext cx="2280301" cy="1224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a:extLst>
                <a:ext uri="{FF2B5EF4-FFF2-40B4-BE49-F238E27FC236}">
                  <a16:creationId xmlns:a16="http://schemas.microsoft.com/office/drawing/2014/main" id="{AB3DDF6E-A9AF-B8EF-ABCF-C91ABFC89F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7887" y="2693414"/>
              <a:ext cx="2291968" cy="12442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0BFA2928-8917-FFF7-A8C8-DEF07341125C}"/>
                </a:ext>
              </a:extLst>
            </p:cNvPr>
            <p:cNvSpPr txBox="1"/>
            <p:nvPr/>
          </p:nvSpPr>
          <p:spPr>
            <a:xfrm>
              <a:off x="10324135" y="1416056"/>
              <a:ext cx="936374" cy="461665"/>
            </a:xfrm>
            <a:prstGeom prst="rect">
              <a:avLst/>
            </a:prstGeom>
            <a:noFill/>
          </p:spPr>
          <p:txBody>
            <a:bodyPr wrap="none" rtlCol="0">
              <a:spAutoFit/>
            </a:bodyPr>
            <a:lstStyle/>
            <a:p>
              <a:r>
                <a:rPr lang="en-US" sz="2400" b="1">
                  <a:solidFill>
                    <a:schemeClr val="bg1"/>
                  </a:solidFill>
                </a:rPr>
                <a:t>0.3 ns</a:t>
              </a:r>
            </a:p>
          </p:txBody>
        </p:sp>
        <p:sp>
          <p:nvSpPr>
            <p:cNvPr id="24" name="TextBox 23">
              <a:extLst>
                <a:ext uri="{FF2B5EF4-FFF2-40B4-BE49-F238E27FC236}">
                  <a16:creationId xmlns:a16="http://schemas.microsoft.com/office/drawing/2014/main" id="{A3C4094F-D803-6A83-FAF7-E51BA99CA621}"/>
                </a:ext>
              </a:extLst>
            </p:cNvPr>
            <p:cNvSpPr txBox="1"/>
            <p:nvPr/>
          </p:nvSpPr>
          <p:spPr>
            <a:xfrm>
              <a:off x="10350291" y="2623565"/>
              <a:ext cx="862436" cy="461665"/>
            </a:xfrm>
            <a:prstGeom prst="rect">
              <a:avLst/>
            </a:prstGeom>
            <a:noFill/>
          </p:spPr>
          <p:txBody>
            <a:bodyPr wrap="none" rtlCol="0">
              <a:spAutoFit/>
            </a:bodyPr>
            <a:lstStyle/>
            <a:p>
              <a:r>
                <a:rPr lang="en-US" sz="2400" b="1">
                  <a:solidFill>
                    <a:schemeClr val="bg1"/>
                  </a:solidFill>
                </a:rPr>
                <a:t>10 µs</a:t>
              </a:r>
            </a:p>
          </p:txBody>
        </p:sp>
        <p:cxnSp>
          <p:nvCxnSpPr>
            <p:cNvPr id="25" name="Straight Connector 24">
              <a:extLst>
                <a:ext uri="{FF2B5EF4-FFF2-40B4-BE49-F238E27FC236}">
                  <a16:creationId xmlns:a16="http://schemas.microsoft.com/office/drawing/2014/main" id="{26829F76-BB0D-322F-80B6-AB715B6C9C50}"/>
                </a:ext>
              </a:extLst>
            </p:cNvPr>
            <p:cNvCxnSpPr/>
            <p:nvPr/>
          </p:nvCxnSpPr>
          <p:spPr>
            <a:xfrm>
              <a:off x="10302332" y="2720309"/>
              <a:ext cx="0" cy="116283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DA94F0CA-95DA-5CC2-093D-59EA478B4EFB}"/>
              </a:ext>
            </a:extLst>
          </p:cNvPr>
          <p:cNvSpPr txBox="1"/>
          <p:nvPr/>
        </p:nvSpPr>
        <p:spPr>
          <a:xfrm>
            <a:off x="8194596" y="4690244"/>
            <a:ext cx="3953600" cy="2062103"/>
          </a:xfrm>
          <a:prstGeom prst="rect">
            <a:avLst/>
          </a:prstGeom>
          <a:noFill/>
        </p:spPr>
        <p:txBody>
          <a:bodyPr wrap="square" rtlCol="0">
            <a:spAutoFit/>
          </a:bodyPr>
          <a:lstStyle/>
          <a:p>
            <a:r>
              <a:rPr lang="en-US" sz="1600" dirty="0"/>
              <a:t>D’Arcy et al. establish an </a:t>
            </a:r>
            <a:r>
              <a:rPr lang="en-US" sz="1600" dirty="0" err="1"/>
              <a:t>upperlimit</a:t>
            </a:r>
            <a:r>
              <a:rPr lang="en-US" sz="1600" dirty="0"/>
              <a:t> of 10’s of MHz, based on the recovery from a single pulse.  This measurement does not take into account accumulating energy in the medium.  Our results indicate that the medium is not in its quiescent state after 10ms.  More detailed physical understanding of the dissipation dynamics is needed.</a:t>
            </a:r>
          </a:p>
        </p:txBody>
      </p:sp>
    </p:spTree>
    <p:extLst>
      <p:ext uri="{BB962C8B-B14F-4D97-AF65-F5344CB8AC3E}">
        <p14:creationId xmlns:p14="http://schemas.microsoft.com/office/powerpoint/2010/main" val="241300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82A20C-3A7A-B8D4-18D7-6192BAF653DA}"/>
              </a:ext>
            </a:extLst>
          </p:cNvPr>
          <p:cNvSpPr/>
          <p:nvPr/>
        </p:nvSpPr>
        <p:spPr>
          <a:xfrm>
            <a:off x="9016036" y="5715238"/>
            <a:ext cx="1861338" cy="997140"/>
          </a:xfrm>
          <a:prstGeom prst="rect">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7B5B6-FC11-E988-52EE-FDA17F065D5F}"/>
              </a:ext>
            </a:extLst>
          </p:cNvPr>
          <p:cNvSpPr/>
          <p:nvPr/>
        </p:nvSpPr>
        <p:spPr>
          <a:xfrm rot="10800000" flipH="1">
            <a:off x="9863689" y="5900623"/>
            <a:ext cx="170583" cy="630818"/>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EC8BCE-6C24-BA89-36F8-E63891B546AE}"/>
              </a:ext>
            </a:extLst>
          </p:cNvPr>
          <p:cNvSpPr/>
          <p:nvPr/>
        </p:nvSpPr>
        <p:spPr>
          <a:xfrm>
            <a:off x="5669521" y="3075630"/>
            <a:ext cx="5207853" cy="733460"/>
          </a:xfrm>
          <a:prstGeom prst="rect">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66BBA6-1D56-4B7B-B593-420535DBFA83}"/>
              </a:ext>
            </a:extLst>
          </p:cNvPr>
          <p:cNvSpPr/>
          <p:nvPr/>
        </p:nvSpPr>
        <p:spPr>
          <a:xfrm rot="10800000" flipH="1">
            <a:off x="3022212" y="5309797"/>
            <a:ext cx="365778" cy="1209486"/>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A904735-23E7-A9AB-6DBD-1D15C551D861}"/>
              </a:ext>
            </a:extLst>
          </p:cNvPr>
          <p:cNvGrpSpPr/>
          <p:nvPr/>
        </p:nvGrpSpPr>
        <p:grpSpPr>
          <a:xfrm>
            <a:off x="4324116" y="3839396"/>
            <a:ext cx="566228" cy="427218"/>
            <a:chOff x="1482256" y="2995139"/>
            <a:chExt cx="674409" cy="659872"/>
          </a:xfrm>
        </p:grpSpPr>
        <p:sp>
          <p:nvSpPr>
            <p:cNvPr id="9" name="Oval 47">
              <a:extLst>
                <a:ext uri="{FF2B5EF4-FFF2-40B4-BE49-F238E27FC236}">
                  <a16:creationId xmlns:a16="http://schemas.microsoft.com/office/drawing/2014/main" id="{7DDA2E58-F9A2-6A94-7C7D-2D9DCD0467E2}"/>
                </a:ext>
              </a:extLst>
            </p:cNvPr>
            <p:cNvSpPr>
              <a:spLocks noChangeArrowheads="1"/>
            </p:cNvSpPr>
            <p:nvPr/>
          </p:nvSpPr>
          <p:spPr bwMode="auto">
            <a:xfrm rot="10800000">
              <a:off x="1482256" y="2995139"/>
              <a:ext cx="112922" cy="659872"/>
            </a:xfrm>
            <a:prstGeom prst="ellipse">
              <a:avLst/>
            </a:prstGeom>
            <a:gradFill flip="none" rotWithShape="1">
              <a:gsLst>
                <a:gs pos="0">
                  <a:schemeClr val="bg1">
                    <a:lumMod val="85000"/>
                  </a:schemeClr>
                </a:gs>
                <a:gs pos="50000">
                  <a:schemeClr val="bg1">
                    <a:lumMod val="65000"/>
                  </a:schemeClr>
                </a:gs>
                <a:gs pos="100000">
                  <a:schemeClr val="bg1">
                    <a:lumMod val="8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D54B96EE-10D1-FC01-6B8D-9A046A926D57}"/>
                </a:ext>
              </a:extLst>
            </p:cNvPr>
            <p:cNvGrpSpPr/>
            <p:nvPr/>
          </p:nvGrpSpPr>
          <p:grpSpPr>
            <a:xfrm>
              <a:off x="1759623" y="3042585"/>
              <a:ext cx="397042" cy="564975"/>
              <a:chOff x="1257916" y="4656283"/>
              <a:chExt cx="301991" cy="564975"/>
            </a:xfrm>
          </p:grpSpPr>
          <p:sp>
            <p:nvSpPr>
              <p:cNvPr id="11" name="Rectangle 10">
                <a:extLst>
                  <a:ext uri="{FF2B5EF4-FFF2-40B4-BE49-F238E27FC236}">
                    <a16:creationId xmlns:a16="http://schemas.microsoft.com/office/drawing/2014/main" id="{C3915916-25F9-FD44-B8FD-06792A59704E}"/>
                  </a:ext>
                </a:extLst>
              </p:cNvPr>
              <p:cNvSpPr/>
              <p:nvPr/>
            </p:nvSpPr>
            <p:spPr>
              <a:xfrm>
                <a:off x="1257916" y="4720765"/>
                <a:ext cx="161747" cy="436013"/>
              </a:xfrm>
              <a:prstGeom prst="rect">
                <a:avLst/>
              </a:prstGeom>
              <a:gradFill flip="none" rotWithShape="1">
                <a:gsLst>
                  <a:gs pos="0">
                    <a:schemeClr val="bg1">
                      <a:lumMod val="85000"/>
                    </a:schemeClr>
                  </a:gs>
                  <a:gs pos="50000">
                    <a:schemeClr val="bg1">
                      <a:lumMod val="65000"/>
                    </a:schemeClr>
                  </a:gs>
                  <a:gs pos="100000">
                    <a:schemeClr val="bg1">
                      <a:lumMod val="8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ord 11">
                <a:extLst>
                  <a:ext uri="{FF2B5EF4-FFF2-40B4-BE49-F238E27FC236}">
                    <a16:creationId xmlns:a16="http://schemas.microsoft.com/office/drawing/2014/main" id="{3E0D4124-CE76-EE7C-0589-815BC9D816C8}"/>
                  </a:ext>
                </a:extLst>
              </p:cNvPr>
              <p:cNvSpPr/>
              <p:nvPr/>
            </p:nvSpPr>
            <p:spPr>
              <a:xfrm>
                <a:off x="1324117" y="4656283"/>
                <a:ext cx="203187" cy="564975"/>
              </a:xfrm>
              <a:prstGeom prst="chord">
                <a:avLst>
                  <a:gd name="adj1" fmla="val 5382180"/>
                  <a:gd name="adj2" fmla="val 16179397"/>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ord 12">
                <a:extLst>
                  <a:ext uri="{FF2B5EF4-FFF2-40B4-BE49-F238E27FC236}">
                    <a16:creationId xmlns:a16="http://schemas.microsoft.com/office/drawing/2014/main" id="{97B9D228-3525-A9C8-F6C2-6AF7B594E150}"/>
                  </a:ext>
                </a:extLst>
              </p:cNvPr>
              <p:cNvSpPr/>
              <p:nvPr/>
            </p:nvSpPr>
            <p:spPr>
              <a:xfrm>
                <a:off x="1356720" y="4656283"/>
                <a:ext cx="203187" cy="564975"/>
              </a:xfrm>
              <a:prstGeom prst="chord">
                <a:avLst>
                  <a:gd name="adj1" fmla="val 5382180"/>
                  <a:gd name="adj2" fmla="val 16179397"/>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a:extLst>
              <a:ext uri="{FF2B5EF4-FFF2-40B4-BE49-F238E27FC236}">
                <a16:creationId xmlns:a16="http://schemas.microsoft.com/office/drawing/2014/main" id="{F24BD108-C60E-59B9-82B5-92388E959FDA}"/>
              </a:ext>
            </a:extLst>
          </p:cNvPr>
          <p:cNvSpPr/>
          <p:nvPr/>
        </p:nvSpPr>
        <p:spPr>
          <a:xfrm>
            <a:off x="5828153" y="1751549"/>
            <a:ext cx="4246127" cy="524372"/>
          </a:xfrm>
          <a:prstGeom prst="rect">
            <a:avLst/>
          </a:prstGeom>
          <a:gradFill flip="none" rotWithShape="1">
            <a:gsLst>
              <a:gs pos="0">
                <a:schemeClr val="bg1">
                  <a:lumMod val="75000"/>
                </a:schemeClr>
              </a:gs>
              <a:gs pos="50000">
                <a:schemeClr val="bg1">
                  <a:lumMod val="85000"/>
                </a:schemeClr>
              </a:gs>
              <a:gs pos="100000">
                <a:schemeClr val="bg1">
                  <a:lumMod val="65000"/>
                </a:schemeClr>
              </a:gs>
            </a:gsLst>
            <a:lin ang="540000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FB598-7A4C-6DDF-F8D6-487BA42D9C80}"/>
              </a:ext>
            </a:extLst>
          </p:cNvPr>
          <p:cNvSpPr/>
          <p:nvPr/>
        </p:nvSpPr>
        <p:spPr>
          <a:xfrm>
            <a:off x="2788387" y="928614"/>
            <a:ext cx="3039767" cy="2024357"/>
          </a:xfrm>
          <a:prstGeom prst="rect">
            <a:avLst/>
          </a:prstGeom>
          <a:solidFill>
            <a:schemeClr val="bg1">
              <a:lumMod val="8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14059E1-D695-1FA7-3B2E-1F9BCEFA972C}"/>
              </a:ext>
            </a:extLst>
          </p:cNvPr>
          <p:cNvGrpSpPr/>
          <p:nvPr/>
        </p:nvGrpSpPr>
        <p:grpSpPr>
          <a:xfrm>
            <a:off x="9984484" y="1474181"/>
            <a:ext cx="863342" cy="1075266"/>
            <a:chOff x="4917636" y="2934836"/>
            <a:chExt cx="1872073" cy="2331606"/>
          </a:xfrm>
        </p:grpSpPr>
        <p:sp>
          <p:nvSpPr>
            <p:cNvPr id="17" name="Rectangle 16">
              <a:extLst>
                <a:ext uri="{FF2B5EF4-FFF2-40B4-BE49-F238E27FC236}">
                  <a16:creationId xmlns:a16="http://schemas.microsoft.com/office/drawing/2014/main" id="{76281933-7996-87E2-85A7-03304AD3339F}"/>
                </a:ext>
              </a:extLst>
            </p:cNvPr>
            <p:cNvSpPr/>
            <p:nvPr/>
          </p:nvSpPr>
          <p:spPr>
            <a:xfrm>
              <a:off x="4918704" y="3163207"/>
              <a:ext cx="1870784" cy="1874864"/>
            </a:xfrm>
            <a:prstGeom prst="rect">
              <a:avLst/>
            </a:prstGeom>
            <a:solidFill>
              <a:schemeClr val="bg1">
                <a:lumMod val="8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623F9E-4362-CD25-C090-82E34641D839}"/>
                </a:ext>
              </a:extLst>
            </p:cNvPr>
            <p:cNvSpPr/>
            <p:nvPr/>
          </p:nvSpPr>
          <p:spPr>
            <a:xfrm>
              <a:off x="5212994" y="3457686"/>
              <a:ext cx="1282871" cy="1282871"/>
            </a:xfrm>
            <a:prstGeom prst="ellipse">
              <a:avLst/>
            </a:prstGeom>
            <a:noFill/>
            <a:ln w="952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573426C-E1CE-B7E6-6931-26D737BA0A74}"/>
                </a:ext>
              </a:extLst>
            </p:cNvPr>
            <p:cNvGrpSpPr/>
            <p:nvPr/>
          </p:nvGrpSpPr>
          <p:grpSpPr>
            <a:xfrm>
              <a:off x="4917636" y="3162300"/>
              <a:ext cx="1872073" cy="1875771"/>
              <a:chOff x="4917636" y="3162300"/>
              <a:chExt cx="1872073" cy="1875771"/>
            </a:xfrm>
          </p:grpSpPr>
          <p:sp>
            <p:nvSpPr>
              <p:cNvPr id="28" name="Freeform 46">
                <a:extLst>
                  <a:ext uri="{FF2B5EF4-FFF2-40B4-BE49-F238E27FC236}">
                    <a16:creationId xmlns:a16="http://schemas.microsoft.com/office/drawing/2014/main" id="{C8B4F7C2-0F95-36C5-CB28-66D16F61528C}"/>
                  </a:ext>
                </a:extLst>
              </p:cNvPr>
              <p:cNvSpPr/>
              <p:nvPr/>
            </p:nvSpPr>
            <p:spPr>
              <a:xfrm>
                <a:off x="5210175" y="3162300"/>
                <a:ext cx="1290637" cy="485775"/>
              </a:xfrm>
              <a:custGeom>
                <a:avLst/>
                <a:gdLst>
                  <a:gd name="connsiteX0" fmla="*/ 0 w 1290637"/>
                  <a:gd name="connsiteY0" fmla="*/ 0 h 485775"/>
                  <a:gd name="connsiteX1" fmla="*/ 0 w 1290637"/>
                  <a:gd name="connsiteY1" fmla="*/ 295275 h 485775"/>
                  <a:gd name="connsiteX2" fmla="*/ 190500 w 1290637"/>
                  <a:gd name="connsiteY2" fmla="*/ 485775 h 485775"/>
                  <a:gd name="connsiteX3" fmla="*/ 1095375 w 1290637"/>
                  <a:gd name="connsiteY3" fmla="*/ 485775 h 485775"/>
                  <a:gd name="connsiteX4" fmla="*/ 1290637 w 1290637"/>
                  <a:gd name="connsiteY4" fmla="*/ 290513 h 485775"/>
                  <a:gd name="connsiteX5" fmla="*/ 1290637 w 1290637"/>
                  <a:gd name="connsiteY5" fmla="*/ 0 h 485775"/>
                  <a:gd name="connsiteX6" fmla="*/ 0 w 1290637"/>
                  <a:gd name="connsiteY6"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637" h="485775">
                    <a:moveTo>
                      <a:pt x="0" y="0"/>
                    </a:moveTo>
                    <a:lnTo>
                      <a:pt x="0" y="295275"/>
                    </a:lnTo>
                    <a:lnTo>
                      <a:pt x="190500" y="485775"/>
                    </a:lnTo>
                    <a:lnTo>
                      <a:pt x="1095375" y="485775"/>
                    </a:lnTo>
                    <a:lnTo>
                      <a:pt x="1290637" y="290513"/>
                    </a:lnTo>
                    <a:lnTo>
                      <a:pt x="1290637" y="0"/>
                    </a:lnTo>
                    <a:lnTo>
                      <a:pt x="0" y="0"/>
                    </a:lnTo>
                    <a:close/>
                  </a:path>
                </a:pathLst>
              </a:custGeom>
              <a:gradFill flip="none" rotWithShape="1">
                <a:gsLst>
                  <a:gs pos="0">
                    <a:srgbClr val="757575"/>
                  </a:gs>
                  <a:gs pos="50000">
                    <a:schemeClr val="bg1">
                      <a:lumMod val="95000"/>
                    </a:schemeClr>
                  </a:gs>
                  <a:gs pos="100000">
                    <a:schemeClr val="bg1">
                      <a:lumMod val="75000"/>
                    </a:schemeClr>
                  </a:gs>
                </a:gsLst>
                <a:lin ang="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47">
                <a:extLst>
                  <a:ext uri="{FF2B5EF4-FFF2-40B4-BE49-F238E27FC236}">
                    <a16:creationId xmlns:a16="http://schemas.microsoft.com/office/drawing/2014/main" id="{4ADBA5BA-468B-3687-CFF7-01F12070397C}"/>
                  </a:ext>
                </a:extLst>
              </p:cNvPr>
              <p:cNvSpPr/>
              <p:nvPr/>
            </p:nvSpPr>
            <p:spPr>
              <a:xfrm flipH="1" flipV="1">
                <a:off x="5210175" y="4552296"/>
                <a:ext cx="1290637" cy="485775"/>
              </a:xfrm>
              <a:custGeom>
                <a:avLst/>
                <a:gdLst>
                  <a:gd name="connsiteX0" fmla="*/ 0 w 1290637"/>
                  <a:gd name="connsiteY0" fmla="*/ 0 h 485775"/>
                  <a:gd name="connsiteX1" fmla="*/ 0 w 1290637"/>
                  <a:gd name="connsiteY1" fmla="*/ 295275 h 485775"/>
                  <a:gd name="connsiteX2" fmla="*/ 190500 w 1290637"/>
                  <a:gd name="connsiteY2" fmla="*/ 485775 h 485775"/>
                  <a:gd name="connsiteX3" fmla="*/ 1095375 w 1290637"/>
                  <a:gd name="connsiteY3" fmla="*/ 485775 h 485775"/>
                  <a:gd name="connsiteX4" fmla="*/ 1290637 w 1290637"/>
                  <a:gd name="connsiteY4" fmla="*/ 290513 h 485775"/>
                  <a:gd name="connsiteX5" fmla="*/ 1290637 w 1290637"/>
                  <a:gd name="connsiteY5" fmla="*/ 0 h 485775"/>
                  <a:gd name="connsiteX6" fmla="*/ 0 w 1290637"/>
                  <a:gd name="connsiteY6"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637" h="485775">
                    <a:moveTo>
                      <a:pt x="0" y="0"/>
                    </a:moveTo>
                    <a:lnTo>
                      <a:pt x="0" y="295275"/>
                    </a:lnTo>
                    <a:lnTo>
                      <a:pt x="190500" y="485775"/>
                    </a:lnTo>
                    <a:lnTo>
                      <a:pt x="1095375" y="485775"/>
                    </a:lnTo>
                    <a:lnTo>
                      <a:pt x="1290637" y="290513"/>
                    </a:lnTo>
                    <a:lnTo>
                      <a:pt x="1290637" y="0"/>
                    </a:lnTo>
                    <a:lnTo>
                      <a:pt x="0" y="0"/>
                    </a:lnTo>
                    <a:close/>
                  </a:path>
                </a:pathLst>
              </a:custGeom>
              <a:gradFill flip="none" rotWithShape="1">
                <a:gsLst>
                  <a:gs pos="0">
                    <a:srgbClr val="757575"/>
                  </a:gs>
                  <a:gs pos="50000">
                    <a:schemeClr val="bg1">
                      <a:lumMod val="95000"/>
                    </a:schemeClr>
                  </a:gs>
                  <a:gs pos="100000">
                    <a:schemeClr val="bg1">
                      <a:lumMod val="75000"/>
                    </a:schemeClr>
                  </a:gs>
                </a:gsLst>
                <a:lin ang="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48">
                <a:extLst>
                  <a:ext uri="{FF2B5EF4-FFF2-40B4-BE49-F238E27FC236}">
                    <a16:creationId xmlns:a16="http://schemas.microsoft.com/office/drawing/2014/main" id="{3B287AC7-A708-001E-1647-91F6CFAC0B5D}"/>
                  </a:ext>
                </a:extLst>
              </p:cNvPr>
              <p:cNvSpPr/>
              <p:nvPr/>
            </p:nvSpPr>
            <p:spPr>
              <a:xfrm rot="16200000" flipH="1">
                <a:off x="4515205" y="3855712"/>
                <a:ext cx="1290637" cy="485775"/>
              </a:xfrm>
              <a:custGeom>
                <a:avLst/>
                <a:gdLst>
                  <a:gd name="connsiteX0" fmla="*/ 0 w 1290637"/>
                  <a:gd name="connsiteY0" fmla="*/ 0 h 485775"/>
                  <a:gd name="connsiteX1" fmla="*/ 0 w 1290637"/>
                  <a:gd name="connsiteY1" fmla="*/ 295275 h 485775"/>
                  <a:gd name="connsiteX2" fmla="*/ 190500 w 1290637"/>
                  <a:gd name="connsiteY2" fmla="*/ 485775 h 485775"/>
                  <a:gd name="connsiteX3" fmla="*/ 1095375 w 1290637"/>
                  <a:gd name="connsiteY3" fmla="*/ 485775 h 485775"/>
                  <a:gd name="connsiteX4" fmla="*/ 1290637 w 1290637"/>
                  <a:gd name="connsiteY4" fmla="*/ 290513 h 485775"/>
                  <a:gd name="connsiteX5" fmla="*/ 1290637 w 1290637"/>
                  <a:gd name="connsiteY5" fmla="*/ 0 h 485775"/>
                  <a:gd name="connsiteX6" fmla="*/ 0 w 1290637"/>
                  <a:gd name="connsiteY6"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637" h="485775">
                    <a:moveTo>
                      <a:pt x="0" y="0"/>
                    </a:moveTo>
                    <a:lnTo>
                      <a:pt x="0" y="295275"/>
                    </a:lnTo>
                    <a:lnTo>
                      <a:pt x="190500" y="485775"/>
                    </a:lnTo>
                    <a:lnTo>
                      <a:pt x="1095375" y="485775"/>
                    </a:lnTo>
                    <a:lnTo>
                      <a:pt x="1290637" y="290513"/>
                    </a:lnTo>
                    <a:lnTo>
                      <a:pt x="1290637" y="0"/>
                    </a:lnTo>
                    <a:lnTo>
                      <a:pt x="0" y="0"/>
                    </a:lnTo>
                    <a:close/>
                  </a:path>
                </a:pathLst>
              </a:custGeom>
              <a:gradFill flip="none" rotWithShape="1">
                <a:gsLst>
                  <a:gs pos="0">
                    <a:srgbClr val="757575"/>
                  </a:gs>
                  <a:gs pos="50000">
                    <a:schemeClr val="bg1">
                      <a:lumMod val="95000"/>
                    </a:schemeClr>
                  </a:gs>
                  <a:gs pos="100000">
                    <a:schemeClr val="bg1">
                      <a:lumMod val="75000"/>
                    </a:schemeClr>
                  </a:gs>
                </a:gsLst>
                <a:lin ang="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9">
                <a:extLst>
                  <a:ext uri="{FF2B5EF4-FFF2-40B4-BE49-F238E27FC236}">
                    <a16:creationId xmlns:a16="http://schemas.microsoft.com/office/drawing/2014/main" id="{763AC6D3-247C-F4EA-76F8-1D81EED0F639}"/>
                  </a:ext>
                </a:extLst>
              </p:cNvPr>
              <p:cNvSpPr/>
              <p:nvPr/>
            </p:nvSpPr>
            <p:spPr>
              <a:xfrm rot="16200000" flipV="1">
                <a:off x="5901503" y="3855712"/>
                <a:ext cx="1290637" cy="485775"/>
              </a:xfrm>
              <a:custGeom>
                <a:avLst/>
                <a:gdLst>
                  <a:gd name="connsiteX0" fmla="*/ 0 w 1290637"/>
                  <a:gd name="connsiteY0" fmla="*/ 0 h 485775"/>
                  <a:gd name="connsiteX1" fmla="*/ 0 w 1290637"/>
                  <a:gd name="connsiteY1" fmla="*/ 295275 h 485775"/>
                  <a:gd name="connsiteX2" fmla="*/ 190500 w 1290637"/>
                  <a:gd name="connsiteY2" fmla="*/ 485775 h 485775"/>
                  <a:gd name="connsiteX3" fmla="*/ 1095375 w 1290637"/>
                  <a:gd name="connsiteY3" fmla="*/ 485775 h 485775"/>
                  <a:gd name="connsiteX4" fmla="*/ 1290637 w 1290637"/>
                  <a:gd name="connsiteY4" fmla="*/ 290513 h 485775"/>
                  <a:gd name="connsiteX5" fmla="*/ 1290637 w 1290637"/>
                  <a:gd name="connsiteY5" fmla="*/ 0 h 485775"/>
                  <a:gd name="connsiteX6" fmla="*/ 0 w 1290637"/>
                  <a:gd name="connsiteY6"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637" h="485775">
                    <a:moveTo>
                      <a:pt x="0" y="0"/>
                    </a:moveTo>
                    <a:lnTo>
                      <a:pt x="0" y="295275"/>
                    </a:lnTo>
                    <a:lnTo>
                      <a:pt x="190500" y="485775"/>
                    </a:lnTo>
                    <a:lnTo>
                      <a:pt x="1095375" y="485775"/>
                    </a:lnTo>
                    <a:lnTo>
                      <a:pt x="1290637" y="290513"/>
                    </a:lnTo>
                    <a:lnTo>
                      <a:pt x="1290637" y="0"/>
                    </a:lnTo>
                    <a:lnTo>
                      <a:pt x="0" y="0"/>
                    </a:lnTo>
                    <a:close/>
                  </a:path>
                </a:pathLst>
              </a:custGeom>
              <a:gradFill flip="none" rotWithShape="1">
                <a:gsLst>
                  <a:gs pos="0">
                    <a:srgbClr val="757575"/>
                  </a:gs>
                  <a:gs pos="50000">
                    <a:schemeClr val="bg1">
                      <a:lumMod val="95000"/>
                    </a:schemeClr>
                  </a:gs>
                  <a:gs pos="100000">
                    <a:schemeClr val="bg1">
                      <a:lumMod val="75000"/>
                    </a:schemeClr>
                  </a:gs>
                </a:gsLst>
                <a:lin ang="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ED0032C-4B46-3232-A186-F63AB2AFCA65}"/>
                </a:ext>
              </a:extLst>
            </p:cNvPr>
            <p:cNvGrpSpPr/>
            <p:nvPr/>
          </p:nvGrpSpPr>
          <p:grpSpPr>
            <a:xfrm>
              <a:off x="4949060" y="2934836"/>
              <a:ext cx="1809750" cy="2331606"/>
              <a:chOff x="4293870" y="2366387"/>
              <a:chExt cx="1809750" cy="2331606"/>
            </a:xfrm>
          </p:grpSpPr>
          <p:sp>
            <p:nvSpPr>
              <p:cNvPr id="21" name="Oval 20">
                <a:extLst>
                  <a:ext uri="{FF2B5EF4-FFF2-40B4-BE49-F238E27FC236}">
                    <a16:creationId xmlns:a16="http://schemas.microsoft.com/office/drawing/2014/main" id="{EAEBD33A-50B4-32DC-7B02-6CE9B81BDDBD}"/>
                  </a:ext>
                </a:extLst>
              </p:cNvPr>
              <p:cNvSpPr/>
              <p:nvPr/>
            </p:nvSpPr>
            <p:spPr>
              <a:xfrm>
                <a:off x="4557690" y="2888715"/>
                <a:ext cx="1282871" cy="1282871"/>
              </a:xfrm>
              <a:prstGeom prst="ellipse">
                <a:avLst/>
              </a:prstGeom>
              <a:solidFill>
                <a:schemeClr val="bg1"/>
              </a:solidFill>
              <a:ln w="952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C7F5448-D32D-4286-39F8-0DF8BDDE3E7B}"/>
                  </a:ext>
                </a:extLst>
              </p:cNvPr>
              <p:cNvCxnSpPr/>
              <p:nvPr/>
            </p:nvCxnSpPr>
            <p:spPr>
              <a:xfrm>
                <a:off x="4552927" y="2883952"/>
                <a:ext cx="195180" cy="195180"/>
              </a:xfrm>
              <a:prstGeom prst="line">
                <a:avLst/>
              </a:prstGeom>
              <a:ln>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484CB0-F15A-72D7-5DE0-E14C6FDBD783}"/>
                  </a:ext>
                </a:extLst>
              </p:cNvPr>
              <p:cNvCxnSpPr/>
              <p:nvPr/>
            </p:nvCxnSpPr>
            <p:spPr>
              <a:xfrm>
                <a:off x="5643249" y="3986454"/>
                <a:ext cx="195180" cy="195180"/>
              </a:xfrm>
              <a:prstGeom prst="line">
                <a:avLst/>
              </a:prstGeom>
              <a:ln>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B5DF16-D214-4354-3CE2-381D9F70867C}"/>
                  </a:ext>
                </a:extLst>
              </p:cNvPr>
              <p:cNvCxnSpPr/>
              <p:nvPr/>
            </p:nvCxnSpPr>
            <p:spPr>
              <a:xfrm flipH="1">
                <a:off x="5648012" y="2883952"/>
                <a:ext cx="195180" cy="195180"/>
              </a:xfrm>
              <a:prstGeom prst="line">
                <a:avLst/>
              </a:prstGeom>
              <a:ln>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394A79-1218-4331-2603-3FCC91BE32C1}"/>
                  </a:ext>
                </a:extLst>
              </p:cNvPr>
              <p:cNvCxnSpPr/>
              <p:nvPr/>
            </p:nvCxnSpPr>
            <p:spPr>
              <a:xfrm flipH="1">
                <a:off x="4553041" y="3986454"/>
                <a:ext cx="195180" cy="195180"/>
              </a:xfrm>
              <a:prstGeom prst="line">
                <a:avLst/>
              </a:prstGeom>
              <a:ln>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6A2E672-E835-A8D6-BBF1-752948A0FD8D}"/>
                  </a:ext>
                </a:extLst>
              </p:cNvPr>
              <p:cNvSpPr/>
              <p:nvPr/>
            </p:nvSpPr>
            <p:spPr>
              <a:xfrm>
                <a:off x="4293870" y="2366387"/>
                <a:ext cx="1809750" cy="228371"/>
              </a:xfrm>
              <a:prstGeom prst="rect">
                <a:avLst/>
              </a:prstGeom>
              <a:gradFill flip="none" rotWithShape="1">
                <a:gsLst>
                  <a:gs pos="0">
                    <a:schemeClr val="bg1">
                      <a:lumMod val="65000"/>
                    </a:schemeClr>
                  </a:gs>
                  <a:gs pos="50000">
                    <a:schemeClr val="bg1">
                      <a:lumMod val="95000"/>
                    </a:schemeClr>
                  </a:gs>
                  <a:gs pos="100000">
                    <a:schemeClr val="bg1">
                      <a:lumMod val="50000"/>
                    </a:schemeClr>
                  </a:gs>
                </a:gsLst>
                <a:lin ang="0" scaled="1"/>
                <a:tileRect/>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1FF2BC-AAFF-66DF-69A3-07A711F9E3AB}"/>
                  </a:ext>
                </a:extLst>
              </p:cNvPr>
              <p:cNvSpPr/>
              <p:nvPr/>
            </p:nvSpPr>
            <p:spPr>
              <a:xfrm>
                <a:off x="4293870" y="4469622"/>
                <a:ext cx="1809750" cy="228371"/>
              </a:xfrm>
              <a:prstGeom prst="rect">
                <a:avLst/>
              </a:prstGeom>
              <a:gradFill flip="none" rotWithShape="1">
                <a:gsLst>
                  <a:gs pos="0">
                    <a:schemeClr val="bg1">
                      <a:lumMod val="65000"/>
                    </a:schemeClr>
                  </a:gs>
                  <a:gs pos="50000">
                    <a:schemeClr val="bg1">
                      <a:lumMod val="95000"/>
                    </a:schemeClr>
                  </a:gs>
                  <a:gs pos="100000">
                    <a:schemeClr val="bg1">
                      <a:lumMod val="50000"/>
                    </a:schemeClr>
                  </a:gs>
                </a:gsLst>
                <a:lin ang="0" scaled="1"/>
                <a:tileRect/>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2" name="Straight Connector 31">
            <a:extLst>
              <a:ext uri="{FF2B5EF4-FFF2-40B4-BE49-F238E27FC236}">
                <a16:creationId xmlns:a16="http://schemas.microsoft.com/office/drawing/2014/main" id="{D78234BC-A117-C121-57B7-008366800126}"/>
              </a:ext>
            </a:extLst>
          </p:cNvPr>
          <p:cNvCxnSpPr/>
          <p:nvPr/>
        </p:nvCxnSpPr>
        <p:spPr>
          <a:xfrm>
            <a:off x="3098804" y="2010979"/>
            <a:ext cx="8426481" cy="0"/>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2B3B4A9-7E69-4300-8F3C-C83655B65FE2}"/>
              </a:ext>
            </a:extLst>
          </p:cNvPr>
          <p:cNvSpPr txBox="1"/>
          <p:nvPr/>
        </p:nvSpPr>
        <p:spPr>
          <a:xfrm>
            <a:off x="2847496" y="996807"/>
            <a:ext cx="1885071" cy="369332"/>
          </a:xfrm>
          <a:prstGeom prst="rect">
            <a:avLst/>
          </a:prstGeom>
          <a:noFill/>
        </p:spPr>
        <p:txBody>
          <a:bodyPr wrap="square" rtlCol="0">
            <a:spAutoFit/>
          </a:bodyPr>
          <a:lstStyle/>
          <a:p>
            <a:r>
              <a:rPr lang="en-US" dirty="0"/>
              <a:t>Vacuum chamber</a:t>
            </a:r>
          </a:p>
        </p:txBody>
      </p:sp>
      <p:sp>
        <p:nvSpPr>
          <p:cNvPr id="34" name="TextBox 33">
            <a:extLst>
              <a:ext uri="{FF2B5EF4-FFF2-40B4-BE49-F238E27FC236}">
                <a16:creationId xmlns:a16="http://schemas.microsoft.com/office/drawing/2014/main" id="{085A0FF1-E45C-7CA4-175F-27C0B3A8DC30}"/>
              </a:ext>
            </a:extLst>
          </p:cNvPr>
          <p:cNvSpPr txBox="1"/>
          <p:nvPr/>
        </p:nvSpPr>
        <p:spPr>
          <a:xfrm>
            <a:off x="7053157" y="2369889"/>
            <a:ext cx="1103892" cy="307777"/>
          </a:xfrm>
          <a:prstGeom prst="rect">
            <a:avLst/>
          </a:prstGeom>
          <a:noFill/>
        </p:spPr>
        <p:txBody>
          <a:bodyPr wrap="none" rtlCol="0">
            <a:spAutoFit/>
          </a:bodyPr>
          <a:lstStyle/>
          <a:p>
            <a:r>
              <a:rPr lang="en-US" sz="1400" dirty="0"/>
              <a:t>Plasma oven</a:t>
            </a:r>
          </a:p>
        </p:txBody>
      </p:sp>
      <p:cxnSp>
        <p:nvCxnSpPr>
          <p:cNvPr id="35" name="Straight Connector 34">
            <a:extLst>
              <a:ext uri="{FF2B5EF4-FFF2-40B4-BE49-F238E27FC236}">
                <a16:creationId xmlns:a16="http://schemas.microsoft.com/office/drawing/2014/main" id="{D93232D7-8000-EC57-31DD-699EA13845F4}"/>
              </a:ext>
            </a:extLst>
          </p:cNvPr>
          <p:cNvCxnSpPr/>
          <p:nvPr/>
        </p:nvCxnSpPr>
        <p:spPr>
          <a:xfrm flipV="1">
            <a:off x="6873009" y="1493135"/>
            <a:ext cx="54426" cy="903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9324C5-6906-B5F1-2F49-0CFD9E404514}"/>
              </a:ext>
            </a:extLst>
          </p:cNvPr>
          <p:cNvCxnSpPr/>
          <p:nvPr/>
        </p:nvCxnSpPr>
        <p:spPr>
          <a:xfrm flipV="1">
            <a:off x="7680809" y="1557312"/>
            <a:ext cx="54426" cy="903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0CA00A-E161-9824-1FC7-B3A7B4F6C63C}"/>
              </a:ext>
            </a:extLst>
          </p:cNvPr>
          <p:cNvCxnSpPr/>
          <p:nvPr/>
        </p:nvCxnSpPr>
        <p:spPr>
          <a:xfrm flipV="1">
            <a:off x="8389250" y="1615924"/>
            <a:ext cx="54426" cy="903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424466-C04D-08F4-D1FB-017CB9377B51}"/>
              </a:ext>
            </a:extLst>
          </p:cNvPr>
          <p:cNvSpPr txBox="1"/>
          <p:nvPr/>
        </p:nvSpPr>
        <p:spPr>
          <a:xfrm>
            <a:off x="6724433" y="1282077"/>
            <a:ext cx="413896" cy="276999"/>
          </a:xfrm>
          <a:prstGeom prst="rect">
            <a:avLst/>
          </a:prstGeom>
          <a:noFill/>
        </p:spPr>
        <p:txBody>
          <a:bodyPr wrap="none" rtlCol="0">
            <a:spAutoFit/>
          </a:bodyPr>
          <a:lstStyle/>
          <a:p>
            <a:r>
              <a:rPr lang="en-US" sz="1200" dirty="0"/>
              <a:t>FP1</a:t>
            </a:r>
          </a:p>
        </p:txBody>
      </p:sp>
      <p:sp>
        <p:nvSpPr>
          <p:cNvPr id="39" name="TextBox 38">
            <a:extLst>
              <a:ext uri="{FF2B5EF4-FFF2-40B4-BE49-F238E27FC236}">
                <a16:creationId xmlns:a16="http://schemas.microsoft.com/office/drawing/2014/main" id="{8F1E2A15-47D6-61B7-97E2-3F72F526DFCD}"/>
              </a:ext>
            </a:extLst>
          </p:cNvPr>
          <p:cNvSpPr txBox="1"/>
          <p:nvPr/>
        </p:nvSpPr>
        <p:spPr>
          <a:xfrm>
            <a:off x="7514289" y="1340723"/>
            <a:ext cx="450764" cy="307777"/>
          </a:xfrm>
          <a:prstGeom prst="rect">
            <a:avLst/>
          </a:prstGeom>
          <a:noFill/>
        </p:spPr>
        <p:txBody>
          <a:bodyPr wrap="none" rtlCol="0">
            <a:spAutoFit/>
          </a:bodyPr>
          <a:lstStyle/>
          <a:p>
            <a:r>
              <a:rPr lang="en-US" sz="1400" dirty="0"/>
              <a:t>FP2</a:t>
            </a:r>
            <a:endParaRPr lang="en-US" dirty="0"/>
          </a:p>
        </p:txBody>
      </p:sp>
      <p:sp>
        <p:nvSpPr>
          <p:cNvPr id="40" name="TextBox 39">
            <a:extLst>
              <a:ext uri="{FF2B5EF4-FFF2-40B4-BE49-F238E27FC236}">
                <a16:creationId xmlns:a16="http://schemas.microsoft.com/office/drawing/2014/main" id="{A25B11EA-E915-BF31-8E04-0F591B840564}"/>
              </a:ext>
            </a:extLst>
          </p:cNvPr>
          <p:cNvSpPr txBox="1"/>
          <p:nvPr/>
        </p:nvSpPr>
        <p:spPr>
          <a:xfrm>
            <a:off x="8213933" y="1406753"/>
            <a:ext cx="450764" cy="307777"/>
          </a:xfrm>
          <a:prstGeom prst="rect">
            <a:avLst/>
          </a:prstGeom>
          <a:noFill/>
        </p:spPr>
        <p:txBody>
          <a:bodyPr wrap="none" rtlCol="0">
            <a:spAutoFit/>
          </a:bodyPr>
          <a:lstStyle/>
          <a:p>
            <a:r>
              <a:rPr lang="en-US" sz="1400" dirty="0"/>
              <a:t>FP3</a:t>
            </a:r>
            <a:endParaRPr lang="en-US" dirty="0"/>
          </a:p>
        </p:txBody>
      </p:sp>
      <p:sp>
        <p:nvSpPr>
          <p:cNvPr id="41" name="TextBox 40">
            <a:extLst>
              <a:ext uri="{FF2B5EF4-FFF2-40B4-BE49-F238E27FC236}">
                <a16:creationId xmlns:a16="http://schemas.microsoft.com/office/drawing/2014/main" id="{098E53A4-B565-D925-3CD2-90377D9B430D}"/>
              </a:ext>
            </a:extLst>
          </p:cNvPr>
          <p:cNvSpPr txBox="1"/>
          <p:nvPr/>
        </p:nvSpPr>
        <p:spPr>
          <a:xfrm>
            <a:off x="4955096" y="1272093"/>
            <a:ext cx="468398" cy="338554"/>
          </a:xfrm>
          <a:prstGeom prst="rect">
            <a:avLst/>
          </a:prstGeom>
          <a:noFill/>
        </p:spPr>
        <p:txBody>
          <a:bodyPr wrap="none" rtlCol="0">
            <a:spAutoFit/>
          </a:bodyPr>
          <a:lstStyle/>
          <a:p>
            <a:r>
              <a:rPr lang="en-US" sz="1600" b="1" dirty="0"/>
              <a:t>M4</a:t>
            </a:r>
          </a:p>
        </p:txBody>
      </p:sp>
      <p:sp>
        <p:nvSpPr>
          <p:cNvPr id="42" name="Oval 41">
            <a:extLst>
              <a:ext uri="{FF2B5EF4-FFF2-40B4-BE49-F238E27FC236}">
                <a16:creationId xmlns:a16="http://schemas.microsoft.com/office/drawing/2014/main" id="{767A970D-CC43-2698-D3C5-6FED68E31EA3}"/>
              </a:ext>
            </a:extLst>
          </p:cNvPr>
          <p:cNvSpPr/>
          <p:nvPr/>
        </p:nvSpPr>
        <p:spPr>
          <a:xfrm>
            <a:off x="6286306" y="1985933"/>
            <a:ext cx="2729730" cy="5217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20D1261-A750-3C43-1E3C-858B56CEA3B8}"/>
              </a:ext>
            </a:extLst>
          </p:cNvPr>
          <p:cNvGrpSpPr/>
          <p:nvPr/>
        </p:nvGrpSpPr>
        <p:grpSpPr>
          <a:xfrm>
            <a:off x="2935984" y="1850672"/>
            <a:ext cx="7574794" cy="317487"/>
            <a:chOff x="2259154" y="1095306"/>
            <a:chExt cx="4141576" cy="372359"/>
          </a:xfrm>
        </p:grpSpPr>
        <p:cxnSp>
          <p:nvCxnSpPr>
            <p:cNvPr id="44" name="Straight Connector 43">
              <a:extLst>
                <a:ext uri="{FF2B5EF4-FFF2-40B4-BE49-F238E27FC236}">
                  <a16:creationId xmlns:a16="http://schemas.microsoft.com/office/drawing/2014/main" id="{890FC848-375A-DDD5-48FC-5B2C6E35FB99}"/>
                </a:ext>
              </a:extLst>
            </p:cNvPr>
            <p:cNvCxnSpPr/>
            <p:nvPr/>
          </p:nvCxnSpPr>
          <p:spPr>
            <a:xfrm flipH="1">
              <a:off x="2259155" y="1177525"/>
              <a:ext cx="4038945" cy="290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79FD4B-4D48-ED88-A8B7-6939EA3FD8D6}"/>
                </a:ext>
              </a:extLst>
            </p:cNvPr>
            <p:cNvCxnSpPr/>
            <p:nvPr/>
          </p:nvCxnSpPr>
          <p:spPr>
            <a:xfrm flipH="1" flipV="1">
              <a:off x="2259154" y="1095306"/>
              <a:ext cx="4141576" cy="2975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C2FBF77F-4175-6E62-B342-9EBD752BB49F}"/>
              </a:ext>
            </a:extLst>
          </p:cNvPr>
          <p:cNvSpPr txBox="1"/>
          <p:nvPr/>
        </p:nvSpPr>
        <p:spPr>
          <a:xfrm>
            <a:off x="4769893" y="5561349"/>
            <a:ext cx="4135270" cy="1169551"/>
          </a:xfrm>
          <a:prstGeom prst="rect">
            <a:avLst/>
          </a:prstGeom>
          <a:noFill/>
        </p:spPr>
        <p:txBody>
          <a:bodyPr wrap="square" rtlCol="0">
            <a:spAutoFit/>
          </a:bodyPr>
          <a:lstStyle/>
          <a:p>
            <a:r>
              <a:rPr lang="en-US" sz="1400" dirty="0"/>
              <a:t>Full probe detection setup, cameras to be added when channels become available.  Additionally, bandpass filters can be used to study the evolution of the plasma in different wavelength ranges, to probe more accurately compositional changes in the plasma.</a:t>
            </a:r>
          </a:p>
        </p:txBody>
      </p:sp>
      <p:cxnSp>
        <p:nvCxnSpPr>
          <p:cNvPr id="47" name="Straight Connector 46">
            <a:extLst>
              <a:ext uri="{FF2B5EF4-FFF2-40B4-BE49-F238E27FC236}">
                <a16:creationId xmlns:a16="http://schemas.microsoft.com/office/drawing/2014/main" id="{5D9197EA-E4E0-5BC6-FE83-D3276FD0CD8E}"/>
              </a:ext>
            </a:extLst>
          </p:cNvPr>
          <p:cNvCxnSpPr/>
          <p:nvPr/>
        </p:nvCxnSpPr>
        <p:spPr>
          <a:xfrm flipH="1" flipV="1">
            <a:off x="3098805" y="1633446"/>
            <a:ext cx="2657247" cy="21054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3B9DE6E-E25E-1CCB-54A2-6413EBC3003E}"/>
              </a:ext>
            </a:extLst>
          </p:cNvPr>
          <p:cNvSpPr txBox="1"/>
          <p:nvPr/>
        </p:nvSpPr>
        <p:spPr>
          <a:xfrm>
            <a:off x="3274827" y="1629913"/>
            <a:ext cx="1107664" cy="307777"/>
          </a:xfrm>
          <a:prstGeom prst="rect">
            <a:avLst/>
          </a:prstGeom>
          <a:noFill/>
        </p:spPr>
        <p:txBody>
          <a:bodyPr wrap="square" rtlCol="0">
            <a:spAutoFit/>
          </a:bodyPr>
          <a:lstStyle/>
          <a:p>
            <a:r>
              <a:rPr lang="en-US" sz="1400" b="1" dirty="0"/>
              <a:t>~ 0.02 rad</a:t>
            </a:r>
          </a:p>
        </p:txBody>
      </p:sp>
      <p:cxnSp>
        <p:nvCxnSpPr>
          <p:cNvPr id="49" name="Straight Arrow Connector 48">
            <a:extLst>
              <a:ext uri="{FF2B5EF4-FFF2-40B4-BE49-F238E27FC236}">
                <a16:creationId xmlns:a16="http://schemas.microsoft.com/office/drawing/2014/main" id="{05D52718-99E6-C9C7-50C9-8BFF61D94AF0}"/>
              </a:ext>
            </a:extLst>
          </p:cNvPr>
          <p:cNvCxnSpPr>
            <a:stCxn id="50" idx="0"/>
          </p:cNvCxnSpPr>
          <p:nvPr/>
        </p:nvCxnSpPr>
        <p:spPr>
          <a:xfrm flipV="1">
            <a:off x="6439645" y="2017541"/>
            <a:ext cx="313080" cy="45133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59576DD-8C18-9D01-048D-CD3E50C271A0}"/>
              </a:ext>
            </a:extLst>
          </p:cNvPr>
          <p:cNvSpPr txBox="1"/>
          <p:nvPr/>
        </p:nvSpPr>
        <p:spPr>
          <a:xfrm>
            <a:off x="6114716" y="2468871"/>
            <a:ext cx="649858" cy="461665"/>
          </a:xfrm>
          <a:prstGeom prst="rect">
            <a:avLst/>
          </a:prstGeom>
          <a:noFill/>
          <a:ln>
            <a:solidFill>
              <a:schemeClr val="accent6">
                <a:lumMod val="75000"/>
              </a:schemeClr>
            </a:solidFill>
          </a:ln>
        </p:spPr>
        <p:txBody>
          <a:bodyPr wrap="none" rtlCol="0">
            <a:spAutoFit/>
          </a:bodyPr>
          <a:lstStyle/>
          <a:p>
            <a:r>
              <a:rPr lang="en-US" sz="1200" dirty="0">
                <a:solidFill>
                  <a:schemeClr val="accent6">
                    <a:lumMod val="75000"/>
                  </a:schemeClr>
                </a:solidFill>
              </a:rPr>
              <a:t>Plasma</a:t>
            </a:r>
          </a:p>
          <a:p>
            <a:r>
              <a:rPr lang="en-US" sz="1200" dirty="0">
                <a:solidFill>
                  <a:schemeClr val="accent6">
                    <a:lumMod val="75000"/>
                  </a:schemeClr>
                </a:solidFill>
              </a:rPr>
              <a:t>column</a:t>
            </a:r>
          </a:p>
        </p:txBody>
      </p:sp>
      <p:sp>
        <p:nvSpPr>
          <p:cNvPr id="51" name="Arc 50">
            <a:extLst>
              <a:ext uri="{FF2B5EF4-FFF2-40B4-BE49-F238E27FC236}">
                <a16:creationId xmlns:a16="http://schemas.microsoft.com/office/drawing/2014/main" id="{A29CE303-FE73-0F18-6703-018B848497AC}"/>
              </a:ext>
            </a:extLst>
          </p:cNvPr>
          <p:cNvSpPr/>
          <p:nvPr/>
        </p:nvSpPr>
        <p:spPr>
          <a:xfrm rot="16200000">
            <a:off x="2839799" y="1822342"/>
            <a:ext cx="1157106" cy="368316"/>
          </a:xfrm>
          <a:prstGeom prst="arc">
            <a:avLst>
              <a:gd name="adj1" fmla="val 16157879"/>
              <a:gd name="adj2" fmla="val 20208896"/>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a:extLst>
              <a:ext uri="{FF2B5EF4-FFF2-40B4-BE49-F238E27FC236}">
                <a16:creationId xmlns:a16="http://schemas.microsoft.com/office/drawing/2014/main" id="{34FCF2BD-1A5D-27EF-0C17-4DE58BED56F7}"/>
              </a:ext>
            </a:extLst>
          </p:cNvPr>
          <p:cNvSpPr/>
          <p:nvPr/>
        </p:nvSpPr>
        <p:spPr>
          <a:xfrm>
            <a:off x="10295030" y="2907252"/>
            <a:ext cx="5082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58A64CD-D567-60A4-B0A1-7C849075DBFF}"/>
              </a:ext>
            </a:extLst>
          </p:cNvPr>
          <p:cNvSpPr txBox="1"/>
          <p:nvPr/>
        </p:nvSpPr>
        <p:spPr>
          <a:xfrm>
            <a:off x="9939300" y="2774703"/>
            <a:ext cx="371331" cy="276999"/>
          </a:xfrm>
          <a:prstGeom prst="rect">
            <a:avLst/>
          </a:prstGeom>
          <a:noFill/>
        </p:spPr>
        <p:txBody>
          <a:bodyPr wrap="square" rtlCol="0">
            <a:spAutoFit/>
          </a:bodyPr>
          <a:lstStyle/>
          <a:p>
            <a:r>
              <a:rPr lang="en-US" sz="1200" b="1" dirty="0">
                <a:solidFill>
                  <a:srgbClr val="0070C0"/>
                </a:solidFill>
              </a:rPr>
              <a:t>BP</a:t>
            </a:r>
          </a:p>
        </p:txBody>
      </p:sp>
      <p:grpSp>
        <p:nvGrpSpPr>
          <p:cNvPr id="54" name="Group 53">
            <a:extLst>
              <a:ext uri="{FF2B5EF4-FFF2-40B4-BE49-F238E27FC236}">
                <a16:creationId xmlns:a16="http://schemas.microsoft.com/office/drawing/2014/main" id="{E50AADEB-4BE6-C432-6AC3-885561584DDB}"/>
              </a:ext>
            </a:extLst>
          </p:cNvPr>
          <p:cNvGrpSpPr/>
          <p:nvPr/>
        </p:nvGrpSpPr>
        <p:grpSpPr>
          <a:xfrm rot="5400000">
            <a:off x="2476721" y="1951936"/>
            <a:ext cx="861322" cy="119771"/>
            <a:chOff x="251520" y="4751460"/>
            <a:chExt cx="1944216" cy="1501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55" name="Right Triangle 54">
              <a:extLst>
                <a:ext uri="{FF2B5EF4-FFF2-40B4-BE49-F238E27FC236}">
                  <a16:creationId xmlns:a16="http://schemas.microsoft.com/office/drawing/2014/main" id="{03A7F884-8910-5170-BF2A-D0BE437B9D2E}"/>
                </a:ext>
              </a:extLst>
            </p:cNvPr>
            <p:cNvSpPr/>
            <p:nvPr/>
          </p:nvSpPr>
          <p:spPr>
            <a:xfrm>
              <a:off x="1274106" y="4751460"/>
              <a:ext cx="921630" cy="150188"/>
            </a:xfrm>
            <a:prstGeom prst="r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A78FC45A-635A-EF67-6687-5FF163823354}"/>
                </a:ext>
              </a:extLst>
            </p:cNvPr>
            <p:cNvSpPr/>
            <p:nvPr/>
          </p:nvSpPr>
          <p:spPr>
            <a:xfrm flipH="1">
              <a:off x="251520" y="4751460"/>
              <a:ext cx="921630" cy="150188"/>
            </a:xfrm>
            <a:prstGeom prst="r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61DF75F0-C23E-9223-B8FA-EC93FECB7CE3}"/>
              </a:ext>
            </a:extLst>
          </p:cNvPr>
          <p:cNvSpPr/>
          <p:nvPr/>
        </p:nvSpPr>
        <p:spPr>
          <a:xfrm rot="5674329" flipH="1">
            <a:off x="7708464" y="-837200"/>
            <a:ext cx="170583" cy="5688042"/>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0A3372D-2529-75D3-0A07-34451B0C7557}"/>
              </a:ext>
            </a:extLst>
          </p:cNvPr>
          <p:cNvSpPr/>
          <p:nvPr/>
        </p:nvSpPr>
        <p:spPr>
          <a:xfrm flipH="1">
            <a:off x="4959282" y="1695091"/>
            <a:ext cx="170583" cy="2443204"/>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47FDAC1-F457-3F69-1B72-94A9200F2C80}"/>
              </a:ext>
            </a:extLst>
          </p:cNvPr>
          <p:cNvSpPr/>
          <p:nvPr/>
        </p:nvSpPr>
        <p:spPr>
          <a:xfrm rot="18965303">
            <a:off x="4842857" y="1667689"/>
            <a:ext cx="312936" cy="134855"/>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09BB84D-F1B4-45F2-67BB-2351283C0811}"/>
              </a:ext>
            </a:extLst>
          </p:cNvPr>
          <p:cNvSpPr/>
          <p:nvPr/>
        </p:nvSpPr>
        <p:spPr>
          <a:xfrm rot="16200000" flipH="1">
            <a:off x="3492780" y="3357904"/>
            <a:ext cx="365778" cy="1390199"/>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8ED7FF0-3494-51FF-CB8E-539C4DF0806A}"/>
              </a:ext>
            </a:extLst>
          </p:cNvPr>
          <p:cNvSpPr/>
          <p:nvPr/>
        </p:nvSpPr>
        <p:spPr>
          <a:xfrm rot="16200000" flipH="1">
            <a:off x="4794675" y="3803103"/>
            <a:ext cx="170583" cy="499801"/>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AF7C306D-36BE-F528-6511-FBE1FAE3276A}"/>
              </a:ext>
            </a:extLst>
          </p:cNvPr>
          <p:cNvSpPr/>
          <p:nvPr/>
        </p:nvSpPr>
        <p:spPr>
          <a:xfrm rot="5400000">
            <a:off x="4317526" y="3923355"/>
            <a:ext cx="365781" cy="259299"/>
          </a:xfrm>
          <a:prstGeom prst="trapezoid">
            <a:avLst>
              <a:gd name="adj" fmla="val 38688"/>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4C1AE4-0D68-8143-DC2D-A05AABB7B18B}"/>
              </a:ext>
            </a:extLst>
          </p:cNvPr>
          <p:cNvSpPr/>
          <p:nvPr/>
        </p:nvSpPr>
        <p:spPr>
          <a:xfrm rot="18900000">
            <a:off x="4938321" y="4033235"/>
            <a:ext cx="312936" cy="140071"/>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874AC64-2412-04F2-E176-EE670542ED1E}"/>
              </a:ext>
            </a:extLst>
          </p:cNvPr>
          <p:cNvSpPr/>
          <p:nvPr/>
        </p:nvSpPr>
        <p:spPr>
          <a:xfrm rot="16200000" flipH="1">
            <a:off x="3536808" y="4174208"/>
            <a:ext cx="365778" cy="1445003"/>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C3F0DC4-248E-D4E5-7DCA-A76977612BBD}"/>
              </a:ext>
            </a:extLst>
          </p:cNvPr>
          <p:cNvSpPr/>
          <p:nvPr/>
        </p:nvSpPr>
        <p:spPr>
          <a:xfrm rot="16200000" flipH="1">
            <a:off x="3540133" y="4761745"/>
            <a:ext cx="365778" cy="1438353"/>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1E0D4D3-F7A9-55E8-4587-F5B10980ECB6}"/>
              </a:ext>
            </a:extLst>
          </p:cNvPr>
          <p:cNvSpPr/>
          <p:nvPr/>
        </p:nvSpPr>
        <p:spPr>
          <a:xfrm rot="10800000" flipH="1">
            <a:off x="3022212" y="3870113"/>
            <a:ext cx="365778" cy="1209486"/>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9B15498-D741-4757-F3DD-E782EFD26521}"/>
              </a:ext>
            </a:extLst>
          </p:cNvPr>
          <p:cNvSpPr/>
          <p:nvPr/>
        </p:nvSpPr>
        <p:spPr>
          <a:xfrm rot="10800000" flipH="1">
            <a:off x="4043171" y="4689774"/>
            <a:ext cx="365778" cy="999751"/>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4C30155-DD08-E0C5-44D4-148779719016}"/>
              </a:ext>
            </a:extLst>
          </p:cNvPr>
          <p:cNvGrpSpPr/>
          <p:nvPr/>
        </p:nvGrpSpPr>
        <p:grpSpPr>
          <a:xfrm>
            <a:off x="4215597" y="4467821"/>
            <a:ext cx="281630" cy="692134"/>
            <a:chOff x="1499078" y="4191140"/>
            <a:chExt cx="281630" cy="692134"/>
          </a:xfrm>
        </p:grpSpPr>
        <p:sp>
          <p:nvSpPr>
            <p:cNvPr id="69" name="Rectangle 68">
              <a:extLst>
                <a:ext uri="{FF2B5EF4-FFF2-40B4-BE49-F238E27FC236}">
                  <a16:creationId xmlns:a16="http://schemas.microsoft.com/office/drawing/2014/main" id="{30492F97-C5D7-3F34-2B78-D2A411CD25AD}"/>
                </a:ext>
              </a:extLst>
            </p:cNvPr>
            <p:cNvSpPr/>
            <p:nvPr/>
          </p:nvSpPr>
          <p:spPr>
            <a:xfrm rot="2700000" flipV="1">
              <a:off x="1359320" y="4363840"/>
              <a:ext cx="594088" cy="24868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515A487-1F24-21C4-A832-9AC81AC81180}"/>
                </a:ext>
              </a:extLst>
            </p:cNvPr>
            <p:cNvSpPr/>
            <p:nvPr/>
          </p:nvSpPr>
          <p:spPr>
            <a:xfrm rot="2700000" flipV="1">
              <a:off x="1258455" y="4529809"/>
              <a:ext cx="594088" cy="112842"/>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0FD8C3DC-1A14-1C5C-9C90-C3EF93F64727}"/>
              </a:ext>
            </a:extLst>
          </p:cNvPr>
          <p:cNvGrpSpPr/>
          <p:nvPr/>
        </p:nvGrpSpPr>
        <p:grpSpPr>
          <a:xfrm>
            <a:off x="2748303" y="3798018"/>
            <a:ext cx="700093" cy="281425"/>
            <a:chOff x="31784" y="3521337"/>
            <a:chExt cx="700093" cy="281425"/>
          </a:xfrm>
        </p:grpSpPr>
        <p:sp>
          <p:nvSpPr>
            <p:cNvPr id="72" name="Rectangle 71">
              <a:extLst>
                <a:ext uri="{FF2B5EF4-FFF2-40B4-BE49-F238E27FC236}">
                  <a16:creationId xmlns:a16="http://schemas.microsoft.com/office/drawing/2014/main" id="{C6B69682-2654-12A0-CC6E-A31A332EDF71}"/>
                </a:ext>
              </a:extLst>
            </p:cNvPr>
            <p:cNvSpPr/>
            <p:nvPr/>
          </p:nvSpPr>
          <p:spPr>
            <a:xfrm rot="18900000" flipV="1">
              <a:off x="31784" y="3521337"/>
              <a:ext cx="586951" cy="24868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4228C96-0F64-3F2E-0239-9B6B5B1E8E2B}"/>
                </a:ext>
              </a:extLst>
            </p:cNvPr>
            <p:cNvSpPr/>
            <p:nvPr/>
          </p:nvSpPr>
          <p:spPr>
            <a:xfrm rot="18900000">
              <a:off x="137789" y="3689920"/>
              <a:ext cx="594088" cy="112842"/>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FBE5ADE8-8AA8-BD87-2DB6-38B71280FE1A}"/>
              </a:ext>
            </a:extLst>
          </p:cNvPr>
          <p:cNvGrpSpPr/>
          <p:nvPr/>
        </p:nvGrpSpPr>
        <p:grpSpPr>
          <a:xfrm>
            <a:off x="3974972" y="5461402"/>
            <a:ext cx="695900" cy="275753"/>
            <a:chOff x="1258453" y="5184721"/>
            <a:chExt cx="695900" cy="275753"/>
          </a:xfrm>
        </p:grpSpPr>
        <p:sp>
          <p:nvSpPr>
            <p:cNvPr id="75" name="Rectangle 74">
              <a:extLst>
                <a:ext uri="{FF2B5EF4-FFF2-40B4-BE49-F238E27FC236}">
                  <a16:creationId xmlns:a16="http://schemas.microsoft.com/office/drawing/2014/main" id="{16B1A804-C18C-A8B1-B83F-79E471CF46D4}"/>
                </a:ext>
              </a:extLst>
            </p:cNvPr>
            <p:cNvSpPr/>
            <p:nvPr/>
          </p:nvSpPr>
          <p:spPr>
            <a:xfrm rot="18900000" flipV="1">
              <a:off x="1367402" y="5211786"/>
              <a:ext cx="586951" cy="24868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005BD31-9581-5B4B-035D-3736361C6F1C}"/>
                </a:ext>
              </a:extLst>
            </p:cNvPr>
            <p:cNvSpPr/>
            <p:nvPr/>
          </p:nvSpPr>
          <p:spPr>
            <a:xfrm rot="18900000">
              <a:off x="1258453" y="5184721"/>
              <a:ext cx="594088" cy="112842"/>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0DAF41B6-430C-EDC2-E194-82FA958442CD}"/>
              </a:ext>
            </a:extLst>
          </p:cNvPr>
          <p:cNvGrpSpPr/>
          <p:nvPr/>
        </p:nvGrpSpPr>
        <p:grpSpPr>
          <a:xfrm>
            <a:off x="2963914" y="4642669"/>
            <a:ext cx="260484" cy="687991"/>
            <a:chOff x="247395" y="4365988"/>
            <a:chExt cx="260484" cy="687991"/>
          </a:xfrm>
        </p:grpSpPr>
        <p:sp>
          <p:nvSpPr>
            <p:cNvPr id="78" name="Rectangle 77">
              <a:extLst>
                <a:ext uri="{FF2B5EF4-FFF2-40B4-BE49-F238E27FC236}">
                  <a16:creationId xmlns:a16="http://schemas.microsoft.com/office/drawing/2014/main" id="{A12EF3C5-7331-800B-90B5-3972C1C72CC3}"/>
                </a:ext>
              </a:extLst>
            </p:cNvPr>
            <p:cNvSpPr/>
            <p:nvPr/>
          </p:nvSpPr>
          <p:spPr>
            <a:xfrm rot="2700000" flipV="1">
              <a:off x="78263" y="4636160"/>
              <a:ext cx="586951" cy="24868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83561D-7881-7AA6-F594-F186A98460A3}"/>
                </a:ext>
              </a:extLst>
            </p:cNvPr>
            <p:cNvSpPr/>
            <p:nvPr/>
          </p:nvSpPr>
          <p:spPr>
            <a:xfrm rot="2700000" flipV="1">
              <a:off x="154414" y="4606611"/>
              <a:ext cx="594088" cy="112842"/>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084EB544-2B56-C773-A35E-C66386DEBADD}"/>
              </a:ext>
            </a:extLst>
          </p:cNvPr>
          <p:cNvGrpSpPr/>
          <p:nvPr/>
        </p:nvGrpSpPr>
        <p:grpSpPr>
          <a:xfrm>
            <a:off x="2783563" y="5228581"/>
            <a:ext cx="681458" cy="267428"/>
            <a:chOff x="67044" y="4951900"/>
            <a:chExt cx="681458" cy="267428"/>
          </a:xfrm>
        </p:grpSpPr>
        <p:sp>
          <p:nvSpPr>
            <p:cNvPr id="81" name="Rectangle 80">
              <a:extLst>
                <a:ext uri="{FF2B5EF4-FFF2-40B4-BE49-F238E27FC236}">
                  <a16:creationId xmlns:a16="http://schemas.microsoft.com/office/drawing/2014/main" id="{F1C3EE0D-034C-8287-D5D9-E5BCD2CCE1BA}"/>
                </a:ext>
              </a:extLst>
            </p:cNvPr>
            <p:cNvSpPr/>
            <p:nvPr/>
          </p:nvSpPr>
          <p:spPr>
            <a:xfrm rot="18900000" flipV="1">
              <a:off x="67044" y="4951900"/>
              <a:ext cx="586951" cy="24868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F209E1B-5E9D-A91B-B1A8-7BC5329B5110}"/>
                </a:ext>
              </a:extLst>
            </p:cNvPr>
            <p:cNvSpPr/>
            <p:nvPr/>
          </p:nvSpPr>
          <p:spPr>
            <a:xfrm rot="18900000">
              <a:off x="154414" y="5106486"/>
              <a:ext cx="594088" cy="112842"/>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74706FBE-ED78-CE61-C911-0D283BD51381}"/>
              </a:ext>
            </a:extLst>
          </p:cNvPr>
          <p:cNvSpPr/>
          <p:nvPr/>
        </p:nvSpPr>
        <p:spPr>
          <a:xfrm>
            <a:off x="3816936" y="3810391"/>
            <a:ext cx="177233" cy="485227"/>
          </a:xfrm>
          <a:prstGeom prst="rect">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4B3BD91-EA5C-A764-8B60-DC7A21B237D7}"/>
              </a:ext>
            </a:extLst>
          </p:cNvPr>
          <p:cNvSpPr/>
          <p:nvPr/>
        </p:nvSpPr>
        <p:spPr>
          <a:xfrm>
            <a:off x="3953505" y="4600999"/>
            <a:ext cx="620420" cy="11667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a:extLst>
              <a:ext uri="{FF2B5EF4-FFF2-40B4-BE49-F238E27FC236}">
                <a16:creationId xmlns:a16="http://schemas.microsoft.com/office/drawing/2014/main" id="{DA30A2C2-8747-A503-421B-13BCF54B5C6E}"/>
              </a:ext>
            </a:extLst>
          </p:cNvPr>
          <p:cNvCxnSpPr/>
          <p:nvPr/>
        </p:nvCxnSpPr>
        <p:spPr>
          <a:xfrm>
            <a:off x="4081953" y="5846804"/>
            <a:ext cx="4184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92124D30-C45B-2DCC-68F8-CE474A229ABB}"/>
              </a:ext>
            </a:extLst>
          </p:cNvPr>
          <p:cNvSpPr/>
          <p:nvPr/>
        </p:nvSpPr>
        <p:spPr>
          <a:xfrm>
            <a:off x="3476967" y="3796679"/>
            <a:ext cx="103152" cy="512648"/>
          </a:xfrm>
          <a:prstGeom prst="rect">
            <a:avLst/>
          </a:prstGeom>
          <a:gradFill flip="none" rotWithShape="1">
            <a:gsLst>
              <a:gs pos="0">
                <a:schemeClr val="bg1">
                  <a:lumMod val="50000"/>
                </a:schemeClr>
              </a:gs>
              <a:gs pos="50000">
                <a:schemeClr val="bg1">
                  <a:lumMod val="65000"/>
                  <a:tint val="44500"/>
                  <a:satMod val="160000"/>
                </a:schemeClr>
              </a:gs>
              <a:gs pos="100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2D526BB-175F-EA22-481E-879BE7747112}"/>
              </a:ext>
            </a:extLst>
          </p:cNvPr>
          <p:cNvSpPr txBox="1"/>
          <p:nvPr/>
        </p:nvSpPr>
        <p:spPr>
          <a:xfrm>
            <a:off x="3936369" y="5830881"/>
            <a:ext cx="838691" cy="307777"/>
          </a:xfrm>
          <a:prstGeom prst="rect">
            <a:avLst/>
          </a:prstGeom>
          <a:noFill/>
        </p:spPr>
        <p:txBody>
          <a:bodyPr wrap="none" rtlCol="0">
            <a:spAutoFit/>
          </a:bodyPr>
          <a:lstStyle/>
          <a:p>
            <a:r>
              <a:rPr lang="el-GR" sz="1400" dirty="0"/>
              <a:t>Δ</a:t>
            </a:r>
            <a:r>
              <a:rPr lang="en-US" sz="1400" dirty="0"/>
              <a:t>t~0-4ns</a:t>
            </a:r>
          </a:p>
        </p:txBody>
      </p:sp>
      <p:sp>
        <p:nvSpPr>
          <p:cNvPr id="88" name="TextBox 87">
            <a:extLst>
              <a:ext uri="{FF2B5EF4-FFF2-40B4-BE49-F238E27FC236}">
                <a16:creationId xmlns:a16="http://schemas.microsoft.com/office/drawing/2014/main" id="{480EC778-6789-9D96-26C6-3DA7E8001495}"/>
              </a:ext>
            </a:extLst>
          </p:cNvPr>
          <p:cNvSpPr txBox="1"/>
          <p:nvPr/>
        </p:nvSpPr>
        <p:spPr>
          <a:xfrm rot="16200000">
            <a:off x="3302053" y="3468589"/>
            <a:ext cx="428322" cy="307777"/>
          </a:xfrm>
          <a:prstGeom prst="rect">
            <a:avLst/>
          </a:prstGeom>
          <a:noFill/>
        </p:spPr>
        <p:txBody>
          <a:bodyPr wrap="none" rtlCol="0">
            <a:spAutoFit/>
          </a:bodyPr>
          <a:lstStyle/>
          <a:p>
            <a:r>
              <a:rPr lang="el-GR" sz="1400" dirty="0"/>
              <a:t>λ</a:t>
            </a:r>
            <a:r>
              <a:rPr lang="en-US" sz="1400" dirty="0"/>
              <a:t>/2</a:t>
            </a:r>
            <a:endParaRPr lang="el-GR" sz="1400" dirty="0"/>
          </a:p>
        </p:txBody>
      </p:sp>
      <p:sp>
        <p:nvSpPr>
          <p:cNvPr id="89" name="TextBox 88">
            <a:extLst>
              <a:ext uri="{FF2B5EF4-FFF2-40B4-BE49-F238E27FC236}">
                <a16:creationId xmlns:a16="http://schemas.microsoft.com/office/drawing/2014/main" id="{9C30F493-F97A-F4F1-A8BB-F0FBDC447E4C}"/>
              </a:ext>
            </a:extLst>
          </p:cNvPr>
          <p:cNvSpPr txBox="1"/>
          <p:nvPr/>
        </p:nvSpPr>
        <p:spPr>
          <a:xfrm rot="16200000">
            <a:off x="3532294" y="3314700"/>
            <a:ext cx="713978" cy="307777"/>
          </a:xfrm>
          <a:prstGeom prst="rect">
            <a:avLst/>
          </a:prstGeom>
          <a:noFill/>
        </p:spPr>
        <p:txBody>
          <a:bodyPr wrap="none" rtlCol="0">
            <a:spAutoFit/>
          </a:bodyPr>
          <a:lstStyle/>
          <a:p>
            <a:r>
              <a:rPr lang="en-US" sz="1400" dirty="0"/>
              <a:t>shutter</a:t>
            </a:r>
            <a:endParaRPr lang="el-GR" sz="1400" dirty="0"/>
          </a:p>
        </p:txBody>
      </p:sp>
      <p:sp>
        <p:nvSpPr>
          <p:cNvPr id="90" name="TextBox 89">
            <a:extLst>
              <a:ext uri="{FF2B5EF4-FFF2-40B4-BE49-F238E27FC236}">
                <a16:creationId xmlns:a16="http://schemas.microsoft.com/office/drawing/2014/main" id="{9ECF528E-1DD6-4C1A-F174-5B1699778F04}"/>
              </a:ext>
            </a:extLst>
          </p:cNvPr>
          <p:cNvSpPr txBox="1"/>
          <p:nvPr/>
        </p:nvSpPr>
        <p:spPr>
          <a:xfrm rot="16200000">
            <a:off x="4086481" y="3408115"/>
            <a:ext cx="751360" cy="307777"/>
          </a:xfrm>
          <a:prstGeom prst="rect">
            <a:avLst/>
          </a:prstGeom>
          <a:noFill/>
        </p:spPr>
        <p:txBody>
          <a:bodyPr wrap="none" rtlCol="0">
            <a:spAutoFit/>
          </a:bodyPr>
          <a:lstStyle/>
          <a:p>
            <a:r>
              <a:rPr lang="en-US" sz="1400" dirty="0"/>
              <a:t>reducer</a:t>
            </a:r>
            <a:endParaRPr lang="el-GR" sz="1400" dirty="0"/>
          </a:p>
        </p:txBody>
      </p:sp>
      <p:sp>
        <p:nvSpPr>
          <p:cNvPr id="91" name="Isosceles Triangle 90">
            <a:extLst>
              <a:ext uri="{FF2B5EF4-FFF2-40B4-BE49-F238E27FC236}">
                <a16:creationId xmlns:a16="http://schemas.microsoft.com/office/drawing/2014/main" id="{1C8AF7F5-4938-27EF-CF11-E2BCA8C57D57}"/>
              </a:ext>
            </a:extLst>
          </p:cNvPr>
          <p:cNvSpPr/>
          <p:nvPr/>
        </p:nvSpPr>
        <p:spPr>
          <a:xfrm rot="5400000">
            <a:off x="8692674" y="3048362"/>
            <a:ext cx="170584" cy="832211"/>
          </a:xfrm>
          <a:prstGeom prst="triangle">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61A11D34-F3CE-FB07-FD17-BA471C0FF9C1}"/>
              </a:ext>
            </a:extLst>
          </p:cNvPr>
          <p:cNvSpPr/>
          <p:nvPr/>
        </p:nvSpPr>
        <p:spPr>
          <a:xfrm rot="16200000" flipH="1">
            <a:off x="9524884" y="3048363"/>
            <a:ext cx="170588" cy="832211"/>
          </a:xfrm>
          <a:prstGeom prst="triangle">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23BF08B-1BA1-B7B6-2F62-72B9BC4AB415}"/>
              </a:ext>
            </a:extLst>
          </p:cNvPr>
          <p:cNvSpPr/>
          <p:nvPr/>
        </p:nvSpPr>
        <p:spPr>
          <a:xfrm rot="16200000" flipH="1">
            <a:off x="10237780" y="3159463"/>
            <a:ext cx="170583" cy="610016"/>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47">
            <a:extLst>
              <a:ext uri="{FF2B5EF4-FFF2-40B4-BE49-F238E27FC236}">
                <a16:creationId xmlns:a16="http://schemas.microsoft.com/office/drawing/2014/main" id="{5B9AAB3A-930E-23BC-BC65-F73708B8696D}"/>
              </a:ext>
            </a:extLst>
          </p:cNvPr>
          <p:cNvSpPr>
            <a:spLocks noChangeArrowheads="1"/>
          </p:cNvSpPr>
          <p:nvPr/>
        </p:nvSpPr>
        <p:spPr bwMode="auto">
          <a:xfrm rot="10800000">
            <a:off x="9948982" y="3133705"/>
            <a:ext cx="138165" cy="675384"/>
          </a:xfrm>
          <a:prstGeom prst="ellipse">
            <a:avLst/>
          </a:prstGeom>
          <a:gradFill flip="none" rotWithShape="1">
            <a:gsLst>
              <a:gs pos="0">
                <a:schemeClr val="bg1">
                  <a:lumMod val="85000"/>
                </a:schemeClr>
              </a:gs>
              <a:gs pos="50000">
                <a:schemeClr val="bg1">
                  <a:lumMod val="65000"/>
                </a:schemeClr>
              </a:gs>
              <a:gs pos="100000">
                <a:schemeClr val="bg1">
                  <a:lumMod val="8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5" name="Group 94">
            <a:extLst>
              <a:ext uri="{FF2B5EF4-FFF2-40B4-BE49-F238E27FC236}">
                <a16:creationId xmlns:a16="http://schemas.microsoft.com/office/drawing/2014/main" id="{39980E3B-9154-28DE-BDD3-A4F736128A7F}"/>
              </a:ext>
            </a:extLst>
          </p:cNvPr>
          <p:cNvGrpSpPr/>
          <p:nvPr/>
        </p:nvGrpSpPr>
        <p:grpSpPr>
          <a:xfrm rot="5400000">
            <a:off x="7876046" y="3169828"/>
            <a:ext cx="397735" cy="579692"/>
            <a:chOff x="4009916" y="3894019"/>
            <a:chExt cx="397735" cy="579692"/>
          </a:xfrm>
        </p:grpSpPr>
        <p:sp>
          <p:nvSpPr>
            <p:cNvPr id="96" name="Rounded Rectangle 210">
              <a:extLst>
                <a:ext uri="{FF2B5EF4-FFF2-40B4-BE49-F238E27FC236}">
                  <a16:creationId xmlns:a16="http://schemas.microsoft.com/office/drawing/2014/main" id="{4AF3BCF9-1AA2-F1D2-02E8-76600B8F1DA0}"/>
                </a:ext>
              </a:extLst>
            </p:cNvPr>
            <p:cNvSpPr/>
            <p:nvPr/>
          </p:nvSpPr>
          <p:spPr>
            <a:xfrm>
              <a:off x="4009916" y="3894019"/>
              <a:ext cx="397735" cy="57071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8CCC149-3D2C-3DFD-C8A8-9309E89104E2}"/>
                </a:ext>
              </a:extLst>
            </p:cNvPr>
            <p:cNvSpPr txBox="1"/>
            <p:nvPr/>
          </p:nvSpPr>
          <p:spPr>
            <a:xfrm rot="16200000">
              <a:off x="3929148" y="4056930"/>
              <a:ext cx="556563" cy="276999"/>
            </a:xfrm>
            <a:prstGeom prst="rect">
              <a:avLst/>
            </a:prstGeom>
            <a:noFill/>
          </p:spPr>
          <p:txBody>
            <a:bodyPr wrap="none" rtlCol="0">
              <a:spAutoFit/>
            </a:bodyPr>
            <a:lstStyle/>
            <a:p>
              <a:r>
                <a:rPr lang="en-US" sz="1200" b="1" dirty="0">
                  <a:solidFill>
                    <a:schemeClr val="bg1"/>
                  </a:solidFill>
                </a:rPr>
                <a:t>CCD 2</a:t>
              </a:r>
            </a:p>
          </p:txBody>
        </p:sp>
      </p:grpSp>
      <p:sp>
        <p:nvSpPr>
          <p:cNvPr id="98" name="TextBox 97">
            <a:extLst>
              <a:ext uri="{FF2B5EF4-FFF2-40B4-BE49-F238E27FC236}">
                <a16:creationId xmlns:a16="http://schemas.microsoft.com/office/drawing/2014/main" id="{4404C94A-D9FF-117D-78BB-005B490E6355}"/>
              </a:ext>
            </a:extLst>
          </p:cNvPr>
          <p:cNvSpPr txBox="1"/>
          <p:nvPr/>
        </p:nvSpPr>
        <p:spPr>
          <a:xfrm>
            <a:off x="5628479" y="3190854"/>
            <a:ext cx="2195163" cy="523220"/>
          </a:xfrm>
          <a:prstGeom prst="rect">
            <a:avLst/>
          </a:prstGeom>
          <a:noFill/>
        </p:spPr>
        <p:txBody>
          <a:bodyPr wrap="square" rtlCol="0">
            <a:spAutoFit/>
          </a:bodyPr>
          <a:lstStyle/>
          <a:p>
            <a:pPr algn="ctr"/>
            <a:r>
              <a:rPr lang="en-US" sz="1400" dirty="0"/>
              <a:t>Current/Initial 1-camera</a:t>
            </a:r>
          </a:p>
          <a:p>
            <a:pPr algn="ctr"/>
            <a:r>
              <a:rPr lang="en-US" sz="1400" dirty="0"/>
              <a:t> Probe detection setup</a:t>
            </a:r>
          </a:p>
        </p:txBody>
      </p:sp>
      <p:sp>
        <p:nvSpPr>
          <p:cNvPr id="100" name="Rectangle 99">
            <a:extLst>
              <a:ext uri="{FF2B5EF4-FFF2-40B4-BE49-F238E27FC236}">
                <a16:creationId xmlns:a16="http://schemas.microsoft.com/office/drawing/2014/main" id="{81E0B6C6-A043-E897-D5E6-9E242891C6AD}"/>
              </a:ext>
            </a:extLst>
          </p:cNvPr>
          <p:cNvSpPr/>
          <p:nvPr/>
        </p:nvSpPr>
        <p:spPr>
          <a:xfrm>
            <a:off x="5669521" y="3886720"/>
            <a:ext cx="5207853" cy="1721204"/>
          </a:xfrm>
          <a:prstGeom prst="rect">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09D3381-04E1-AEF6-FC19-958470545F2F}"/>
              </a:ext>
            </a:extLst>
          </p:cNvPr>
          <p:cNvSpPr/>
          <p:nvPr/>
        </p:nvSpPr>
        <p:spPr>
          <a:xfrm rot="10800000" flipH="1">
            <a:off x="6029425" y="4190263"/>
            <a:ext cx="170583" cy="908757"/>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36FD15F-454B-E5F8-3402-74C9083A85EE}"/>
              </a:ext>
            </a:extLst>
          </p:cNvPr>
          <p:cNvSpPr/>
          <p:nvPr/>
        </p:nvSpPr>
        <p:spPr>
          <a:xfrm rot="10800000" flipH="1">
            <a:off x="6847660" y="4136800"/>
            <a:ext cx="170583" cy="962221"/>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535095E-926D-00A4-3B18-5C3D9CC8F4F9}"/>
              </a:ext>
            </a:extLst>
          </p:cNvPr>
          <p:cNvSpPr/>
          <p:nvPr/>
        </p:nvSpPr>
        <p:spPr>
          <a:xfrm rot="10800000" flipH="1">
            <a:off x="7684767" y="4136800"/>
            <a:ext cx="170583" cy="962221"/>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48">
            <a:extLst>
              <a:ext uri="{FF2B5EF4-FFF2-40B4-BE49-F238E27FC236}">
                <a16:creationId xmlns:a16="http://schemas.microsoft.com/office/drawing/2014/main" id="{1553DE19-81C1-2B1C-4F24-76F46E27FE5C}"/>
              </a:ext>
            </a:extLst>
          </p:cNvPr>
          <p:cNvSpPr/>
          <p:nvPr/>
        </p:nvSpPr>
        <p:spPr>
          <a:xfrm>
            <a:off x="5902773" y="4849657"/>
            <a:ext cx="397735" cy="57071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5" name="Rounded Rectangle 149">
            <a:extLst>
              <a:ext uri="{FF2B5EF4-FFF2-40B4-BE49-F238E27FC236}">
                <a16:creationId xmlns:a16="http://schemas.microsoft.com/office/drawing/2014/main" id="{0B9D8F6B-783B-65EE-C375-E9160EF78744}"/>
              </a:ext>
            </a:extLst>
          </p:cNvPr>
          <p:cNvSpPr/>
          <p:nvPr/>
        </p:nvSpPr>
        <p:spPr>
          <a:xfrm>
            <a:off x="7568368" y="4862357"/>
            <a:ext cx="397735" cy="57071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45A5BB01-2B60-BCAF-4C37-5596FF47ECFA}"/>
              </a:ext>
            </a:extLst>
          </p:cNvPr>
          <p:cNvSpPr/>
          <p:nvPr/>
        </p:nvSpPr>
        <p:spPr>
          <a:xfrm rot="5400000">
            <a:off x="8692674" y="3859452"/>
            <a:ext cx="170584" cy="832211"/>
          </a:xfrm>
          <a:prstGeom prst="triangle">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5BC727F9-6F1C-4AAE-F168-37317F4A6174}"/>
              </a:ext>
            </a:extLst>
          </p:cNvPr>
          <p:cNvSpPr/>
          <p:nvPr/>
        </p:nvSpPr>
        <p:spPr>
          <a:xfrm rot="16200000" flipH="1">
            <a:off x="9524884" y="3859453"/>
            <a:ext cx="170588" cy="832211"/>
          </a:xfrm>
          <a:prstGeom prst="triangle">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5AACF3C-1477-A5FB-4395-060D7662612C}"/>
              </a:ext>
            </a:extLst>
          </p:cNvPr>
          <p:cNvSpPr/>
          <p:nvPr/>
        </p:nvSpPr>
        <p:spPr>
          <a:xfrm>
            <a:off x="9177844" y="4132299"/>
            <a:ext cx="54426" cy="2686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A92F7673-D131-B675-98C4-9FA7834606D7}"/>
              </a:ext>
            </a:extLst>
          </p:cNvPr>
          <p:cNvSpPr txBox="1"/>
          <p:nvPr/>
        </p:nvSpPr>
        <p:spPr>
          <a:xfrm rot="16200000">
            <a:off x="7472167" y="5025268"/>
            <a:ext cx="556563" cy="276999"/>
          </a:xfrm>
          <a:prstGeom prst="rect">
            <a:avLst/>
          </a:prstGeom>
          <a:noFill/>
        </p:spPr>
        <p:txBody>
          <a:bodyPr wrap="none" rtlCol="0">
            <a:spAutoFit/>
          </a:bodyPr>
          <a:lstStyle/>
          <a:p>
            <a:r>
              <a:rPr lang="en-US" sz="1200" b="1" dirty="0">
                <a:solidFill>
                  <a:schemeClr val="bg1"/>
                </a:solidFill>
              </a:rPr>
              <a:t>CCD 1</a:t>
            </a:r>
          </a:p>
        </p:txBody>
      </p:sp>
      <p:sp>
        <p:nvSpPr>
          <p:cNvPr id="110" name="TextBox 109">
            <a:extLst>
              <a:ext uri="{FF2B5EF4-FFF2-40B4-BE49-F238E27FC236}">
                <a16:creationId xmlns:a16="http://schemas.microsoft.com/office/drawing/2014/main" id="{F27DF76C-5CDA-13EA-EE70-30AA184B16A0}"/>
              </a:ext>
            </a:extLst>
          </p:cNvPr>
          <p:cNvSpPr txBox="1"/>
          <p:nvPr/>
        </p:nvSpPr>
        <p:spPr>
          <a:xfrm>
            <a:off x="8182927" y="4930646"/>
            <a:ext cx="2183688" cy="646331"/>
          </a:xfrm>
          <a:prstGeom prst="rect">
            <a:avLst/>
          </a:prstGeom>
          <a:noFill/>
        </p:spPr>
        <p:txBody>
          <a:bodyPr wrap="square" rtlCol="0">
            <a:spAutoFit/>
          </a:bodyPr>
          <a:lstStyle/>
          <a:p>
            <a:pPr algn="just"/>
            <a:r>
              <a:rPr lang="en-US" sz="1200" dirty="0"/>
              <a:t>Imaging system with nonlinear element at internal focal point for phase contrast imaging</a:t>
            </a:r>
          </a:p>
        </p:txBody>
      </p:sp>
      <p:grpSp>
        <p:nvGrpSpPr>
          <p:cNvPr id="111" name="Group 110">
            <a:extLst>
              <a:ext uri="{FF2B5EF4-FFF2-40B4-BE49-F238E27FC236}">
                <a16:creationId xmlns:a16="http://schemas.microsoft.com/office/drawing/2014/main" id="{959B88DE-51C6-CD5E-A2B9-CDA984FD1A76}"/>
              </a:ext>
            </a:extLst>
          </p:cNvPr>
          <p:cNvGrpSpPr/>
          <p:nvPr/>
        </p:nvGrpSpPr>
        <p:grpSpPr>
          <a:xfrm>
            <a:off x="6726435" y="4862357"/>
            <a:ext cx="397735" cy="579692"/>
            <a:chOff x="4009916" y="3894019"/>
            <a:chExt cx="397735" cy="579692"/>
          </a:xfrm>
        </p:grpSpPr>
        <p:sp>
          <p:nvSpPr>
            <p:cNvPr id="112" name="Rounded Rectangle 157">
              <a:extLst>
                <a:ext uri="{FF2B5EF4-FFF2-40B4-BE49-F238E27FC236}">
                  <a16:creationId xmlns:a16="http://schemas.microsoft.com/office/drawing/2014/main" id="{08F91656-BB6D-2EF1-701F-8A51AAC66B63}"/>
                </a:ext>
              </a:extLst>
            </p:cNvPr>
            <p:cNvSpPr/>
            <p:nvPr/>
          </p:nvSpPr>
          <p:spPr>
            <a:xfrm>
              <a:off x="4009916" y="3894019"/>
              <a:ext cx="397735" cy="57071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CF268E2-4E10-E6EA-1991-E399662F6E78}"/>
                </a:ext>
              </a:extLst>
            </p:cNvPr>
            <p:cNvSpPr txBox="1"/>
            <p:nvPr/>
          </p:nvSpPr>
          <p:spPr>
            <a:xfrm rot="16200000">
              <a:off x="3929148" y="4056930"/>
              <a:ext cx="556563" cy="276999"/>
            </a:xfrm>
            <a:prstGeom prst="rect">
              <a:avLst/>
            </a:prstGeom>
            <a:noFill/>
          </p:spPr>
          <p:txBody>
            <a:bodyPr wrap="none" rtlCol="0">
              <a:spAutoFit/>
            </a:bodyPr>
            <a:lstStyle/>
            <a:p>
              <a:r>
                <a:rPr lang="en-US" sz="1200" b="1" dirty="0">
                  <a:solidFill>
                    <a:schemeClr val="bg1"/>
                  </a:solidFill>
                </a:rPr>
                <a:t>CCD 2</a:t>
              </a:r>
            </a:p>
          </p:txBody>
        </p:sp>
      </p:grpSp>
      <p:sp>
        <p:nvSpPr>
          <p:cNvPr id="114" name="TextBox 113">
            <a:extLst>
              <a:ext uri="{FF2B5EF4-FFF2-40B4-BE49-F238E27FC236}">
                <a16:creationId xmlns:a16="http://schemas.microsoft.com/office/drawing/2014/main" id="{D35168CF-71B2-AD71-C7D1-EB3C78FD42D5}"/>
              </a:ext>
            </a:extLst>
          </p:cNvPr>
          <p:cNvSpPr txBox="1"/>
          <p:nvPr/>
        </p:nvSpPr>
        <p:spPr>
          <a:xfrm rot="16200000">
            <a:off x="5823358" y="5025268"/>
            <a:ext cx="556563" cy="276999"/>
          </a:xfrm>
          <a:prstGeom prst="rect">
            <a:avLst/>
          </a:prstGeom>
          <a:noFill/>
        </p:spPr>
        <p:txBody>
          <a:bodyPr wrap="none" rtlCol="0">
            <a:spAutoFit/>
          </a:bodyPr>
          <a:lstStyle/>
          <a:p>
            <a:r>
              <a:rPr lang="en-US" sz="1200" b="1" dirty="0">
                <a:solidFill>
                  <a:schemeClr val="bg1"/>
                </a:solidFill>
              </a:rPr>
              <a:t>CCD 3</a:t>
            </a:r>
          </a:p>
        </p:txBody>
      </p:sp>
      <p:sp>
        <p:nvSpPr>
          <p:cNvPr id="115" name="Left Brace 114">
            <a:extLst>
              <a:ext uri="{FF2B5EF4-FFF2-40B4-BE49-F238E27FC236}">
                <a16:creationId xmlns:a16="http://schemas.microsoft.com/office/drawing/2014/main" id="{4D792242-5815-ED2E-DFE9-A30E33CB472A}"/>
              </a:ext>
            </a:extLst>
          </p:cNvPr>
          <p:cNvSpPr/>
          <p:nvPr/>
        </p:nvSpPr>
        <p:spPr>
          <a:xfrm rot="16200000" flipV="1">
            <a:off x="9052071" y="3975807"/>
            <a:ext cx="262955" cy="1669029"/>
          </a:xfrm>
          <a:prstGeom prst="leftBrace">
            <a:avLst>
              <a:gd name="adj1" fmla="val 4971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Rectangle 115">
            <a:extLst>
              <a:ext uri="{FF2B5EF4-FFF2-40B4-BE49-F238E27FC236}">
                <a16:creationId xmlns:a16="http://schemas.microsoft.com/office/drawing/2014/main" id="{A2D1C559-F2F7-3E73-BB24-3524E6029528}"/>
              </a:ext>
            </a:extLst>
          </p:cNvPr>
          <p:cNvSpPr/>
          <p:nvPr/>
        </p:nvSpPr>
        <p:spPr>
          <a:xfrm rot="16200000" flipH="1">
            <a:off x="10237780" y="3970553"/>
            <a:ext cx="170583" cy="610016"/>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47">
            <a:extLst>
              <a:ext uri="{FF2B5EF4-FFF2-40B4-BE49-F238E27FC236}">
                <a16:creationId xmlns:a16="http://schemas.microsoft.com/office/drawing/2014/main" id="{7E710804-AA3B-D181-D1A1-D0500D455789}"/>
              </a:ext>
            </a:extLst>
          </p:cNvPr>
          <p:cNvSpPr>
            <a:spLocks noChangeArrowheads="1"/>
          </p:cNvSpPr>
          <p:nvPr/>
        </p:nvSpPr>
        <p:spPr bwMode="auto">
          <a:xfrm rot="10800000">
            <a:off x="9948982" y="3944795"/>
            <a:ext cx="138165" cy="675384"/>
          </a:xfrm>
          <a:prstGeom prst="ellipse">
            <a:avLst/>
          </a:prstGeom>
          <a:gradFill flip="none" rotWithShape="1">
            <a:gsLst>
              <a:gs pos="0">
                <a:schemeClr val="bg1">
                  <a:lumMod val="85000"/>
                </a:schemeClr>
              </a:gs>
              <a:gs pos="50000">
                <a:schemeClr val="bg1">
                  <a:lumMod val="65000"/>
                </a:schemeClr>
              </a:gs>
              <a:gs pos="100000">
                <a:schemeClr val="bg1">
                  <a:lumMod val="8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ight Triangle 117">
            <a:extLst>
              <a:ext uri="{FF2B5EF4-FFF2-40B4-BE49-F238E27FC236}">
                <a16:creationId xmlns:a16="http://schemas.microsoft.com/office/drawing/2014/main" id="{1F15DD52-016A-DED4-7840-7E8BB35A1597}"/>
              </a:ext>
            </a:extLst>
          </p:cNvPr>
          <p:cNvSpPr/>
          <p:nvPr/>
        </p:nvSpPr>
        <p:spPr>
          <a:xfrm rot="5400000">
            <a:off x="6741383" y="4091806"/>
            <a:ext cx="328990" cy="316578"/>
          </a:xfrm>
          <a:prstGeom prst="rtTriangle">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C4A9D565-751E-2F97-96E4-8609F8D79941}"/>
              </a:ext>
            </a:extLst>
          </p:cNvPr>
          <p:cNvSpPr/>
          <p:nvPr/>
        </p:nvSpPr>
        <p:spPr>
          <a:xfrm rot="5400000">
            <a:off x="7553587" y="4123372"/>
            <a:ext cx="319902" cy="307832"/>
          </a:xfrm>
          <a:prstGeom prst="rtTriangle">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E55EA7A-AFD1-F86A-617E-E581CE5E784F}"/>
              </a:ext>
            </a:extLst>
          </p:cNvPr>
          <p:cNvSpPr/>
          <p:nvPr/>
        </p:nvSpPr>
        <p:spPr>
          <a:xfrm rot="16200000" flipH="1">
            <a:off x="7090482" y="3129216"/>
            <a:ext cx="170583" cy="2292697"/>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8ADA882-7630-3DBB-D3F4-F4BF3BC20687}"/>
              </a:ext>
            </a:extLst>
          </p:cNvPr>
          <p:cNvSpPr/>
          <p:nvPr/>
        </p:nvSpPr>
        <p:spPr>
          <a:xfrm rot="18900000">
            <a:off x="6482603" y="4249446"/>
            <a:ext cx="820277" cy="52228"/>
          </a:xfrm>
          <a:prstGeom prst="rect">
            <a:avLst/>
          </a:prstGeom>
          <a:gradFill flip="none" rotWithShape="1">
            <a:gsLst>
              <a:gs pos="0">
                <a:schemeClr val="bg1">
                  <a:lumMod val="50000"/>
                </a:schemeClr>
              </a:gs>
              <a:gs pos="50000">
                <a:schemeClr val="bg1">
                  <a:lumMod val="65000"/>
                  <a:tint val="44500"/>
                  <a:satMod val="160000"/>
                </a:schemeClr>
              </a:gs>
              <a:gs pos="100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135659B2-6106-DB81-BA90-BD499C449935}"/>
              </a:ext>
            </a:extLst>
          </p:cNvPr>
          <p:cNvSpPr/>
          <p:nvPr/>
        </p:nvSpPr>
        <p:spPr>
          <a:xfrm rot="18900000">
            <a:off x="7327611" y="4249446"/>
            <a:ext cx="820277" cy="52228"/>
          </a:xfrm>
          <a:prstGeom prst="rect">
            <a:avLst/>
          </a:prstGeom>
          <a:gradFill flip="none" rotWithShape="1">
            <a:gsLst>
              <a:gs pos="0">
                <a:schemeClr val="bg1">
                  <a:lumMod val="50000"/>
                </a:schemeClr>
              </a:gs>
              <a:gs pos="50000">
                <a:schemeClr val="bg1">
                  <a:lumMod val="65000"/>
                  <a:tint val="44500"/>
                  <a:satMod val="160000"/>
                </a:schemeClr>
              </a:gs>
              <a:gs pos="100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4E63AEDA-37A1-6EFC-E7A5-5A31F18B8B58}"/>
              </a:ext>
            </a:extLst>
          </p:cNvPr>
          <p:cNvSpPr/>
          <p:nvPr/>
        </p:nvSpPr>
        <p:spPr>
          <a:xfrm rot="18900000">
            <a:off x="5632759" y="4157812"/>
            <a:ext cx="820277" cy="159581"/>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47">
            <a:extLst>
              <a:ext uri="{FF2B5EF4-FFF2-40B4-BE49-F238E27FC236}">
                <a16:creationId xmlns:a16="http://schemas.microsoft.com/office/drawing/2014/main" id="{5A209998-9CD7-168C-348D-4868846BE3CC}"/>
              </a:ext>
            </a:extLst>
          </p:cNvPr>
          <p:cNvSpPr>
            <a:spLocks noChangeArrowheads="1"/>
          </p:cNvSpPr>
          <p:nvPr/>
        </p:nvSpPr>
        <p:spPr bwMode="auto">
          <a:xfrm rot="10800000">
            <a:off x="8292779" y="3944795"/>
            <a:ext cx="138165" cy="675384"/>
          </a:xfrm>
          <a:prstGeom prst="ellipse">
            <a:avLst/>
          </a:prstGeom>
          <a:gradFill flip="none" rotWithShape="1">
            <a:gsLst>
              <a:gs pos="0">
                <a:schemeClr val="bg1">
                  <a:lumMod val="85000"/>
                </a:schemeClr>
              </a:gs>
              <a:gs pos="50000">
                <a:schemeClr val="bg1">
                  <a:lumMod val="65000"/>
                </a:schemeClr>
              </a:gs>
              <a:gs pos="100000">
                <a:schemeClr val="bg1">
                  <a:lumMod val="8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24">
            <a:extLst>
              <a:ext uri="{FF2B5EF4-FFF2-40B4-BE49-F238E27FC236}">
                <a16:creationId xmlns:a16="http://schemas.microsoft.com/office/drawing/2014/main" id="{CB7F856A-DD6F-C2B0-B5FD-B98B54DCE741}"/>
              </a:ext>
            </a:extLst>
          </p:cNvPr>
          <p:cNvSpPr/>
          <p:nvPr/>
        </p:nvSpPr>
        <p:spPr>
          <a:xfrm flipH="1">
            <a:off x="10457490" y="2123420"/>
            <a:ext cx="170583" cy="3957920"/>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6282533-6F7D-99F9-D0EE-8ECBC08B639C}"/>
              </a:ext>
            </a:extLst>
          </p:cNvPr>
          <p:cNvSpPr/>
          <p:nvPr/>
        </p:nvSpPr>
        <p:spPr>
          <a:xfrm rot="18900000">
            <a:off x="10354573" y="3439083"/>
            <a:ext cx="481226" cy="120890"/>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3FE9436-A23B-D26F-4B54-BCDD2DB046D2}"/>
              </a:ext>
            </a:extLst>
          </p:cNvPr>
          <p:cNvSpPr/>
          <p:nvPr/>
        </p:nvSpPr>
        <p:spPr>
          <a:xfrm rot="18900000">
            <a:off x="10354573" y="4250173"/>
            <a:ext cx="481226" cy="120890"/>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B4B8B7B-52E3-C7DE-8CAF-7BEC55FE0DF2}"/>
              </a:ext>
            </a:extLst>
          </p:cNvPr>
          <p:cNvSpPr/>
          <p:nvPr/>
        </p:nvSpPr>
        <p:spPr>
          <a:xfrm rot="2244373" flipV="1">
            <a:off x="10497747" y="2094425"/>
            <a:ext cx="169502" cy="7751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6C92F3B1-0827-69BF-D2B0-88D0D0D7B473}"/>
              </a:ext>
            </a:extLst>
          </p:cNvPr>
          <p:cNvGrpSpPr/>
          <p:nvPr/>
        </p:nvGrpSpPr>
        <p:grpSpPr>
          <a:xfrm>
            <a:off x="10047857" y="1671209"/>
            <a:ext cx="637516" cy="659410"/>
            <a:chOff x="7344247" y="999573"/>
            <a:chExt cx="548047" cy="566870"/>
          </a:xfrm>
        </p:grpSpPr>
        <p:sp>
          <p:nvSpPr>
            <p:cNvPr id="130" name="Freeform 8">
              <a:extLst>
                <a:ext uri="{FF2B5EF4-FFF2-40B4-BE49-F238E27FC236}">
                  <a16:creationId xmlns:a16="http://schemas.microsoft.com/office/drawing/2014/main" id="{6CA2210E-0567-4176-843B-5EF37DAB8D91}"/>
                </a:ext>
              </a:extLst>
            </p:cNvPr>
            <p:cNvSpPr/>
            <p:nvPr/>
          </p:nvSpPr>
          <p:spPr>
            <a:xfrm flipH="1" flipV="1">
              <a:off x="7608248" y="1317356"/>
              <a:ext cx="284046" cy="249087"/>
            </a:xfrm>
            <a:custGeom>
              <a:avLst/>
              <a:gdLst>
                <a:gd name="connsiteX0" fmla="*/ 0 w 309562"/>
                <a:gd name="connsiteY0" fmla="*/ 45244 h 271463"/>
                <a:gd name="connsiteX1" fmla="*/ 45244 w 309562"/>
                <a:gd name="connsiteY1" fmla="*/ 0 h 271463"/>
                <a:gd name="connsiteX2" fmla="*/ 309562 w 309562"/>
                <a:gd name="connsiteY2" fmla="*/ 271463 h 271463"/>
                <a:gd name="connsiteX3" fmla="*/ 221456 w 309562"/>
                <a:gd name="connsiteY3" fmla="*/ 271463 h 271463"/>
                <a:gd name="connsiteX4" fmla="*/ 0 w 309562"/>
                <a:gd name="connsiteY4" fmla="*/ 45244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 h="271463">
                  <a:moveTo>
                    <a:pt x="0" y="45244"/>
                  </a:moveTo>
                  <a:lnTo>
                    <a:pt x="45244" y="0"/>
                  </a:lnTo>
                  <a:lnTo>
                    <a:pt x="309562" y="271463"/>
                  </a:lnTo>
                  <a:lnTo>
                    <a:pt x="221456" y="271463"/>
                  </a:lnTo>
                  <a:lnTo>
                    <a:pt x="0" y="45244"/>
                  </a:ln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21">
              <a:extLst>
                <a:ext uri="{FF2B5EF4-FFF2-40B4-BE49-F238E27FC236}">
                  <a16:creationId xmlns:a16="http://schemas.microsoft.com/office/drawing/2014/main" id="{CCE5C2D3-7467-F2BF-21AB-EB51F9EE681C}"/>
                </a:ext>
              </a:extLst>
            </p:cNvPr>
            <p:cNvSpPr/>
            <p:nvPr/>
          </p:nvSpPr>
          <p:spPr>
            <a:xfrm>
              <a:off x="7344247" y="999573"/>
              <a:ext cx="286624" cy="251348"/>
            </a:xfrm>
            <a:custGeom>
              <a:avLst/>
              <a:gdLst>
                <a:gd name="connsiteX0" fmla="*/ 0 w 309562"/>
                <a:gd name="connsiteY0" fmla="*/ 45244 h 271463"/>
                <a:gd name="connsiteX1" fmla="*/ 45244 w 309562"/>
                <a:gd name="connsiteY1" fmla="*/ 0 h 271463"/>
                <a:gd name="connsiteX2" fmla="*/ 309562 w 309562"/>
                <a:gd name="connsiteY2" fmla="*/ 271463 h 271463"/>
                <a:gd name="connsiteX3" fmla="*/ 221456 w 309562"/>
                <a:gd name="connsiteY3" fmla="*/ 271463 h 271463"/>
                <a:gd name="connsiteX4" fmla="*/ 0 w 309562"/>
                <a:gd name="connsiteY4" fmla="*/ 45244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2" h="271463">
                  <a:moveTo>
                    <a:pt x="0" y="45244"/>
                  </a:moveTo>
                  <a:lnTo>
                    <a:pt x="45244" y="0"/>
                  </a:lnTo>
                  <a:lnTo>
                    <a:pt x="309562" y="271463"/>
                  </a:lnTo>
                  <a:lnTo>
                    <a:pt x="221456" y="271463"/>
                  </a:lnTo>
                  <a:lnTo>
                    <a:pt x="0" y="45244"/>
                  </a:ln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ctangle 131">
            <a:extLst>
              <a:ext uri="{FF2B5EF4-FFF2-40B4-BE49-F238E27FC236}">
                <a16:creationId xmlns:a16="http://schemas.microsoft.com/office/drawing/2014/main" id="{CB2C9D2C-9C6E-BE89-266F-BA26D5FFE782}"/>
              </a:ext>
            </a:extLst>
          </p:cNvPr>
          <p:cNvSpPr/>
          <p:nvPr/>
        </p:nvSpPr>
        <p:spPr>
          <a:xfrm rot="16200000" flipH="1">
            <a:off x="9986474" y="5427650"/>
            <a:ext cx="170583" cy="1118867"/>
          </a:xfrm>
          <a:prstGeom prst="rect">
            <a:avLst/>
          </a:prstGeom>
          <a:gradFill flip="none" rotWithShape="1">
            <a:gsLst>
              <a:gs pos="0">
                <a:srgbClr val="0070C0">
                  <a:alpha val="25000"/>
                </a:srgbClr>
              </a:gs>
              <a:gs pos="50000">
                <a:srgbClr val="0070C0">
                  <a:alpha val="59000"/>
                </a:srgbClr>
              </a:gs>
              <a:gs pos="100000">
                <a:srgbClr val="0070C0">
                  <a:alpha val="2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CB25DF7-82ED-98F6-C52B-ABD4D793F894}"/>
              </a:ext>
            </a:extLst>
          </p:cNvPr>
          <p:cNvSpPr/>
          <p:nvPr/>
        </p:nvSpPr>
        <p:spPr>
          <a:xfrm rot="18900000">
            <a:off x="10350201" y="5968512"/>
            <a:ext cx="481226" cy="120890"/>
          </a:xfrm>
          <a:prstGeom prst="rect">
            <a:avLst/>
          </a:prstGeom>
          <a:gradFill flip="none" rotWithShape="1">
            <a:gsLst>
              <a:gs pos="0">
                <a:srgbClr val="FFC000">
                  <a:tint val="66000"/>
                  <a:satMod val="160000"/>
                  <a:lumMod val="63000"/>
                </a:srgbClr>
              </a:gs>
              <a:gs pos="50000">
                <a:srgbClr val="FFC000">
                  <a:tint val="44500"/>
                  <a:satMod val="160000"/>
                </a:srgbClr>
              </a:gs>
              <a:gs pos="100000">
                <a:srgbClr val="FFC000">
                  <a:lumMod val="91000"/>
                </a:srgbClr>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a:extLst>
              <a:ext uri="{FF2B5EF4-FFF2-40B4-BE49-F238E27FC236}">
                <a16:creationId xmlns:a16="http://schemas.microsoft.com/office/drawing/2014/main" id="{4BE49514-261E-442F-6A37-00B7E7E8A6F9}"/>
              </a:ext>
            </a:extLst>
          </p:cNvPr>
          <p:cNvGrpSpPr/>
          <p:nvPr/>
        </p:nvGrpSpPr>
        <p:grpSpPr>
          <a:xfrm rot="16200000">
            <a:off x="9796583" y="5832706"/>
            <a:ext cx="301492" cy="301492"/>
            <a:chOff x="7279355" y="5614413"/>
            <a:chExt cx="301492" cy="301492"/>
          </a:xfrm>
        </p:grpSpPr>
        <p:sp>
          <p:nvSpPr>
            <p:cNvPr id="135" name="Rectangle 134">
              <a:extLst>
                <a:ext uri="{FF2B5EF4-FFF2-40B4-BE49-F238E27FC236}">
                  <a16:creationId xmlns:a16="http://schemas.microsoft.com/office/drawing/2014/main" id="{5047221B-A1F2-C33D-C088-D58460833502}"/>
                </a:ext>
              </a:extLst>
            </p:cNvPr>
            <p:cNvSpPr/>
            <p:nvPr/>
          </p:nvSpPr>
          <p:spPr>
            <a:xfrm>
              <a:off x="7279355" y="5614413"/>
              <a:ext cx="301492" cy="301492"/>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F2851405-8A72-C2AF-C8CC-F03086905A32}"/>
                </a:ext>
              </a:extLst>
            </p:cNvPr>
            <p:cNvCxnSpPr/>
            <p:nvPr/>
          </p:nvCxnSpPr>
          <p:spPr>
            <a:xfrm>
              <a:off x="7279355" y="5614413"/>
              <a:ext cx="301492" cy="3014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AC4E7EFA-53B9-C0EC-A8F3-1A0372B42B8D}"/>
              </a:ext>
            </a:extLst>
          </p:cNvPr>
          <p:cNvGrpSpPr/>
          <p:nvPr/>
        </p:nvGrpSpPr>
        <p:grpSpPr>
          <a:xfrm>
            <a:off x="9751587" y="6184667"/>
            <a:ext cx="397735" cy="527709"/>
            <a:chOff x="7055832" y="6029996"/>
            <a:chExt cx="397735" cy="527709"/>
          </a:xfrm>
        </p:grpSpPr>
        <p:sp>
          <p:nvSpPr>
            <p:cNvPr id="138" name="Rounded Rectangle 247">
              <a:extLst>
                <a:ext uri="{FF2B5EF4-FFF2-40B4-BE49-F238E27FC236}">
                  <a16:creationId xmlns:a16="http://schemas.microsoft.com/office/drawing/2014/main" id="{BCB26126-3176-4493-7E2A-7DA617AA0158}"/>
                </a:ext>
              </a:extLst>
            </p:cNvPr>
            <p:cNvSpPr/>
            <p:nvPr/>
          </p:nvSpPr>
          <p:spPr>
            <a:xfrm>
              <a:off x="7055832" y="6097089"/>
              <a:ext cx="397735" cy="413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38CE105A-ECB0-32CD-CB41-891980118FDE}"/>
                </a:ext>
              </a:extLst>
            </p:cNvPr>
            <p:cNvSpPr txBox="1"/>
            <p:nvPr/>
          </p:nvSpPr>
          <p:spPr>
            <a:xfrm rot="16200000">
              <a:off x="7000186" y="6163046"/>
              <a:ext cx="527709" cy="261610"/>
            </a:xfrm>
            <a:prstGeom prst="rect">
              <a:avLst/>
            </a:prstGeom>
            <a:noFill/>
          </p:spPr>
          <p:txBody>
            <a:bodyPr wrap="none" rtlCol="0">
              <a:spAutoFit/>
            </a:bodyPr>
            <a:lstStyle/>
            <a:p>
              <a:r>
                <a:rPr lang="en-US" sz="1050" b="1" dirty="0">
                  <a:solidFill>
                    <a:schemeClr val="bg1"/>
                  </a:solidFill>
                </a:rPr>
                <a:t>CCD 1</a:t>
              </a:r>
            </a:p>
          </p:txBody>
        </p:sp>
      </p:grpSp>
      <p:grpSp>
        <p:nvGrpSpPr>
          <p:cNvPr id="140" name="Group 139">
            <a:extLst>
              <a:ext uri="{FF2B5EF4-FFF2-40B4-BE49-F238E27FC236}">
                <a16:creationId xmlns:a16="http://schemas.microsoft.com/office/drawing/2014/main" id="{6932941A-3742-73AC-6594-E9AAF4799F7F}"/>
              </a:ext>
            </a:extLst>
          </p:cNvPr>
          <p:cNvGrpSpPr/>
          <p:nvPr/>
        </p:nvGrpSpPr>
        <p:grpSpPr>
          <a:xfrm rot="5400000">
            <a:off x="9250491" y="5709146"/>
            <a:ext cx="397735" cy="527709"/>
            <a:chOff x="7055832" y="6029996"/>
            <a:chExt cx="397735" cy="527709"/>
          </a:xfrm>
        </p:grpSpPr>
        <p:sp>
          <p:nvSpPr>
            <p:cNvPr id="141" name="Rounded Rectangle 256">
              <a:extLst>
                <a:ext uri="{FF2B5EF4-FFF2-40B4-BE49-F238E27FC236}">
                  <a16:creationId xmlns:a16="http://schemas.microsoft.com/office/drawing/2014/main" id="{6794D1B0-1939-0A1A-4CAB-98737F450218}"/>
                </a:ext>
              </a:extLst>
            </p:cNvPr>
            <p:cNvSpPr/>
            <p:nvPr/>
          </p:nvSpPr>
          <p:spPr>
            <a:xfrm>
              <a:off x="7055832" y="6097089"/>
              <a:ext cx="397735" cy="413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F828CAE1-1A57-4062-AA68-F919E7FBE802}"/>
                </a:ext>
              </a:extLst>
            </p:cNvPr>
            <p:cNvSpPr txBox="1"/>
            <p:nvPr/>
          </p:nvSpPr>
          <p:spPr>
            <a:xfrm rot="16200000">
              <a:off x="7000186" y="6163046"/>
              <a:ext cx="527709" cy="261610"/>
            </a:xfrm>
            <a:prstGeom prst="rect">
              <a:avLst/>
            </a:prstGeom>
            <a:noFill/>
          </p:spPr>
          <p:txBody>
            <a:bodyPr wrap="none" rtlCol="0">
              <a:spAutoFit/>
            </a:bodyPr>
            <a:lstStyle/>
            <a:p>
              <a:r>
                <a:rPr lang="en-US" sz="1050" b="1" dirty="0">
                  <a:solidFill>
                    <a:schemeClr val="bg1"/>
                  </a:solidFill>
                </a:rPr>
                <a:t>CCD 1</a:t>
              </a:r>
            </a:p>
          </p:txBody>
        </p:sp>
      </p:grpSp>
      <p:sp>
        <p:nvSpPr>
          <p:cNvPr id="2" name="TextBox 1">
            <a:extLst>
              <a:ext uri="{FF2B5EF4-FFF2-40B4-BE49-F238E27FC236}">
                <a16:creationId xmlns:a16="http://schemas.microsoft.com/office/drawing/2014/main" id="{7A247EC1-F3BC-BAA4-FE6B-E9312D2AFECC}"/>
              </a:ext>
            </a:extLst>
          </p:cNvPr>
          <p:cNvSpPr txBox="1"/>
          <p:nvPr/>
        </p:nvSpPr>
        <p:spPr>
          <a:xfrm>
            <a:off x="4649676" y="67425"/>
            <a:ext cx="3184333" cy="523220"/>
          </a:xfrm>
          <a:prstGeom prst="rect">
            <a:avLst/>
          </a:prstGeom>
          <a:noFill/>
        </p:spPr>
        <p:txBody>
          <a:bodyPr wrap="none" rtlCol="0">
            <a:spAutoFit/>
          </a:bodyPr>
          <a:lstStyle/>
          <a:p>
            <a:r>
              <a:rPr lang="en-US" sz="2800" b="1" i="1" u="sng" dirty="0">
                <a:solidFill>
                  <a:schemeClr val="accent2">
                    <a:lumMod val="75000"/>
                  </a:schemeClr>
                </a:solidFill>
              </a:rPr>
              <a:t>Experimental layout</a:t>
            </a:r>
          </a:p>
        </p:txBody>
      </p:sp>
      <p:pic>
        <p:nvPicPr>
          <p:cNvPr id="3" name="Picture 2" descr="http://w3.campusexplorer.com/media/376x262/media-2A09DA8D.png">
            <a:extLst>
              <a:ext uri="{FF2B5EF4-FFF2-40B4-BE49-F238E27FC236}">
                <a16:creationId xmlns:a16="http://schemas.microsoft.com/office/drawing/2014/main" id="{B0E46DD7-6DBE-45C9-0F3E-5F7320B2A92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 name="Straight Connector 142">
            <a:extLst>
              <a:ext uri="{FF2B5EF4-FFF2-40B4-BE49-F238E27FC236}">
                <a16:creationId xmlns:a16="http://schemas.microsoft.com/office/drawing/2014/main" id="{D6F684D8-6DD7-DD05-A678-9E4E5B3A0AAE}"/>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71C9932-09EB-75AF-8BBD-59C916E7C31C}"/>
              </a:ext>
            </a:extLst>
          </p:cNvPr>
          <p:cNvSpPr txBox="1"/>
          <p:nvPr/>
        </p:nvSpPr>
        <p:spPr>
          <a:xfrm>
            <a:off x="10747612" y="5793362"/>
            <a:ext cx="1624082" cy="954107"/>
          </a:xfrm>
          <a:prstGeom prst="rect">
            <a:avLst/>
          </a:prstGeom>
          <a:noFill/>
        </p:spPr>
        <p:txBody>
          <a:bodyPr wrap="square" rtlCol="0">
            <a:spAutoFit/>
          </a:bodyPr>
          <a:lstStyle/>
          <a:p>
            <a:r>
              <a:rPr lang="en-US" sz="1400" dirty="0"/>
              <a:t>Polarization state detection for final phase of experiment.</a:t>
            </a:r>
          </a:p>
        </p:txBody>
      </p:sp>
      <p:sp>
        <p:nvSpPr>
          <p:cNvPr id="144" name="TextBox 143">
            <a:extLst>
              <a:ext uri="{FF2B5EF4-FFF2-40B4-BE49-F238E27FC236}">
                <a16:creationId xmlns:a16="http://schemas.microsoft.com/office/drawing/2014/main" id="{24B45982-F8A8-58F5-244E-8D0DCC625356}"/>
              </a:ext>
            </a:extLst>
          </p:cNvPr>
          <p:cNvSpPr txBox="1"/>
          <p:nvPr/>
        </p:nvSpPr>
        <p:spPr>
          <a:xfrm>
            <a:off x="607324" y="4565062"/>
            <a:ext cx="2088107" cy="2031325"/>
          </a:xfrm>
          <a:prstGeom prst="rect">
            <a:avLst/>
          </a:prstGeom>
          <a:noFill/>
        </p:spPr>
        <p:txBody>
          <a:bodyPr wrap="square" rtlCol="0">
            <a:spAutoFit/>
          </a:bodyPr>
          <a:lstStyle/>
          <a:p>
            <a:r>
              <a:rPr lang="en-US" sz="1400" dirty="0"/>
              <a:t>Probe input time delay, polarization control, size reduction, optionally color change by frequency doubling.  Probe can also be resized </a:t>
            </a:r>
            <a:r>
              <a:rPr lang="en-US" sz="1400" dirty="0" err="1"/>
              <a:t>anamorphically</a:t>
            </a:r>
            <a:r>
              <a:rPr lang="en-US" sz="1400" dirty="0"/>
              <a:t> to allow better fit in the beam pipe at oblique transit.</a:t>
            </a:r>
          </a:p>
        </p:txBody>
      </p:sp>
      <p:sp>
        <p:nvSpPr>
          <p:cNvPr id="145" name="TextBox 144">
            <a:extLst>
              <a:ext uri="{FF2B5EF4-FFF2-40B4-BE49-F238E27FC236}">
                <a16:creationId xmlns:a16="http://schemas.microsoft.com/office/drawing/2014/main" id="{BD5E9859-6AD9-0DED-D690-DA015EF71538}"/>
              </a:ext>
            </a:extLst>
          </p:cNvPr>
          <p:cNvSpPr txBox="1"/>
          <p:nvPr/>
        </p:nvSpPr>
        <p:spPr>
          <a:xfrm>
            <a:off x="6574971" y="825575"/>
            <a:ext cx="3299184" cy="523220"/>
          </a:xfrm>
          <a:prstGeom prst="rect">
            <a:avLst/>
          </a:prstGeom>
          <a:noFill/>
        </p:spPr>
        <p:txBody>
          <a:bodyPr wrap="square" rtlCol="0">
            <a:spAutoFit/>
          </a:bodyPr>
          <a:lstStyle/>
          <a:p>
            <a:r>
              <a:rPr lang="en-US" sz="1400" dirty="0"/>
              <a:t>Lithium oven, bypass pipe, or other dedicated chamber as was used in FACET I.</a:t>
            </a:r>
          </a:p>
        </p:txBody>
      </p:sp>
      <p:sp>
        <p:nvSpPr>
          <p:cNvPr id="146" name="TextBox 145">
            <a:extLst>
              <a:ext uri="{FF2B5EF4-FFF2-40B4-BE49-F238E27FC236}">
                <a16:creationId xmlns:a16="http://schemas.microsoft.com/office/drawing/2014/main" id="{3FFAA0C4-6460-B344-0738-A06977F43991}"/>
              </a:ext>
            </a:extLst>
          </p:cNvPr>
          <p:cNvSpPr txBox="1"/>
          <p:nvPr/>
        </p:nvSpPr>
        <p:spPr>
          <a:xfrm>
            <a:off x="7622274" y="2740477"/>
            <a:ext cx="2630669" cy="523220"/>
          </a:xfrm>
          <a:prstGeom prst="rect">
            <a:avLst/>
          </a:prstGeom>
          <a:noFill/>
        </p:spPr>
        <p:txBody>
          <a:bodyPr wrap="square" rtlCol="0">
            <a:spAutoFit/>
          </a:bodyPr>
          <a:lstStyle/>
          <a:p>
            <a:pPr algn="ctr"/>
            <a:r>
              <a:rPr lang="en-US" sz="1400" dirty="0"/>
              <a:t>&gt;4” objective to capture all scatter light emerging from pipe.</a:t>
            </a:r>
          </a:p>
        </p:txBody>
      </p:sp>
      <p:cxnSp>
        <p:nvCxnSpPr>
          <p:cNvPr id="148" name="Straight Arrow Connector 147">
            <a:extLst>
              <a:ext uri="{FF2B5EF4-FFF2-40B4-BE49-F238E27FC236}">
                <a16:creationId xmlns:a16="http://schemas.microsoft.com/office/drawing/2014/main" id="{0D4E936C-7A32-0C38-4A45-253D888F6F24}"/>
              </a:ext>
            </a:extLst>
          </p:cNvPr>
          <p:cNvCxnSpPr/>
          <p:nvPr/>
        </p:nvCxnSpPr>
        <p:spPr>
          <a:xfrm>
            <a:off x="9300949" y="3200400"/>
            <a:ext cx="573206" cy="81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967A0AD-6A9F-4447-BDD9-418D9E6FBAAB}"/>
              </a:ext>
            </a:extLst>
          </p:cNvPr>
          <p:cNvCxnSpPr/>
          <p:nvPr/>
        </p:nvCxnSpPr>
        <p:spPr>
          <a:xfrm>
            <a:off x="9260006" y="3145809"/>
            <a:ext cx="641445" cy="805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BFBD1C93-585E-B331-297B-3EAB77396ADE}"/>
              </a:ext>
            </a:extLst>
          </p:cNvPr>
          <p:cNvSpPr txBox="1"/>
          <p:nvPr/>
        </p:nvSpPr>
        <p:spPr>
          <a:xfrm>
            <a:off x="320721" y="921110"/>
            <a:ext cx="2088107" cy="1384995"/>
          </a:xfrm>
          <a:prstGeom prst="rect">
            <a:avLst/>
          </a:prstGeom>
          <a:noFill/>
        </p:spPr>
        <p:txBody>
          <a:bodyPr wrap="square" rtlCol="0">
            <a:spAutoFit/>
          </a:bodyPr>
          <a:lstStyle/>
          <a:p>
            <a:r>
              <a:rPr lang="en-US" sz="1400" dirty="0"/>
              <a:t>Transit angle through the plasma column increased to allow probe penetration of lithium plasma column at up to about 10</a:t>
            </a:r>
            <a:r>
              <a:rPr lang="en-US" sz="1400" baseline="30000" dirty="0"/>
              <a:t>17</a:t>
            </a:r>
            <a:r>
              <a:rPr lang="en-US" sz="1400" dirty="0"/>
              <a:t>cm</a:t>
            </a:r>
            <a:r>
              <a:rPr lang="en-US" sz="1400" baseline="30000" dirty="0"/>
              <a:t>-3</a:t>
            </a:r>
            <a:r>
              <a:rPr lang="en-US" sz="1400" dirty="0"/>
              <a:t> density.</a:t>
            </a:r>
          </a:p>
        </p:txBody>
      </p:sp>
      <p:cxnSp>
        <p:nvCxnSpPr>
          <p:cNvPr id="153" name="Straight Arrow Connector 152">
            <a:extLst>
              <a:ext uri="{FF2B5EF4-FFF2-40B4-BE49-F238E27FC236}">
                <a16:creationId xmlns:a16="http://schemas.microsoft.com/office/drawing/2014/main" id="{50DB309F-E906-2C79-7354-4433BFDCDC37}"/>
              </a:ext>
            </a:extLst>
          </p:cNvPr>
          <p:cNvCxnSpPr/>
          <p:nvPr/>
        </p:nvCxnSpPr>
        <p:spPr>
          <a:xfrm>
            <a:off x="2340591" y="1282890"/>
            <a:ext cx="1201003" cy="35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66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32C32D-FD43-B30F-2CD2-5E7EB188D543}"/>
              </a:ext>
            </a:extLst>
          </p:cNvPr>
          <p:cNvGrpSpPr/>
          <p:nvPr/>
        </p:nvGrpSpPr>
        <p:grpSpPr>
          <a:xfrm>
            <a:off x="1344308" y="966085"/>
            <a:ext cx="10972800" cy="5815325"/>
            <a:chOff x="1572846" y="1020676"/>
            <a:chExt cx="9133946" cy="4840776"/>
          </a:xfrm>
        </p:grpSpPr>
        <p:pic>
          <p:nvPicPr>
            <p:cNvPr id="4" name="Picture 2">
              <a:extLst>
                <a:ext uri="{FF2B5EF4-FFF2-40B4-BE49-F238E27FC236}">
                  <a16:creationId xmlns:a16="http://schemas.microsoft.com/office/drawing/2014/main" id="{5DFFE170-E809-CAFB-F1D8-B6A271E215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2846" y="1020676"/>
              <a:ext cx="9133946" cy="400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ACA3300-032B-1409-281E-F4D704EDC7C0}"/>
                </a:ext>
              </a:extLst>
            </p:cNvPr>
            <p:cNvSpPr/>
            <p:nvPr/>
          </p:nvSpPr>
          <p:spPr>
            <a:xfrm>
              <a:off x="3034753" y="4218198"/>
              <a:ext cx="1750741" cy="2007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F4B7B5-29B3-C9D9-0D61-0E2B244F10EA}"/>
                </a:ext>
              </a:extLst>
            </p:cNvPr>
            <p:cNvSpPr txBox="1"/>
            <p:nvPr/>
          </p:nvSpPr>
          <p:spPr>
            <a:xfrm>
              <a:off x="6446556" y="5492120"/>
              <a:ext cx="1225400" cy="369332"/>
            </a:xfrm>
            <a:prstGeom prst="rect">
              <a:avLst/>
            </a:prstGeom>
            <a:noFill/>
          </p:spPr>
          <p:txBody>
            <a:bodyPr wrap="none" rtlCol="0">
              <a:spAutoFit/>
            </a:bodyPr>
            <a:lstStyle/>
            <a:p>
              <a:r>
                <a:rPr lang="en-US" dirty="0">
                  <a:solidFill>
                    <a:srgbClr val="FF0000"/>
                  </a:solidFill>
                </a:rPr>
                <a:t>E324 setup</a:t>
              </a:r>
            </a:p>
          </p:txBody>
        </p:sp>
        <p:cxnSp>
          <p:nvCxnSpPr>
            <p:cNvPr id="8" name="Straight Arrow Connector 7">
              <a:extLst>
                <a:ext uri="{FF2B5EF4-FFF2-40B4-BE49-F238E27FC236}">
                  <a16:creationId xmlns:a16="http://schemas.microsoft.com/office/drawing/2014/main" id="{14E0DA2A-211C-9ADF-2D65-513BA803DF1F}"/>
                </a:ext>
              </a:extLst>
            </p:cNvPr>
            <p:cNvCxnSpPr>
              <a:stCxn id="7" idx="0"/>
              <a:endCxn id="5" idx="2"/>
            </p:cNvCxnSpPr>
            <p:nvPr/>
          </p:nvCxnSpPr>
          <p:spPr>
            <a:xfrm flipH="1" flipV="1">
              <a:off x="3910123" y="4418921"/>
              <a:ext cx="3149134" cy="1073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858C9B-E0A3-BFFF-D75B-4DECF915EDAC}"/>
                </a:ext>
              </a:extLst>
            </p:cNvPr>
            <p:cNvCxnSpPr>
              <a:stCxn id="7" idx="0"/>
            </p:cNvCxnSpPr>
            <p:nvPr/>
          </p:nvCxnSpPr>
          <p:spPr>
            <a:xfrm flipV="1">
              <a:off x="7059256" y="4675398"/>
              <a:ext cx="2649580" cy="8167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L-Shape 13">
              <a:extLst>
                <a:ext uri="{FF2B5EF4-FFF2-40B4-BE49-F238E27FC236}">
                  <a16:creationId xmlns:a16="http://schemas.microsoft.com/office/drawing/2014/main" id="{67C7647B-FC2D-F571-DACD-143F6939BC13}"/>
                </a:ext>
              </a:extLst>
            </p:cNvPr>
            <p:cNvSpPr/>
            <p:nvPr/>
          </p:nvSpPr>
          <p:spPr>
            <a:xfrm rot="16200000">
              <a:off x="8718161" y="2874404"/>
              <a:ext cx="1071206" cy="2352909"/>
            </a:xfrm>
            <a:prstGeom prst="corner">
              <a:avLst>
                <a:gd name="adj1" fmla="val 68500"/>
                <a:gd name="adj2" fmla="val 541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C62E10-477C-76D8-DA8F-BA078FD4A837}"/>
                </a:ext>
              </a:extLst>
            </p:cNvPr>
            <p:cNvSpPr/>
            <p:nvPr/>
          </p:nvSpPr>
          <p:spPr>
            <a:xfrm>
              <a:off x="2842952" y="3824227"/>
              <a:ext cx="1259380" cy="68164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7786BED-B564-BAEB-65FB-D89F45449FA9}"/>
              </a:ext>
            </a:extLst>
          </p:cNvPr>
          <p:cNvSpPr txBox="1"/>
          <p:nvPr/>
        </p:nvSpPr>
        <p:spPr>
          <a:xfrm>
            <a:off x="4649676" y="67425"/>
            <a:ext cx="4793748" cy="523220"/>
          </a:xfrm>
          <a:prstGeom prst="rect">
            <a:avLst/>
          </a:prstGeom>
          <a:noFill/>
        </p:spPr>
        <p:txBody>
          <a:bodyPr wrap="none" rtlCol="0">
            <a:spAutoFit/>
          </a:bodyPr>
          <a:lstStyle/>
          <a:p>
            <a:r>
              <a:rPr lang="en-US" sz="2800" b="1" i="1" u="sng" dirty="0">
                <a:solidFill>
                  <a:schemeClr val="accent2">
                    <a:lumMod val="75000"/>
                  </a:schemeClr>
                </a:solidFill>
              </a:rPr>
              <a:t>Experimental layout as of 2022</a:t>
            </a:r>
          </a:p>
        </p:txBody>
      </p:sp>
      <p:pic>
        <p:nvPicPr>
          <p:cNvPr id="3" name="Picture 2" descr="http://w3.campusexplorer.com/media/376x262/media-2A09DA8D.png">
            <a:extLst>
              <a:ext uri="{FF2B5EF4-FFF2-40B4-BE49-F238E27FC236}">
                <a16:creationId xmlns:a16="http://schemas.microsoft.com/office/drawing/2014/main" id="{FBEA28C1-9247-B81D-DB46-2FBB26CB854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E03D92A-A964-7477-9D92-F5D14BABD2EC}"/>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9A8061-55E5-BA40-F8F3-A02F355522B3}"/>
              </a:ext>
            </a:extLst>
          </p:cNvPr>
          <p:cNvSpPr txBox="1"/>
          <p:nvPr/>
        </p:nvSpPr>
        <p:spPr>
          <a:xfrm>
            <a:off x="2602177" y="5507485"/>
            <a:ext cx="2392908" cy="1323439"/>
          </a:xfrm>
          <a:prstGeom prst="rect">
            <a:avLst/>
          </a:prstGeom>
          <a:noFill/>
        </p:spPr>
        <p:txBody>
          <a:bodyPr wrap="square" rtlCol="0">
            <a:spAutoFit/>
          </a:bodyPr>
          <a:lstStyle/>
          <a:p>
            <a:r>
              <a:rPr lang="en-US" sz="1600" dirty="0">
                <a:solidFill>
                  <a:srgbClr val="FF0000"/>
                </a:solidFill>
              </a:rPr>
              <a:t>E324 delay, resizing of probe, polarization control, frequency doubling, anamorphic resizing</a:t>
            </a:r>
          </a:p>
        </p:txBody>
      </p:sp>
      <p:sp>
        <p:nvSpPr>
          <p:cNvPr id="15" name="TextBox 14">
            <a:extLst>
              <a:ext uri="{FF2B5EF4-FFF2-40B4-BE49-F238E27FC236}">
                <a16:creationId xmlns:a16="http://schemas.microsoft.com/office/drawing/2014/main" id="{D6DCB38F-4CF6-97D6-225E-8EA3200827D9}"/>
              </a:ext>
            </a:extLst>
          </p:cNvPr>
          <p:cNvSpPr txBox="1"/>
          <p:nvPr/>
        </p:nvSpPr>
        <p:spPr>
          <a:xfrm>
            <a:off x="9266834" y="5248177"/>
            <a:ext cx="2838734" cy="1569660"/>
          </a:xfrm>
          <a:prstGeom prst="rect">
            <a:avLst/>
          </a:prstGeom>
          <a:noFill/>
        </p:spPr>
        <p:txBody>
          <a:bodyPr wrap="square" rtlCol="0">
            <a:spAutoFit/>
          </a:bodyPr>
          <a:lstStyle/>
          <a:p>
            <a:r>
              <a:rPr lang="en-US" sz="1600" dirty="0">
                <a:solidFill>
                  <a:srgbClr val="FF0000"/>
                </a:solidFill>
              </a:rPr>
              <a:t>E324 imaging of one or more object planes within the plasma oven, or other plasma source.  Holed mirror used to eliminate residual light from plasma generating laser</a:t>
            </a:r>
          </a:p>
        </p:txBody>
      </p:sp>
      <p:sp>
        <p:nvSpPr>
          <p:cNvPr id="17" name="TextBox 16">
            <a:extLst>
              <a:ext uri="{FF2B5EF4-FFF2-40B4-BE49-F238E27FC236}">
                <a16:creationId xmlns:a16="http://schemas.microsoft.com/office/drawing/2014/main" id="{095CD55B-CA23-09ED-DBB5-2C2F76CD5D66}"/>
              </a:ext>
            </a:extLst>
          </p:cNvPr>
          <p:cNvSpPr txBox="1"/>
          <p:nvPr/>
        </p:nvSpPr>
        <p:spPr>
          <a:xfrm>
            <a:off x="0" y="702859"/>
            <a:ext cx="5295331" cy="1200329"/>
          </a:xfrm>
          <a:prstGeom prst="rect">
            <a:avLst/>
          </a:prstGeom>
          <a:noFill/>
        </p:spPr>
        <p:txBody>
          <a:bodyPr wrap="square" rtlCol="0">
            <a:spAutoFit/>
          </a:bodyPr>
          <a:lstStyle/>
          <a:p>
            <a:r>
              <a:rPr lang="en-US" dirty="0"/>
              <a:t>Optical setup for E324 was constructed and tested in Texas, then parts were shipped to FACET in early 2021 and prepositioned by FACET staff.   Our group aligned the setup during access time in January 2022.</a:t>
            </a:r>
          </a:p>
        </p:txBody>
      </p:sp>
    </p:spTree>
    <p:extLst>
      <p:ext uri="{BB962C8B-B14F-4D97-AF65-F5344CB8AC3E}">
        <p14:creationId xmlns:p14="http://schemas.microsoft.com/office/powerpoint/2010/main" val="55406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608206-674C-D633-0F75-8C70C475B5E6}"/>
              </a:ext>
            </a:extLst>
          </p:cNvPr>
          <p:cNvSpPr/>
          <p:nvPr/>
        </p:nvSpPr>
        <p:spPr>
          <a:xfrm>
            <a:off x="0" y="2408830"/>
            <a:ext cx="4674358" cy="380772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AADB9A1-B661-D0BE-9524-1C1004CD490D}"/>
              </a:ext>
            </a:extLst>
          </p:cNvPr>
          <p:cNvSpPr/>
          <p:nvPr/>
        </p:nvSpPr>
        <p:spPr>
          <a:xfrm>
            <a:off x="91794" y="635452"/>
            <a:ext cx="6635577" cy="1615827"/>
          </a:xfrm>
          <a:prstGeom prst="rect">
            <a:avLst/>
          </a:prstGeom>
        </p:spPr>
        <p:txBody>
          <a:bodyPr wrap="square">
            <a:spAutoFit/>
          </a:bodyPr>
          <a:lstStyle/>
          <a:p>
            <a:endParaRPr lang="en-US" sz="900" b="1" dirty="0">
              <a:latin typeface="Arial" panose="020B0604020202020204" pitchFamily="34" charset="0"/>
              <a:cs typeface="Arial" panose="020B0604020202020204" pitchFamily="34" charset="0"/>
            </a:endParaRPr>
          </a:p>
          <a:p>
            <a:r>
              <a:rPr lang="en-US" sz="1600" b="1" u="sng" dirty="0">
                <a:solidFill>
                  <a:prstClr val="black"/>
                </a:solidFill>
                <a:latin typeface="Arial" panose="020B0604020202020204" pitchFamily="34" charset="0"/>
                <a:cs typeface="Arial" panose="020B0604020202020204" pitchFamily="34" charset="0"/>
              </a:rPr>
              <a:t>Goal 2   </a:t>
            </a:r>
            <a:r>
              <a:rPr lang="en-US" sz="1600" b="1" dirty="0">
                <a:solidFill>
                  <a:prstClr val="black"/>
                </a:solidFill>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1-1.5 years</a:t>
            </a:r>
            <a:r>
              <a:rPr lang="en-US" sz="1600" b="1" dirty="0">
                <a:solidFill>
                  <a:prstClr val="black"/>
                </a:solidFill>
                <a:latin typeface="Arial" panose="020B0604020202020204" pitchFamily="34" charset="0"/>
                <a:cs typeface="Arial" panose="020B0604020202020204" pitchFamily="34" charset="0"/>
              </a:rPr>
              <a:t>)  </a:t>
            </a:r>
            <a:r>
              <a:rPr lang="en-US" sz="1600" dirty="0"/>
              <a:t>Medium-time dynamics (0 to ~100ps) of post-wake plasma </a:t>
            </a:r>
            <a:r>
              <a:rPr lang="en-US" sz="1600" dirty="0">
                <a:solidFill>
                  <a:prstClr val="black"/>
                </a:solidFill>
              </a:rPr>
              <a:t>.</a:t>
            </a:r>
            <a:endParaRPr lang="en-US" sz="2000" dirty="0">
              <a:solidFill>
                <a:prstClr val="black">
                  <a:lumMod val="95000"/>
                  <a:lumOff val="5000"/>
                </a:prstClr>
              </a:solidFill>
              <a:latin typeface="Arial" panose="020B0604020202020204" pitchFamily="34" charset="0"/>
              <a:cs typeface="Arial" panose="020B0604020202020204" pitchFamily="34" charset="0"/>
            </a:endParaRPr>
          </a:p>
          <a:p>
            <a:pPr lvl="0"/>
            <a:r>
              <a:rPr lang="en-US" sz="1600" dirty="0">
                <a:solidFill>
                  <a:srgbClr val="FF0000"/>
                </a:solidFill>
                <a:latin typeface="Arial" panose="020B0604020202020204" pitchFamily="34" charset="0"/>
                <a:cs typeface="Arial" panose="020B0604020202020204" pitchFamily="34" charset="0"/>
              </a:rPr>
              <a:t>•  </a:t>
            </a:r>
            <a:r>
              <a:rPr lang="en-US" sz="1400" dirty="0">
                <a:solidFill>
                  <a:prstClr val="black"/>
                </a:solidFill>
              </a:rPr>
              <a:t>Formation and evolution of ion wake (including central density peak and its decay into a channel).  The current optical setup will allow observation of the formation of the central ion peak with reduced spatial resolution.  The resolution will be much higher after switching from lithium to other gases, in a wider chamber.</a:t>
            </a:r>
            <a:endParaRPr lang="en-US" sz="1600" dirty="0">
              <a:solidFill>
                <a:prstClr val="black"/>
              </a:solidFill>
            </a:endParaRPr>
          </a:p>
        </p:txBody>
      </p:sp>
      <p:sp>
        <p:nvSpPr>
          <p:cNvPr id="8" name="TextBox 7">
            <a:extLst>
              <a:ext uri="{FF2B5EF4-FFF2-40B4-BE49-F238E27FC236}">
                <a16:creationId xmlns:a16="http://schemas.microsoft.com/office/drawing/2014/main" id="{6F278312-BADF-8668-D768-FDD7459FD8DB}"/>
              </a:ext>
            </a:extLst>
          </p:cNvPr>
          <p:cNvSpPr txBox="1"/>
          <p:nvPr/>
        </p:nvSpPr>
        <p:spPr>
          <a:xfrm>
            <a:off x="4649676" y="67425"/>
            <a:ext cx="2192203" cy="523220"/>
          </a:xfrm>
          <a:prstGeom prst="rect">
            <a:avLst/>
          </a:prstGeom>
          <a:noFill/>
        </p:spPr>
        <p:txBody>
          <a:bodyPr wrap="none" rtlCol="0">
            <a:spAutoFit/>
          </a:bodyPr>
          <a:lstStyle/>
          <a:p>
            <a:r>
              <a:rPr lang="en-US" sz="2800" b="1" i="1" u="sng" dirty="0">
                <a:solidFill>
                  <a:schemeClr val="accent2">
                    <a:lumMod val="75000"/>
                  </a:schemeClr>
                </a:solidFill>
              </a:rPr>
              <a:t>Science Goals</a:t>
            </a:r>
          </a:p>
        </p:txBody>
      </p:sp>
      <p:pic>
        <p:nvPicPr>
          <p:cNvPr id="10" name="Picture 9" descr="http://w3.campusexplorer.com/media/376x262/media-2A09DA8D.png">
            <a:extLst>
              <a:ext uri="{FF2B5EF4-FFF2-40B4-BE49-F238E27FC236}">
                <a16:creationId xmlns:a16="http://schemas.microsoft.com/office/drawing/2014/main" id="{D1305EA8-977F-792D-BA5E-14B30A574B0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9430E27-DF01-CAAB-AB1D-145EFDC97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93" y="6328640"/>
            <a:ext cx="2733058" cy="451979"/>
          </a:xfrm>
          <a:prstGeom prst="rect">
            <a:avLst/>
          </a:prstGeom>
        </p:spPr>
      </p:pic>
      <p:cxnSp>
        <p:nvCxnSpPr>
          <p:cNvPr id="3" name="Straight Connector 2">
            <a:extLst>
              <a:ext uri="{FF2B5EF4-FFF2-40B4-BE49-F238E27FC236}">
                <a16:creationId xmlns:a16="http://schemas.microsoft.com/office/drawing/2014/main" id="{A93A42E0-3B38-E79A-7E8B-767D43E6124E}"/>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0999FD-13C4-E245-1BFE-E6014400C4C6}"/>
              </a:ext>
            </a:extLst>
          </p:cNvPr>
          <p:cNvSpPr txBox="1"/>
          <p:nvPr/>
        </p:nvSpPr>
        <p:spPr>
          <a:xfrm>
            <a:off x="0" y="2380185"/>
            <a:ext cx="4285397" cy="738664"/>
          </a:xfrm>
          <a:prstGeom prst="rect">
            <a:avLst/>
          </a:prstGeom>
          <a:noFill/>
        </p:spPr>
        <p:txBody>
          <a:bodyPr wrap="square">
            <a:spAutoFit/>
          </a:bodyPr>
          <a:lstStyle/>
          <a:p>
            <a:pPr algn="l"/>
            <a:r>
              <a:rPr lang="en-US" sz="1400" dirty="0">
                <a:solidFill>
                  <a:srgbClr val="FF0000"/>
                </a:solidFill>
              </a:rPr>
              <a:t>V K </a:t>
            </a:r>
            <a:r>
              <a:rPr lang="en-US" sz="1400" dirty="0" err="1">
                <a:solidFill>
                  <a:srgbClr val="FF0000"/>
                </a:solidFill>
              </a:rPr>
              <a:t>Khudiakov</a:t>
            </a:r>
            <a:r>
              <a:rPr lang="en-US" sz="1400" dirty="0">
                <a:solidFill>
                  <a:srgbClr val="FF0000"/>
                </a:solidFill>
              </a:rPr>
              <a:t> et al., “Ion dynamics driven by a strongly nonlinear plasma wake,” 2022 Plasma Phys. Control. Fusion 64 045003</a:t>
            </a:r>
          </a:p>
        </p:txBody>
      </p:sp>
      <p:pic>
        <p:nvPicPr>
          <p:cNvPr id="12" name="Picture 11">
            <a:extLst>
              <a:ext uri="{FF2B5EF4-FFF2-40B4-BE49-F238E27FC236}">
                <a16:creationId xmlns:a16="http://schemas.microsoft.com/office/drawing/2014/main" id="{DB9B60FD-ACEF-4241-8ABB-B0D443DAD70F}"/>
              </a:ext>
            </a:extLst>
          </p:cNvPr>
          <p:cNvPicPr>
            <a:picLocks noChangeAspect="1"/>
          </p:cNvPicPr>
          <p:nvPr/>
        </p:nvPicPr>
        <p:blipFill rotWithShape="1">
          <a:blip r:embed="rId6"/>
          <a:srcRect b="1600"/>
          <a:stretch/>
        </p:blipFill>
        <p:spPr>
          <a:xfrm>
            <a:off x="6619163" y="1656386"/>
            <a:ext cx="5042849" cy="2697449"/>
          </a:xfrm>
          <a:prstGeom prst="rect">
            <a:avLst/>
          </a:prstGeom>
        </p:spPr>
      </p:pic>
      <p:pic>
        <p:nvPicPr>
          <p:cNvPr id="15" name="Picture 14">
            <a:extLst>
              <a:ext uri="{FF2B5EF4-FFF2-40B4-BE49-F238E27FC236}">
                <a16:creationId xmlns:a16="http://schemas.microsoft.com/office/drawing/2014/main" id="{83DDA662-A68F-15AE-2CCF-2A49C7EDFD75}"/>
              </a:ext>
            </a:extLst>
          </p:cNvPr>
          <p:cNvPicPr>
            <a:picLocks noChangeAspect="1"/>
          </p:cNvPicPr>
          <p:nvPr/>
        </p:nvPicPr>
        <p:blipFill>
          <a:blip r:embed="rId7"/>
          <a:stretch>
            <a:fillRect/>
          </a:stretch>
        </p:blipFill>
        <p:spPr>
          <a:xfrm>
            <a:off x="0" y="3548416"/>
            <a:ext cx="4337693" cy="2540402"/>
          </a:xfrm>
          <a:prstGeom prst="rect">
            <a:avLst/>
          </a:prstGeom>
        </p:spPr>
      </p:pic>
      <p:pic>
        <p:nvPicPr>
          <p:cNvPr id="16" name="Picture 5">
            <a:extLst>
              <a:ext uri="{FF2B5EF4-FFF2-40B4-BE49-F238E27FC236}">
                <a16:creationId xmlns:a16="http://schemas.microsoft.com/office/drawing/2014/main" id="{794FA722-A5C7-CE89-6B65-F46C194015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55" t="1954" r="21594" b="-1954"/>
          <a:stretch/>
        </p:blipFill>
        <p:spPr bwMode="auto">
          <a:xfrm>
            <a:off x="7267434" y="4599521"/>
            <a:ext cx="2101755" cy="2095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9CF8151-8F37-C249-DD2B-400E386B2A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214" r="24762"/>
          <a:stretch/>
        </p:blipFill>
        <p:spPr bwMode="auto">
          <a:xfrm>
            <a:off x="9860507" y="4527507"/>
            <a:ext cx="1856096" cy="2105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9" name="Straight Arrow Connector 18">
            <a:extLst>
              <a:ext uri="{FF2B5EF4-FFF2-40B4-BE49-F238E27FC236}">
                <a16:creationId xmlns:a16="http://schemas.microsoft.com/office/drawing/2014/main" id="{844516C2-856D-FDA4-8579-D07CDA384283}"/>
              </a:ext>
            </a:extLst>
          </p:cNvPr>
          <p:cNvCxnSpPr>
            <a:endCxn id="17" idx="0"/>
          </p:cNvCxnSpPr>
          <p:nvPr/>
        </p:nvCxnSpPr>
        <p:spPr>
          <a:xfrm>
            <a:off x="10611134" y="3643952"/>
            <a:ext cx="177421" cy="883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FD2FF0-71D5-6ADF-6C99-13DA64581662}"/>
              </a:ext>
            </a:extLst>
          </p:cNvPr>
          <p:cNvCxnSpPr>
            <a:cxnSpLocks/>
            <a:endCxn id="16" idx="0"/>
          </p:cNvCxnSpPr>
          <p:nvPr/>
        </p:nvCxnSpPr>
        <p:spPr>
          <a:xfrm flipH="1">
            <a:off x="8318312" y="3698543"/>
            <a:ext cx="245658" cy="90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
            <a:extLst>
              <a:ext uri="{FF2B5EF4-FFF2-40B4-BE49-F238E27FC236}">
                <a16:creationId xmlns:a16="http://schemas.microsoft.com/office/drawing/2014/main" id="{F7DC0C0C-15A2-81CA-F293-C92515CAF01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739" r="21770"/>
          <a:stretch/>
        </p:blipFill>
        <p:spPr bwMode="auto">
          <a:xfrm>
            <a:off x="4947314" y="4571999"/>
            <a:ext cx="2074460" cy="2088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6" name="Straight Arrow Connector 25">
            <a:extLst>
              <a:ext uri="{FF2B5EF4-FFF2-40B4-BE49-F238E27FC236}">
                <a16:creationId xmlns:a16="http://schemas.microsoft.com/office/drawing/2014/main" id="{5607FE38-EEBA-5ABE-ECC7-ACFB3E08BA43}"/>
              </a:ext>
            </a:extLst>
          </p:cNvPr>
          <p:cNvCxnSpPr/>
          <p:nvPr/>
        </p:nvCxnSpPr>
        <p:spPr>
          <a:xfrm flipH="1">
            <a:off x="6243851" y="3712191"/>
            <a:ext cx="1201003" cy="83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72DA712-AA9B-5D61-5944-5255F99B3F81}"/>
              </a:ext>
            </a:extLst>
          </p:cNvPr>
          <p:cNvSpPr txBox="1"/>
          <p:nvPr/>
        </p:nvSpPr>
        <p:spPr>
          <a:xfrm>
            <a:off x="7298790" y="769100"/>
            <a:ext cx="4642839" cy="923330"/>
          </a:xfrm>
          <a:prstGeom prst="rect">
            <a:avLst/>
          </a:prstGeom>
          <a:noFill/>
        </p:spPr>
        <p:txBody>
          <a:bodyPr wrap="square">
            <a:spAutoFit/>
          </a:bodyPr>
          <a:lstStyle/>
          <a:p>
            <a:pPr algn="l"/>
            <a:r>
              <a:rPr lang="en-US" dirty="0">
                <a:solidFill>
                  <a:srgbClr val="FF0000"/>
                </a:solidFill>
              </a:rPr>
              <a:t>T. Silva et al., “Stable Positron Acceleration in Thin, Warm, Hollow Plasma Channels,” Phys. Rev. Lett. 127, 104801, 2021</a:t>
            </a:r>
          </a:p>
        </p:txBody>
      </p:sp>
      <p:sp>
        <p:nvSpPr>
          <p:cNvPr id="30" name="TextBox 29">
            <a:extLst>
              <a:ext uri="{FF2B5EF4-FFF2-40B4-BE49-F238E27FC236}">
                <a16:creationId xmlns:a16="http://schemas.microsoft.com/office/drawing/2014/main" id="{C9E4EB55-680F-F28E-3533-EEB05E36ABE5}"/>
              </a:ext>
            </a:extLst>
          </p:cNvPr>
          <p:cNvSpPr txBox="1"/>
          <p:nvPr/>
        </p:nvSpPr>
        <p:spPr>
          <a:xfrm>
            <a:off x="96610" y="3048391"/>
            <a:ext cx="4377419" cy="461665"/>
          </a:xfrm>
          <a:prstGeom prst="rect">
            <a:avLst/>
          </a:prstGeom>
          <a:noFill/>
        </p:spPr>
        <p:txBody>
          <a:bodyPr wrap="square">
            <a:spAutoFit/>
          </a:bodyPr>
          <a:lstStyle/>
          <a:p>
            <a:r>
              <a:rPr lang="en-US" sz="1200" dirty="0"/>
              <a:t>Complex intermediate dynamics are predicted before the formation of the central ion peak. </a:t>
            </a:r>
          </a:p>
        </p:txBody>
      </p:sp>
    </p:spTree>
    <p:extLst>
      <p:ext uri="{BB962C8B-B14F-4D97-AF65-F5344CB8AC3E}">
        <p14:creationId xmlns:p14="http://schemas.microsoft.com/office/powerpoint/2010/main" val="5217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278312-BADF-8668-D768-FDD7459FD8DB}"/>
              </a:ext>
            </a:extLst>
          </p:cNvPr>
          <p:cNvSpPr txBox="1"/>
          <p:nvPr/>
        </p:nvSpPr>
        <p:spPr>
          <a:xfrm>
            <a:off x="4649676" y="67425"/>
            <a:ext cx="2192203" cy="523220"/>
          </a:xfrm>
          <a:prstGeom prst="rect">
            <a:avLst/>
          </a:prstGeom>
          <a:noFill/>
        </p:spPr>
        <p:txBody>
          <a:bodyPr wrap="none" rtlCol="0">
            <a:spAutoFit/>
          </a:bodyPr>
          <a:lstStyle/>
          <a:p>
            <a:r>
              <a:rPr lang="en-US" sz="2800" b="1" i="1" u="sng" dirty="0">
                <a:solidFill>
                  <a:schemeClr val="accent2">
                    <a:lumMod val="75000"/>
                  </a:schemeClr>
                </a:solidFill>
              </a:rPr>
              <a:t>Science Goals</a:t>
            </a:r>
          </a:p>
        </p:txBody>
      </p:sp>
      <p:pic>
        <p:nvPicPr>
          <p:cNvPr id="10" name="Picture 9" descr="http://w3.campusexplorer.com/media/376x262/media-2A09DA8D.png">
            <a:extLst>
              <a:ext uri="{FF2B5EF4-FFF2-40B4-BE49-F238E27FC236}">
                <a16:creationId xmlns:a16="http://schemas.microsoft.com/office/drawing/2014/main" id="{D1305EA8-977F-792D-BA5E-14B30A574B0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AADB9A1-B661-D0BE-9524-1C1004CD490D}"/>
              </a:ext>
            </a:extLst>
          </p:cNvPr>
          <p:cNvSpPr/>
          <p:nvPr/>
        </p:nvSpPr>
        <p:spPr>
          <a:xfrm>
            <a:off x="412358" y="965008"/>
            <a:ext cx="9503023" cy="1077218"/>
          </a:xfrm>
          <a:prstGeom prst="rect">
            <a:avLst/>
          </a:prstGeom>
        </p:spPr>
        <p:txBody>
          <a:bodyPr wrap="square">
            <a:spAutoFit/>
          </a:bodyPr>
          <a:lstStyle/>
          <a:p>
            <a:r>
              <a:rPr lang="en-US" sz="1600" b="1" u="sng" dirty="0">
                <a:solidFill>
                  <a:prstClr val="black"/>
                </a:solidFill>
                <a:latin typeface="Arial" panose="020B0604020202020204" pitchFamily="34" charset="0"/>
                <a:cs typeface="Arial" panose="020B0604020202020204" pitchFamily="34" charset="0"/>
              </a:rPr>
              <a:t>Goal 3   </a:t>
            </a:r>
            <a:r>
              <a:rPr lang="en-US" sz="1600" b="1" dirty="0">
                <a:solidFill>
                  <a:prstClr val="black"/>
                </a:solidFill>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2 -3 years</a:t>
            </a:r>
            <a:r>
              <a:rPr lang="en-US" sz="1600" b="1" dirty="0">
                <a:solidFill>
                  <a:prstClr val="black"/>
                </a:solidFill>
                <a:latin typeface="Arial" panose="020B0604020202020204" pitchFamily="34" charset="0"/>
                <a:cs typeface="Arial" panose="020B0604020202020204" pitchFamily="34" charset="0"/>
              </a:rPr>
              <a:t>)  </a:t>
            </a:r>
            <a:r>
              <a:rPr lang="en-US" sz="1600" dirty="0"/>
              <a:t>Short-time and long-time dynamics – plasma wake structure behind the electron driver </a:t>
            </a:r>
          </a:p>
          <a:p>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loaded and unloaded wake structure with and without pre-ionization</a:t>
            </a:r>
          </a:p>
          <a:p>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structure of electron wake formed within the evolved ion wake</a:t>
            </a:r>
          </a:p>
          <a:p>
            <a:r>
              <a:rPr lang="en-US" sz="1600" dirty="0" err="1">
                <a:solidFill>
                  <a:prstClr val="black"/>
                </a:solidFill>
              </a:rPr>
              <a:t>Multishot</a:t>
            </a:r>
            <a:r>
              <a:rPr lang="en-US" sz="1600" dirty="0">
                <a:solidFill>
                  <a:prstClr val="black"/>
                </a:solidFill>
              </a:rPr>
              <a:t> measurement of wake structure.</a:t>
            </a:r>
          </a:p>
        </p:txBody>
      </p:sp>
      <p:pic>
        <p:nvPicPr>
          <p:cNvPr id="13" name="Picture 12">
            <a:extLst>
              <a:ext uri="{FF2B5EF4-FFF2-40B4-BE49-F238E27FC236}">
                <a16:creationId xmlns:a16="http://schemas.microsoft.com/office/drawing/2014/main" id="{09430E27-DF01-CAAB-AB1D-145EFDC97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58" y="6329916"/>
            <a:ext cx="2613609" cy="432225"/>
          </a:xfrm>
          <a:prstGeom prst="rect">
            <a:avLst/>
          </a:prstGeom>
        </p:spPr>
      </p:pic>
      <p:pic>
        <p:nvPicPr>
          <p:cNvPr id="5" name="Picture 2">
            <a:extLst>
              <a:ext uri="{FF2B5EF4-FFF2-40B4-BE49-F238E27FC236}">
                <a16:creationId xmlns:a16="http://schemas.microsoft.com/office/drawing/2014/main" id="{F7700C71-522F-D239-9695-7CB04C2319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299"/>
          <a:stretch/>
        </p:blipFill>
        <p:spPr bwMode="auto">
          <a:xfrm>
            <a:off x="1346437" y="3765974"/>
            <a:ext cx="1678733" cy="1283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C569AAB-E84A-0D05-2553-6ED007BE8B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299"/>
          <a:stretch/>
        </p:blipFill>
        <p:spPr bwMode="auto">
          <a:xfrm>
            <a:off x="5126441" y="3765974"/>
            <a:ext cx="1678733" cy="1283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a:extLst>
              <a:ext uri="{FF2B5EF4-FFF2-40B4-BE49-F238E27FC236}">
                <a16:creationId xmlns:a16="http://schemas.microsoft.com/office/drawing/2014/main" id="{A778CE2D-65BB-B877-0367-2F61A849504F}"/>
              </a:ext>
            </a:extLst>
          </p:cNvPr>
          <p:cNvCxnSpPr/>
          <p:nvPr/>
        </p:nvCxnSpPr>
        <p:spPr>
          <a:xfrm>
            <a:off x="4041422" y="4408363"/>
            <a:ext cx="3306362" cy="0"/>
          </a:xfrm>
          <a:prstGeom prst="straightConnector1">
            <a:avLst/>
          </a:prstGeom>
          <a:ln>
            <a:solidFill>
              <a:schemeClr val="tx1"/>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BE35C63-E63B-BFE0-CA03-F1E83A5A6938}"/>
              </a:ext>
            </a:extLst>
          </p:cNvPr>
          <p:cNvSpPr/>
          <p:nvPr/>
        </p:nvSpPr>
        <p:spPr>
          <a:xfrm rot="240000">
            <a:off x="2620198" y="2022738"/>
            <a:ext cx="78593" cy="2816250"/>
          </a:xfrm>
          <a:prstGeom prst="ellipse">
            <a:avLst/>
          </a:prstGeom>
          <a:gradFill flip="none" rotWithShape="1">
            <a:gsLst>
              <a:gs pos="0">
                <a:srgbClr val="FF0000">
                  <a:tint val="66000"/>
                  <a:satMod val="160000"/>
                  <a:lumMod val="69000"/>
                </a:srgbClr>
              </a:gs>
              <a:gs pos="50000">
                <a:srgbClr val="FF0000">
                  <a:tint val="44500"/>
                  <a:satMod val="160000"/>
                  <a:lumMod val="75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7502AED-8F68-F51E-BDD4-14E74A43F206}"/>
              </a:ext>
            </a:extLst>
          </p:cNvPr>
          <p:cNvSpPr/>
          <p:nvPr/>
        </p:nvSpPr>
        <p:spPr>
          <a:xfrm rot="240000">
            <a:off x="6384290" y="3855074"/>
            <a:ext cx="78593" cy="2816250"/>
          </a:xfrm>
          <a:prstGeom prst="ellipse">
            <a:avLst/>
          </a:prstGeom>
          <a:gradFill flip="none" rotWithShape="1">
            <a:gsLst>
              <a:gs pos="0">
                <a:srgbClr val="FF0000">
                  <a:tint val="66000"/>
                  <a:satMod val="160000"/>
                  <a:lumMod val="69000"/>
                </a:srgbClr>
              </a:gs>
              <a:gs pos="50000">
                <a:srgbClr val="FF0000">
                  <a:tint val="44500"/>
                  <a:satMod val="160000"/>
                  <a:lumMod val="75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A541A8C-0BA6-6D13-BAE3-969D5875A830}"/>
              </a:ext>
            </a:extLst>
          </p:cNvPr>
          <p:cNvCxnSpPr/>
          <p:nvPr/>
        </p:nvCxnSpPr>
        <p:spPr>
          <a:xfrm>
            <a:off x="707768" y="4408363"/>
            <a:ext cx="2947237"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C1A19CE-ADB7-3824-9CD6-FB0D8D2058A2}"/>
              </a:ext>
            </a:extLst>
          </p:cNvPr>
          <p:cNvGrpSpPr/>
          <p:nvPr/>
        </p:nvGrpSpPr>
        <p:grpSpPr>
          <a:xfrm>
            <a:off x="3556766" y="3201633"/>
            <a:ext cx="582898" cy="2377297"/>
            <a:chOff x="3798919" y="2362200"/>
            <a:chExt cx="739832" cy="1584780"/>
          </a:xfrm>
        </p:grpSpPr>
        <p:grpSp>
          <p:nvGrpSpPr>
            <p:cNvPr id="15" name="Group 14">
              <a:extLst>
                <a:ext uri="{FF2B5EF4-FFF2-40B4-BE49-F238E27FC236}">
                  <a16:creationId xmlns:a16="http://schemas.microsoft.com/office/drawing/2014/main" id="{C5A4B71E-A600-9573-4DA2-B737AFDB08F6}"/>
                </a:ext>
              </a:extLst>
            </p:cNvPr>
            <p:cNvGrpSpPr/>
            <p:nvPr/>
          </p:nvGrpSpPr>
          <p:grpSpPr>
            <a:xfrm>
              <a:off x="3798919" y="2362200"/>
              <a:ext cx="274320" cy="1584780"/>
              <a:chOff x="3898669" y="2362200"/>
              <a:chExt cx="274320" cy="1584780"/>
            </a:xfrm>
          </p:grpSpPr>
          <p:cxnSp>
            <p:nvCxnSpPr>
              <p:cNvPr id="20" name="Straight Connector 19">
                <a:extLst>
                  <a:ext uri="{FF2B5EF4-FFF2-40B4-BE49-F238E27FC236}">
                    <a16:creationId xmlns:a16="http://schemas.microsoft.com/office/drawing/2014/main" id="{A048FAAD-B4C8-7F6A-BF47-5E0287E6D480}"/>
                  </a:ext>
                </a:extLst>
              </p:cNvPr>
              <p:cNvCxnSpPr/>
              <p:nvPr/>
            </p:nvCxnSpPr>
            <p:spPr>
              <a:xfrm flipH="1">
                <a:off x="3923607" y="2362200"/>
                <a:ext cx="249382" cy="447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309750-4741-994D-EA75-07190FF9E2F0}"/>
                  </a:ext>
                </a:extLst>
              </p:cNvPr>
              <p:cNvCxnSpPr/>
              <p:nvPr/>
            </p:nvCxnSpPr>
            <p:spPr>
              <a:xfrm flipH="1">
                <a:off x="3898669" y="3499478"/>
                <a:ext cx="249382" cy="447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DA1C34-310E-D405-A6F1-791FEDF60E2F}"/>
                  </a:ext>
                </a:extLst>
              </p:cNvPr>
              <p:cNvCxnSpPr/>
              <p:nvPr/>
            </p:nvCxnSpPr>
            <p:spPr>
              <a:xfrm flipH="1" flipV="1">
                <a:off x="3923607" y="2809702"/>
                <a:ext cx="224444" cy="689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C6A22E-13BD-0209-0EB5-667BA7A4716D}"/>
                </a:ext>
              </a:extLst>
            </p:cNvPr>
            <p:cNvGrpSpPr/>
            <p:nvPr/>
          </p:nvGrpSpPr>
          <p:grpSpPr>
            <a:xfrm>
              <a:off x="4264431" y="2362200"/>
              <a:ext cx="274320" cy="1584780"/>
              <a:chOff x="3898669" y="2362200"/>
              <a:chExt cx="274320" cy="1584780"/>
            </a:xfrm>
          </p:grpSpPr>
          <p:cxnSp>
            <p:nvCxnSpPr>
              <p:cNvPr id="17" name="Straight Connector 16">
                <a:extLst>
                  <a:ext uri="{FF2B5EF4-FFF2-40B4-BE49-F238E27FC236}">
                    <a16:creationId xmlns:a16="http://schemas.microsoft.com/office/drawing/2014/main" id="{1E9ECE46-59DA-7892-6B4B-0F86DE23E0BC}"/>
                  </a:ext>
                </a:extLst>
              </p:cNvPr>
              <p:cNvCxnSpPr/>
              <p:nvPr/>
            </p:nvCxnSpPr>
            <p:spPr>
              <a:xfrm flipH="1">
                <a:off x="3923607" y="2362200"/>
                <a:ext cx="249382" cy="447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CEB2BC-43E5-ADF6-555C-DD6C784139E3}"/>
                  </a:ext>
                </a:extLst>
              </p:cNvPr>
              <p:cNvCxnSpPr/>
              <p:nvPr/>
            </p:nvCxnSpPr>
            <p:spPr>
              <a:xfrm flipH="1">
                <a:off x="3898669" y="3499478"/>
                <a:ext cx="249382" cy="447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144A4D-E321-4B38-9752-D5995BB16A9D}"/>
                  </a:ext>
                </a:extLst>
              </p:cNvPr>
              <p:cNvCxnSpPr/>
              <p:nvPr/>
            </p:nvCxnSpPr>
            <p:spPr>
              <a:xfrm flipH="1" flipV="1">
                <a:off x="3923607" y="2809702"/>
                <a:ext cx="224444" cy="689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3" name="Straight Connector 22">
            <a:extLst>
              <a:ext uri="{FF2B5EF4-FFF2-40B4-BE49-F238E27FC236}">
                <a16:creationId xmlns:a16="http://schemas.microsoft.com/office/drawing/2014/main" id="{463822B1-832F-35CB-5FBE-8B16F34DD92E}"/>
              </a:ext>
            </a:extLst>
          </p:cNvPr>
          <p:cNvCxnSpPr/>
          <p:nvPr/>
        </p:nvCxnSpPr>
        <p:spPr>
          <a:xfrm>
            <a:off x="963197" y="3322797"/>
            <a:ext cx="2724559" cy="21613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7FAFB9-F2ED-B249-270E-A2089319599B}"/>
              </a:ext>
            </a:extLst>
          </p:cNvPr>
          <p:cNvCxnSpPr/>
          <p:nvPr/>
        </p:nvCxnSpPr>
        <p:spPr>
          <a:xfrm>
            <a:off x="4080614" y="5135219"/>
            <a:ext cx="3267170" cy="259176"/>
          </a:xfrm>
          <a:prstGeom prst="line">
            <a:avLst/>
          </a:prstGeom>
          <a:ln>
            <a:solidFill>
              <a:srgbClr val="FF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1AD5BC4-B671-4BEE-FC20-DF5A88C56445}"/>
              </a:ext>
            </a:extLst>
          </p:cNvPr>
          <p:cNvCxnSpPr/>
          <p:nvPr/>
        </p:nvCxnSpPr>
        <p:spPr>
          <a:xfrm flipV="1">
            <a:off x="2482867" y="5814610"/>
            <a:ext cx="3803293" cy="2742"/>
          </a:xfrm>
          <a:prstGeom prst="straightConnector1">
            <a:avLst/>
          </a:prstGeom>
          <a:ln>
            <a:solidFill>
              <a:srgbClr val="0070C0"/>
            </a:solidFill>
            <a:headEnd type="triangl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D5262A8-0C1E-31D0-3034-5C8E51C77280}"/>
              </a:ext>
            </a:extLst>
          </p:cNvPr>
          <p:cNvSpPr txBox="1"/>
          <p:nvPr/>
        </p:nvSpPr>
        <p:spPr>
          <a:xfrm>
            <a:off x="3498590" y="5814610"/>
            <a:ext cx="1922257" cy="290989"/>
          </a:xfrm>
          <a:prstGeom prst="rect">
            <a:avLst/>
          </a:prstGeom>
          <a:noFill/>
        </p:spPr>
        <p:txBody>
          <a:bodyPr wrap="none" rtlCol="0">
            <a:spAutoFit/>
          </a:bodyPr>
          <a:lstStyle/>
          <a:p>
            <a:r>
              <a:rPr lang="en-US" dirty="0">
                <a:solidFill>
                  <a:srgbClr val="0000FF"/>
                </a:solidFill>
              </a:rPr>
              <a:t>Overlap region </a:t>
            </a:r>
            <a:r>
              <a:rPr lang="en-US" dirty="0">
                <a:solidFill>
                  <a:srgbClr val="0000FF"/>
                </a:solidFill>
                <a:latin typeface="Times New Roman"/>
                <a:cs typeface="Times New Roman"/>
              </a:rPr>
              <a:t>~ </a:t>
            </a:r>
            <a:r>
              <a:rPr lang="en-US" dirty="0">
                <a:solidFill>
                  <a:srgbClr val="0000FF"/>
                </a:solidFill>
              </a:rPr>
              <a:t>20cm*</a:t>
            </a:r>
          </a:p>
        </p:txBody>
      </p:sp>
      <p:sp>
        <p:nvSpPr>
          <p:cNvPr id="27" name="TextBox 26">
            <a:extLst>
              <a:ext uri="{FF2B5EF4-FFF2-40B4-BE49-F238E27FC236}">
                <a16:creationId xmlns:a16="http://schemas.microsoft.com/office/drawing/2014/main" id="{0E728DC8-A3C0-AA4F-9BAA-32E0EA12A45A}"/>
              </a:ext>
            </a:extLst>
          </p:cNvPr>
          <p:cNvSpPr txBox="1"/>
          <p:nvPr/>
        </p:nvSpPr>
        <p:spPr>
          <a:xfrm rot="16762082">
            <a:off x="531128" y="3723950"/>
            <a:ext cx="759349" cy="290989"/>
          </a:xfrm>
          <a:prstGeom prst="rect">
            <a:avLst/>
          </a:prstGeom>
          <a:noFill/>
        </p:spPr>
        <p:txBody>
          <a:bodyPr wrap="none" rtlCol="0">
            <a:spAutoFit/>
          </a:bodyPr>
          <a:lstStyle/>
          <a:p>
            <a:r>
              <a:rPr lang="en-US" dirty="0"/>
              <a:t>20 </a:t>
            </a:r>
            <a:r>
              <a:rPr lang="en-US" dirty="0" err="1"/>
              <a:t>mrad</a:t>
            </a:r>
            <a:endParaRPr lang="en-US" dirty="0"/>
          </a:p>
        </p:txBody>
      </p:sp>
      <p:sp>
        <p:nvSpPr>
          <p:cNvPr id="28" name="TextBox 27">
            <a:extLst>
              <a:ext uri="{FF2B5EF4-FFF2-40B4-BE49-F238E27FC236}">
                <a16:creationId xmlns:a16="http://schemas.microsoft.com/office/drawing/2014/main" id="{578CDC53-7129-BDA9-DEB0-7101A2944A89}"/>
              </a:ext>
            </a:extLst>
          </p:cNvPr>
          <p:cNvSpPr txBox="1"/>
          <p:nvPr/>
        </p:nvSpPr>
        <p:spPr>
          <a:xfrm>
            <a:off x="2732867" y="2375011"/>
            <a:ext cx="584604" cy="290989"/>
          </a:xfrm>
          <a:prstGeom prst="rect">
            <a:avLst/>
          </a:prstGeom>
          <a:noFill/>
        </p:spPr>
        <p:txBody>
          <a:bodyPr wrap="none" rtlCol="0">
            <a:spAutoFit/>
          </a:bodyPr>
          <a:lstStyle/>
          <a:p>
            <a:r>
              <a:rPr lang="en-US" dirty="0">
                <a:solidFill>
                  <a:srgbClr val="FF0000"/>
                </a:solidFill>
              </a:rPr>
              <a:t>probe</a:t>
            </a:r>
          </a:p>
        </p:txBody>
      </p:sp>
      <p:sp>
        <p:nvSpPr>
          <p:cNvPr id="29" name="TextBox 28">
            <a:extLst>
              <a:ext uri="{FF2B5EF4-FFF2-40B4-BE49-F238E27FC236}">
                <a16:creationId xmlns:a16="http://schemas.microsoft.com/office/drawing/2014/main" id="{56B6C5A6-EA77-FA1E-6E83-E78C238054C8}"/>
              </a:ext>
            </a:extLst>
          </p:cNvPr>
          <p:cNvSpPr txBox="1"/>
          <p:nvPr/>
        </p:nvSpPr>
        <p:spPr>
          <a:xfrm>
            <a:off x="6423586" y="6063283"/>
            <a:ext cx="584604" cy="290989"/>
          </a:xfrm>
          <a:prstGeom prst="rect">
            <a:avLst/>
          </a:prstGeom>
          <a:noFill/>
        </p:spPr>
        <p:txBody>
          <a:bodyPr wrap="none" rtlCol="0">
            <a:spAutoFit/>
          </a:bodyPr>
          <a:lstStyle/>
          <a:p>
            <a:r>
              <a:rPr lang="en-US" dirty="0">
                <a:solidFill>
                  <a:srgbClr val="FF0000"/>
                </a:solidFill>
              </a:rPr>
              <a:t>probe</a:t>
            </a:r>
          </a:p>
        </p:txBody>
      </p:sp>
      <p:sp>
        <p:nvSpPr>
          <p:cNvPr id="30" name="TextBox 29">
            <a:extLst>
              <a:ext uri="{FF2B5EF4-FFF2-40B4-BE49-F238E27FC236}">
                <a16:creationId xmlns:a16="http://schemas.microsoft.com/office/drawing/2014/main" id="{D5406957-1A56-21E8-CE98-E51F3EACA392}"/>
              </a:ext>
            </a:extLst>
          </p:cNvPr>
          <p:cNvSpPr txBox="1"/>
          <p:nvPr/>
        </p:nvSpPr>
        <p:spPr>
          <a:xfrm>
            <a:off x="6618599" y="4143079"/>
            <a:ext cx="752984" cy="290989"/>
          </a:xfrm>
          <a:prstGeom prst="rect">
            <a:avLst/>
          </a:prstGeom>
          <a:noFill/>
        </p:spPr>
        <p:txBody>
          <a:bodyPr wrap="none" rtlCol="0">
            <a:spAutoFit/>
          </a:bodyPr>
          <a:lstStyle/>
          <a:p>
            <a:r>
              <a:rPr lang="en-US" dirty="0">
                <a:solidFill>
                  <a:srgbClr val="002060"/>
                </a:solidFill>
              </a:rPr>
              <a:t>e-bunch</a:t>
            </a:r>
          </a:p>
        </p:txBody>
      </p:sp>
      <p:sp>
        <p:nvSpPr>
          <p:cNvPr id="31" name="TextBox 30">
            <a:extLst>
              <a:ext uri="{FF2B5EF4-FFF2-40B4-BE49-F238E27FC236}">
                <a16:creationId xmlns:a16="http://schemas.microsoft.com/office/drawing/2014/main" id="{7A4CDD2E-8618-D8D3-6451-CF940A5D52D0}"/>
              </a:ext>
            </a:extLst>
          </p:cNvPr>
          <p:cNvSpPr txBox="1"/>
          <p:nvPr/>
        </p:nvSpPr>
        <p:spPr>
          <a:xfrm>
            <a:off x="2823430" y="4143079"/>
            <a:ext cx="752984" cy="290989"/>
          </a:xfrm>
          <a:prstGeom prst="rect">
            <a:avLst/>
          </a:prstGeom>
          <a:noFill/>
        </p:spPr>
        <p:txBody>
          <a:bodyPr wrap="none" rtlCol="0">
            <a:spAutoFit/>
          </a:bodyPr>
          <a:lstStyle/>
          <a:p>
            <a:r>
              <a:rPr lang="en-US" dirty="0">
                <a:solidFill>
                  <a:srgbClr val="002060"/>
                </a:solidFill>
              </a:rPr>
              <a:t>e-bunch</a:t>
            </a:r>
          </a:p>
        </p:txBody>
      </p:sp>
      <p:cxnSp>
        <p:nvCxnSpPr>
          <p:cNvPr id="32" name="Straight Connector 31">
            <a:extLst>
              <a:ext uri="{FF2B5EF4-FFF2-40B4-BE49-F238E27FC236}">
                <a16:creationId xmlns:a16="http://schemas.microsoft.com/office/drawing/2014/main" id="{EFBFC105-2C8D-AE6F-6E30-12D1BFCDCFEB}"/>
              </a:ext>
            </a:extLst>
          </p:cNvPr>
          <p:cNvCxnSpPr/>
          <p:nvPr/>
        </p:nvCxnSpPr>
        <p:spPr>
          <a:xfrm flipV="1">
            <a:off x="6364542" y="3164450"/>
            <a:ext cx="68713" cy="7489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21A8D3-27E1-35D8-314F-7326E911CC30}"/>
              </a:ext>
            </a:extLst>
          </p:cNvPr>
          <p:cNvCxnSpPr/>
          <p:nvPr/>
        </p:nvCxnSpPr>
        <p:spPr>
          <a:xfrm flipV="1">
            <a:off x="6518497" y="3170987"/>
            <a:ext cx="68713" cy="7489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C09750E-D7AB-6140-3BC4-C106EA81C732}"/>
              </a:ext>
            </a:extLst>
          </p:cNvPr>
          <p:cNvCxnSpPr/>
          <p:nvPr/>
        </p:nvCxnSpPr>
        <p:spPr>
          <a:xfrm>
            <a:off x="6005102" y="3267125"/>
            <a:ext cx="398735"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2A5D3FA-64C5-12AC-CE29-CBDE51F20F8E}"/>
              </a:ext>
            </a:extLst>
          </p:cNvPr>
          <p:cNvCxnSpPr/>
          <p:nvPr/>
        </p:nvCxnSpPr>
        <p:spPr>
          <a:xfrm>
            <a:off x="6609455" y="3267125"/>
            <a:ext cx="398735" cy="0"/>
          </a:xfrm>
          <a:prstGeom prst="straightConnector1">
            <a:avLst/>
          </a:prstGeom>
          <a:ln>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138C109-839D-7DF2-5A0D-601E40793BC4}"/>
              </a:ext>
            </a:extLst>
          </p:cNvPr>
          <p:cNvSpPr txBox="1"/>
          <p:nvPr/>
        </p:nvSpPr>
        <p:spPr>
          <a:xfrm>
            <a:off x="5897578" y="2834879"/>
            <a:ext cx="2193799" cy="369332"/>
          </a:xfrm>
          <a:prstGeom prst="rect">
            <a:avLst/>
          </a:prstGeom>
          <a:noFill/>
          <a:ln>
            <a:solidFill>
              <a:srgbClr val="00B050"/>
            </a:solidFill>
          </a:ln>
        </p:spPr>
        <p:txBody>
          <a:bodyPr wrap="square" rtlCol="0">
            <a:spAutoFit/>
          </a:bodyPr>
          <a:lstStyle/>
          <a:p>
            <a:r>
              <a:rPr lang="en-US" i="1" dirty="0">
                <a:solidFill>
                  <a:srgbClr val="00B050"/>
                </a:solidFill>
              </a:rPr>
              <a:t>Walk-off ~38</a:t>
            </a:r>
            <a:r>
              <a:rPr lang="el-GR" i="1" dirty="0">
                <a:solidFill>
                  <a:srgbClr val="00B050"/>
                </a:solidFill>
              </a:rPr>
              <a:t>μ</a:t>
            </a:r>
            <a:r>
              <a:rPr lang="en-US" i="1" dirty="0">
                <a:solidFill>
                  <a:srgbClr val="00B050"/>
                </a:solidFill>
              </a:rPr>
              <a:t>m</a:t>
            </a:r>
          </a:p>
        </p:txBody>
      </p:sp>
      <p:sp>
        <p:nvSpPr>
          <p:cNvPr id="38" name="TextBox 37">
            <a:extLst>
              <a:ext uri="{FF2B5EF4-FFF2-40B4-BE49-F238E27FC236}">
                <a16:creationId xmlns:a16="http://schemas.microsoft.com/office/drawing/2014/main" id="{73EE7A36-FC8C-7688-8DE6-77894E7E2B1B}"/>
              </a:ext>
            </a:extLst>
          </p:cNvPr>
          <p:cNvSpPr txBox="1"/>
          <p:nvPr/>
        </p:nvSpPr>
        <p:spPr>
          <a:xfrm>
            <a:off x="3674432" y="1925037"/>
            <a:ext cx="5799177" cy="707886"/>
          </a:xfrm>
          <a:prstGeom prst="rect">
            <a:avLst/>
          </a:prstGeom>
          <a:noFill/>
        </p:spPr>
        <p:txBody>
          <a:bodyPr wrap="square" rtlCol="0">
            <a:spAutoFit/>
          </a:bodyPr>
          <a:lstStyle/>
          <a:p>
            <a:r>
              <a:rPr lang="en-US" sz="2000" b="1" dirty="0">
                <a:solidFill>
                  <a:srgbClr val="0000FF"/>
                </a:solidFill>
              </a:rPr>
              <a:t>Geometric </a:t>
            </a:r>
            <a:r>
              <a:rPr lang="en-US" sz="2000" b="1" dirty="0" err="1">
                <a:solidFill>
                  <a:srgbClr val="0000FF"/>
                </a:solidFill>
              </a:rPr>
              <a:t>walkoff</a:t>
            </a:r>
            <a:r>
              <a:rPr lang="en-US" sz="2000" b="1" dirty="0">
                <a:solidFill>
                  <a:srgbClr val="0000FF"/>
                </a:solidFill>
              </a:rPr>
              <a:t> @ </a:t>
            </a:r>
            <a:r>
              <a:rPr lang="en-US" sz="2000" b="1" i="1" dirty="0">
                <a:solidFill>
                  <a:srgbClr val="0000FF"/>
                </a:solidFill>
                <a:latin typeface="Times New Roman"/>
                <a:cs typeface="Times New Roman"/>
              </a:rPr>
              <a:t>θ</a:t>
            </a:r>
            <a:r>
              <a:rPr lang="en-US" sz="2000" b="1" baseline="-25000" dirty="0">
                <a:solidFill>
                  <a:srgbClr val="0000FF"/>
                </a:solidFill>
              </a:rPr>
              <a:t>pr</a:t>
            </a:r>
            <a:r>
              <a:rPr lang="en-US" sz="2000" b="1" dirty="0">
                <a:solidFill>
                  <a:srgbClr val="0000FF"/>
                </a:solidFill>
              </a:rPr>
              <a:t> = 20 mrad:   +40 µm</a:t>
            </a:r>
          </a:p>
          <a:p>
            <a:r>
              <a:rPr lang="en-US" sz="2000" b="1" dirty="0" err="1">
                <a:solidFill>
                  <a:srgbClr val="0000FF"/>
                </a:solidFill>
              </a:rPr>
              <a:t>Group-velocity walkoff</a:t>
            </a:r>
            <a:r>
              <a:rPr lang="en-US" sz="2000" b="1" dirty="0">
                <a:solidFill>
                  <a:srgbClr val="0000FF"/>
                </a:solidFill>
              </a:rPr>
              <a:t>: -2 µm</a:t>
            </a:r>
          </a:p>
        </p:txBody>
      </p:sp>
      <p:cxnSp>
        <p:nvCxnSpPr>
          <p:cNvPr id="40" name="Straight Connector 39">
            <a:extLst>
              <a:ext uri="{FF2B5EF4-FFF2-40B4-BE49-F238E27FC236}">
                <a16:creationId xmlns:a16="http://schemas.microsoft.com/office/drawing/2014/main" id="{86D37504-2530-793C-3AC1-38BC68E7E12A}"/>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77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ADB9A1-B661-D0BE-9524-1C1004CD490D}"/>
              </a:ext>
            </a:extLst>
          </p:cNvPr>
          <p:cNvSpPr/>
          <p:nvPr/>
        </p:nvSpPr>
        <p:spPr>
          <a:xfrm>
            <a:off x="0" y="681791"/>
            <a:ext cx="11843174" cy="830997"/>
          </a:xfrm>
          <a:prstGeom prst="rect">
            <a:avLst/>
          </a:prstGeom>
        </p:spPr>
        <p:txBody>
          <a:bodyPr wrap="square">
            <a:spAutoFit/>
          </a:bodyPr>
          <a:lstStyle/>
          <a:p>
            <a:pPr lvl="0"/>
            <a:r>
              <a:rPr lang="en-US" sz="1600" b="1" u="sng" dirty="0">
                <a:solidFill>
                  <a:prstClr val="black"/>
                </a:solidFill>
                <a:latin typeface="Arial" panose="020B0604020202020204" pitchFamily="34" charset="0"/>
                <a:cs typeface="Arial" panose="020B0604020202020204" pitchFamily="34" charset="0"/>
              </a:rPr>
              <a:t>Goal 4    </a:t>
            </a:r>
            <a:r>
              <a:rPr lang="en-US" sz="1600" b="1" dirty="0">
                <a:solidFill>
                  <a:prstClr val="black"/>
                </a:solidFill>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2 -3 years</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rPr>
              <a:t>Faraday and Cotton-Mouton effect based measurements of magnetic fields</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lvl="0"/>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rPr>
              <a:t>magnetic field detection and mapping of its structure, and that of the wake structure.  Magnetic field detection can extend optical measurement sensitivity well below measurements relying on interferometry.</a:t>
            </a:r>
          </a:p>
        </p:txBody>
      </p:sp>
      <p:sp>
        <p:nvSpPr>
          <p:cNvPr id="8" name="TextBox 7">
            <a:extLst>
              <a:ext uri="{FF2B5EF4-FFF2-40B4-BE49-F238E27FC236}">
                <a16:creationId xmlns:a16="http://schemas.microsoft.com/office/drawing/2014/main" id="{6F278312-BADF-8668-D768-FDD7459FD8DB}"/>
              </a:ext>
            </a:extLst>
          </p:cNvPr>
          <p:cNvSpPr txBox="1"/>
          <p:nvPr/>
        </p:nvSpPr>
        <p:spPr>
          <a:xfrm>
            <a:off x="4649676" y="67425"/>
            <a:ext cx="2192203" cy="523220"/>
          </a:xfrm>
          <a:prstGeom prst="rect">
            <a:avLst/>
          </a:prstGeom>
          <a:noFill/>
        </p:spPr>
        <p:txBody>
          <a:bodyPr wrap="none" rtlCol="0">
            <a:spAutoFit/>
          </a:bodyPr>
          <a:lstStyle/>
          <a:p>
            <a:r>
              <a:rPr lang="en-US" sz="2800" b="1" i="1" u="sng" dirty="0">
                <a:solidFill>
                  <a:schemeClr val="accent2">
                    <a:lumMod val="75000"/>
                  </a:schemeClr>
                </a:solidFill>
              </a:rPr>
              <a:t>Science Goals</a:t>
            </a:r>
          </a:p>
        </p:txBody>
      </p:sp>
      <p:pic>
        <p:nvPicPr>
          <p:cNvPr id="10" name="Picture 9" descr="http://w3.campusexplorer.com/media/376x262/media-2A09DA8D.png">
            <a:extLst>
              <a:ext uri="{FF2B5EF4-FFF2-40B4-BE49-F238E27FC236}">
                <a16:creationId xmlns:a16="http://schemas.microsoft.com/office/drawing/2014/main" id="{D1305EA8-977F-792D-BA5E-14B30A574B0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9430E27-DF01-CAAB-AB1D-145EFDC97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93" y="6328640"/>
            <a:ext cx="2733058" cy="451979"/>
          </a:xfrm>
          <a:prstGeom prst="rect">
            <a:avLst/>
          </a:prstGeom>
        </p:spPr>
      </p:pic>
      <p:cxnSp>
        <p:nvCxnSpPr>
          <p:cNvPr id="3" name="Straight Connector 2">
            <a:extLst>
              <a:ext uri="{FF2B5EF4-FFF2-40B4-BE49-F238E27FC236}">
                <a16:creationId xmlns:a16="http://schemas.microsoft.com/office/drawing/2014/main" id="{A93A42E0-3B38-E79A-7E8B-767D43E6124E}"/>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Fig. 2.jpg">
            <a:extLst>
              <a:ext uri="{FF2B5EF4-FFF2-40B4-BE49-F238E27FC236}">
                <a16:creationId xmlns:a16="http://schemas.microsoft.com/office/drawing/2014/main" id="{B6420572-2DDB-5EB2-AA00-D2DD861A9C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6920" y="2058787"/>
            <a:ext cx="4182531" cy="3700989"/>
          </a:xfrm>
          <a:prstGeom prst="rect">
            <a:avLst/>
          </a:prstGeom>
        </p:spPr>
      </p:pic>
      <p:grpSp>
        <p:nvGrpSpPr>
          <p:cNvPr id="5" name="Group 4">
            <a:extLst>
              <a:ext uri="{FF2B5EF4-FFF2-40B4-BE49-F238E27FC236}">
                <a16:creationId xmlns:a16="http://schemas.microsoft.com/office/drawing/2014/main" id="{BE6622B5-CE65-4D5B-D02D-7C07EC3B3537}"/>
              </a:ext>
            </a:extLst>
          </p:cNvPr>
          <p:cNvGrpSpPr/>
          <p:nvPr/>
        </p:nvGrpSpPr>
        <p:grpSpPr>
          <a:xfrm>
            <a:off x="887186" y="1856974"/>
            <a:ext cx="4177972" cy="4491500"/>
            <a:chOff x="-41783" y="1610835"/>
            <a:chExt cx="4177972" cy="4491500"/>
          </a:xfrm>
        </p:grpSpPr>
        <p:pic>
          <p:nvPicPr>
            <p:cNvPr id="6" name="Content Placeholder 173" descr="Poster.pdf">
              <a:extLst>
                <a:ext uri="{FF2B5EF4-FFF2-40B4-BE49-F238E27FC236}">
                  <a16:creationId xmlns:a16="http://schemas.microsoft.com/office/drawing/2014/main" id="{D0CC008E-3A9F-AF13-3397-D5B55902336A}"/>
                </a:ext>
              </a:extLst>
            </p:cNvPr>
            <p:cNvPicPr>
              <a:picLocks noChangeAspect="1"/>
            </p:cNvPicPr>
            <p:nvPr/>
          </p:nvPicPr>
          <p:blipFill rotWithShape="1">
            <a:blip r:embed="rId7">
              <a:extLst>
                <a:ext uri="{28A0092B-C50C-407E-A947-70E740481C1C}">
                  <a14:useLocalDpi xmlns:a14="http://schemas.microsoft.com/office/drawing/2010/main" val="0"/>
                </a:ext>
              </a:extLst>
            </a:blip>
            <a:srcRect l="38477" t="46397" r="41359" b="25580"/>
            <a:stretch/>
          </p:blipFill>
          <p:spPr>
            <a:xfrm>
              <a:off x="6037" y="1610835"/>
              <a:ext cx="4001518" cy="4491500"/>
            </a:xfrm>
            <a:prstGeom prst="rect">
              <a:avLst/>
            </a:prstGeom>
          </p:spPr>
        </p:pic>
        <p:sp>
          <p:nvSpPr>
            <p:cNvPr id="7" name="TextBox 6">
              <a:extLst>
                <a:ext uri="{FF2B5EF4-FFF2-40B4-BE49-F238E27FC236}">
                  <a16:creationId xmlns:a16="http://schemas.microsoft.com/office/drawing/2014/main" id="{642B9E51-C3F4-10F9-30FD-3CED55D54571}"/>
                </a:ext>
              </a:extLst>
            </p:cNvPr>
            <p:cNvSpPr txBox="1"/>
            <p:nvPr/>
          </p:nvSpPr>
          <p:spPr>
            <a:xfrm>
              <a:off x="58730" y="3558938"/>
              <a:ext cx="1306818" cy="646331"/>
            </a:xfrm>
            <a:prstGeom prst="rect">
              <a:avLst/>
            </a:prstGeom>
            <a:solidFill>
              <a:schemeClr val="bg1"/>
            </a:solidFill>
          </p:spPr>
          <p:txBody>
            <a:bodyPr wrap="none" rtlCol="0">
              <a:spAutoFit/>
            </a:bodyPr>
            <a:lstStyle/>
            <a:p>
              <a:pPr algn="ctr"/>
              <a:r>
                <a:rPr lang="en-US"/>
                <a:t>anamorphic</a:t>
              </a:r>
            </a:p>
            <a:p>
              <a:pPr algn="ctr"/>
              <a:r>
                <a:rPr lang="en-US"/>
                <a:t>imaging</a:t>
              </a:r>
            </a:p>
          </p:txBody>
        </p:sp>
        <p:sp>
          <p:nvSpPr>
            <p:cNvPr id="9" name="TextBox 8">
              <a:extLst>
                <a:ext uri="{FF2B5EF4-FFF2-40B4-BE49-F238E27FC236}">
                  <a16:creationId xmlns:a16="http://schemas.microsoft.com/office/drawing/2014/main" id="{681B644E-0C74-9FA6-74AC-C519CE6AAEE4}"/>
                </a:ext>
              </a:extLst>
            </p:cNvPr>
            <p:cNvSpPr txBox="1"/>
            <p:nvPr/>
          </p:nvSpPr>
          <p:spPr>
            <a:xfrm>
              <a:off x="2225474" y="2249468"/>
              <a:ext cx="806456" cy="400110"/>
            </a:xfrm>
            <a:prstGeom prst="rect">
              <a:avLst/>
            </a:prstGeom>
            <a:solidFill>
              <a:srgbClr val="FFFFFF"/>
            </a:solidFill>
          </p:spPr>
          <p:txBody>
            <a:bodyPr wrap="none" rtlCol="0">
              <a:spAutoFit/>
            </a:bodyPr>
            <a:lstStyle/>
            <a:p>
              <a:r>
                <a:rPr lang="en-US" sz="2000">
                  <a:solidFill>
                    <a:srgbClr val="3366FF"/>
                  </a:solidFill>
                </a:rPr>
                <a:t>probe</a:t>
              </a:r>
            </a:p>
          </p:txBody>
        </p:sp>
        <p:sp>
          <p:nvSpPr>
            <p:cNvPr id="11" name="TextBox 10">
              <a:extLst>
                <a:ext uri="{FF2B5EF4-FFF2-40B4-BE49-F238E27FC236}">
                  <a16:creationId xmlns:a16="http://schemas.microsoft.com/office/drawing/2014/main" id="{48BDC45C-A9DC-8A42-913D-88488DD20424}"/>
                </a:ext>
              </a:extLst>
            </p:cNvPr>
            <p:cNvSpPr txBox="1"/>
            <p:nvPr/>
          </p:nvSpPr>
          <p:spPr>
            <a:xfrm>
              <a:off x="3520215" y="4149845"/>
              <a:ext cx="615974" cy="400110"/>
            </a:xfrm>
            <a:prstGeom prst="rect">
              <a:avLst/>
            </a:prstGeom>
            <a:solidFill>
              <a:srgbClr val="FFFFFF"/>
            </a:solidFill>
          </p:spPr>
          <p:txBody>
            <a:bodyPr wrap="none" rtlCol="0">
              <a:spAutoFit/>
            </a:bodyPr>
            <a:lstStyle/>
            <a:p>
              <a:r>
                <a:rPr lang="en-US" sz="2000"/>
                <a:t>CCD</a:t>
              </a:r>
            </a:p>
          </p:txBody>
        </p:sp>
        <p:sp>
          <p:nvSpPr>
            <p:cNvPr id="12" name="TextBox 11">
              <a:extLst>
                <a:ext uri="{FF2B5EF4-FFF2-40B4-BE49-F238E27FC236}">
                  <a16:creationId xmlns:a16="http://schemas.microsoft.com/office/drawing/2014/main" id="{7A9475C2-DB40-B474-6948-421FCE981462}"/>
                </a:ext>
              </a:extLst>
            </p:cNvPr>
            <p:cNvSpPr txBox="1"/>
            <p:nvPr/>
          </p:nvSpPr>
          <p:spPr>
            <a:xfrm>
              <a:off x="1611133" y="5661085"/>
              <a:ext cx="615974" cy="400110"/>
            </a:xfrm>
            <a:prstGeom prst="rect">
              <a:avLst/>
            </a:prstGeom>
            <a:solidFill>
              <a:srgbClr val="FFFFFF"/>
            </a:solidFill>
          </p:spPr>
          <p:txBody>
            <a:bodyPr wrap="none" rtlCol="0">
              <a:spAutoFit/>
            </a:bodyPr>
            <a:lstStyle/>
            <a:p>
              <a:r>
                <a:rPr lang="en-US" sz="2000"/>
                <a:t>CCD</a:t>
              </a:r>
            </a:p>
          </p:txBody>
        </p:sp>
        <p:sp>
          <p:nvSpPr>
            <p:cNvPr id="14" name="TextBox 13">
              <a:extLst>
                <a:ext uri="{FF2B5EF4-FFF2-40B4-BE49-F238E27FC236}">
                  <a16:creationId xmlns:a16="http://schemas.microsoft.com/office/drawing/2014/main" id="{1F0135D3-A778-21C9-36A3-E2FC849E15EA}"/>
                </a:ext>
              </a:extLst>
            </p:cNvPr>
            <p:cNvSpPr txBox="1"/>
            <p:nvPr/>
          </p:nvSpPr>
          <p:spPr>
            <a:xfrm>
              <a:off x="655163" y="4723421"/>
              <a:ext cx="1091382" cy="400110"/>
            </a:xfrm>
            <a:prstGeom prst="rect">
              <a:avLst/>
            </a:prstGeom>
            <a:solidFill>
              <a:schemeClr val="bg1"/>
            </a:solidFill>
          </p:spPr>
          <p:txBody>
            <a:bodyPr wrap="square" rtlCol="0">
              <a:spAutoFit/>
            </a:bodyPr>
            <a:lstStyle/>
            <a:p>
              <a:r>
                <a:rPr lang="en-US" sz="2000"/>
                <a:t>polarizer</a:t>
              </a:r>
            </a:p>
          </p:txBody>
        </p:sp>
        <p:sp>
          <p:nvSpPr>
            <p:cNvPr id="15" name="TextBox 14">
              <a:extLst>
                <a:ext uri="{FF2B5EF4-FFF2-40B4-BE49-F238E27FC236}">
                  <a16:creationId xmlns:a16="http://schemas.microsoft.com/office/drawing/2014/main" id="{348807FF-EA03-7DFC-CEA6-76CEC5838408}"/>
                </a:ext>
              </a:extLst>
            </p:cNvPr>
            <p:cNvSpPr txBox="1"/>
            <p:nvPr/>
          </p:nvSpPr>
          <p:spPr>
            <a:xfrm>
              <a:off x="2359773" y="4523046"/>
              <a:ext cx="1091382" cy="400110"/>
            </a:xfrm>
            <a:prstGeom prst="rect">
              <a:avLst/>
            </a:prstGeom>
            <a:solidFill>
              <a:schemeClr val="bg1"/>
            </a:solidFill>
          </p:spPr>
          <p:txBody>
            <a:bodyPr wrap="square" rtlCol="0">
              <a:spAutoFit/>
            </a:bodyPr>
            <a:lstStyle/>
            <a:p>
              <a:r>
                <a:rPr lang="en-US" sz="2000"/>
                <a:t>polarizer</a:t>
              </a:r>
            </a:p>
          </p:txBody>
        </p:sp>
        <p:sp>
          <p:nvSpPr>
            <p:cNvPr id="16" name="TextBox 15">
              <a:extLst>
                <a:ext uri="{FF2B5EF4-FFF2-40B4-BE49-F238E27FC236}">
                  <a16:creationId xmlns:a16="http://schemas.microsoft.com/office/drawing/2014/main" id="{713483A7-9C24-7B9F-1956-8139B2F4666A}"/>
                </a:ext>
              </a:extLst>
            </p:cNvPr>
            <p:cNvSpPr txBox="1"/>
            <p:nvPr/>
          </p:nvSpPr>
          <p:spPr>
            <a:xfrm>
              <a:off x="-41783" y="2024888"/>
              <a:ext cx="1207282" cy="954107"/>
            </a:xfrm>
            <a:prstGeom prst="rect">
              <a:avLst/>
            </a:prstGeom>
            <a:solidFill>
              <a:schemeClr val="bg1"/>
            </a:solidFill>
          </p:spPr>
          <p:txBody>
            <a:bodyPr wrap="none" rtlCol="0">
              <a:spAutoFit/>
            </a:bodyPr>
            <a:lstStyle/>
            <a:p>
              <a:pPr algn="ctr"/>
              <a:r>
                <a:rPr lang="en-US" sz="2000" b="1">
                  <a:solidFill>
                    <a:srgbClr val="FF0000"/>
                  </a:solidFill>
                </a:rPr>
                <a:t>Texas PW</a:t>
              </a:r>
            </a:p>
            <a:p>
              <a:pPr algn="ctr"/>
              <a:r>
                <a:rPr lang="en-US" sz="2000" b="1">
                  <a:solidFill>
                    <a:srgbClr val="FF0000"/>
                  </a:solidFill>
                </a:rPr>
                <a:t>pump</a:t>
              </a:r>
            </a:p>
            <a:p>
              <a:pPr algn="ctr"/>
              <a:r>
                <a:rPr lang="en-US" sz="1600" b="1">
                  <a:solidFill>
                    <a:srgbClr val="FF0000"/>
                  </a:solidFill>
                </a:rPr>
                <a:t>100 J, 150 fs</a:t>
              </a:r>
            </a:p>
          </p:txBody>
        </p:sp>
        <p:sp>
          <p:nvSpPr>
            <p:cNvPr id="17" name="Rectangle 16">
              <a:extLst>
                <a:ext uri="{FF2B5EF4-FFF2-40B4-BE49-F238E27FC236}">
                  <a16:creationId xmlns:a16="http://schemas.microsoft.com/office/drawing/2014/main" id="{27E05136-E041-6603-96CB-71F7E85FE586}"/>
                </a:ext>
              </a:extLst>
            </p:cNvPr>
            <p:cNvSpPr/>
            <p:nvPr/>
          </p:nvSpPr>
          <p:spPr>
            <a:xfrm>
              <a:off x="2225474" y="3372556"/>
              <a:ext cx="921304" cy="17227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2B66E51-58AA-9A37-C29D-EDEE1BBEB9F2}"/>
                </a:ext>
              </a:extLst>
            </p:cNvPr>
            <p:cNvSpPr txBox="1"/>
            <p:nvPr/>
          </p:nvSpPr>
          <p:spPr>
            <a:xfrm>
              <a:off x="2082645" y="3230606"/>
              <a:ext cx="1708052" cy="615553"/>
            </a:xfrm>
            <a:prstGeom prst="rect">
              <a:avLst/>
            </a:prstGeom>
            <a:noFill/>
          </p:spPr>
          <p:txBody>
            <a:bodyPr wrap="none" rtlCol="0">
              <a:spAutoFit/>
            </a:bodyPr>
            <a:lstStyle/>
            <a:p>
              <a:pPr algn="ctr"/>
              <a:r>
                <a:rPr lang="en-US" b="1"/>
                <a:t>10 cm gas cell</a:t>
              </a:r>
            </a:p>
            <a:p>
              <a:pPr algn="ctr"/>
              <a:r>
                <a:rPr lang="en-US" sz="1600"/>
                <a:t>(</a:t>
              </a:r>
              <a:r>
                <a:rPr lang="en-US" sz="1600" i="1"/>
                <a:t>n</a:t>
              </a:r>
              <a:r>
                <a:rPr lang="en-US" sz="1600" baseline="-25000"/>
                <a:t>e0</a:t>
              </a:r>
              <a:r>
                <a:rPr lang="en-US" sz="1600"/>
                <a:t> = 2•10</a:t>
              </a:r>
              <a:r>
                <a:rPr lang="en-US" sz="1600" baseline="30000"/>
                <a:t>17</a:t>
              </a:r>
              <a:r>
                <a:rPr lang="en-US" sz="1600"/>
                <a:t> cm</a:t>
              </a:r>
              <a:r>
                <a:rPr lang="en-US" sz="1600" baseline="30000"/>
                <a:t>-3</a:t>
              </a:r>
              <a:r>
                <a:rPr lang="en-US" sz="1600"/>
                <a:t>)</a:t>
              </a:r>
            </a:p>
          </p:txBody>
        </p:sp>
        <p:cxnSp>
          <p:nvCxnSpPr>
            <p:cNvPr id="19" name="Straight Arrow Connector 18">
              <a:extLst>
                <a:ext uri="{FF2B5EF4-FFF2-40B4-BE49-F238E27FC236}">
                  <a16:creationId xmlns:a16="http://schemas.microsoft.com/office/drawing/2014/main" id="{670430A2-FB16-B42E-3569-C48EB9768918}"/>
                </a:ext>
              </a:extLst>
            </p:cNvPr>
            <p:cNvCxnSpPr/>
            <p:nvPr/>
          </p:nvCxnSpPr>
          <p:spPr>
            <a:xfrm>
              <a:off x="2469445" y="3176549"/>
              <a:ext cx="125951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33C8F31-4E9B-C2E9-C779-C5DE62049081}"/>
                </a:ext>
              </a:extLst>
            </p:cNvPr>
            <p:cNvSpPr txBox="1"/>
            <p:nvPr/>
          </p:nvSpPr>
          <p:spPr>
            <a:xfrm>
              <a:off x="3263548" y="2530218"/>
              <a:ext cx="761747" cy="646331"/>
            </a:xfrm>
            <a:prstGeom prst="rect">
              <a:avLst/>
            </a:prstGeom>
            <a:noFill/>
          </p:spPr>
          <p:txBody>
            <a:bodyPr wrap="none" rtlCol="0">
              <a:spAutoFit/>
            </a:bodyPr>
            <a:lstStyle/>
            <a:p>
              <a:pPr algn="ctr"/>
              <a:r>
                <a:rPr lang="en-US" b="1"/>
                <a:t>2 GeV</a:t>
              </a:r>
            </a:p>
            <a:p>
              <a:pPr algn="ctr"/>
              <a:r>
                <a:rPr lang="en-US" b="1"/>
                <a:t>e</a:t>
              </a:r>
              <a:r>
                <a:rPr lang="en-US" b="1" baseline="30000"/>
                <a:t>-</a:t>
              </a:r>
            </a:p>
          </p:txBody>
        </p:sp>
      </p:grpSp>
      <p:cxnSp>
        <p:nvCxnSpPr>
          <p:cNvPr id="21" name="Straight Arrow Connector 20">
            <a:extLst>
              <a:ext uri="{FF2B5EF4-FFF2-40B4-BE49-F238E27FC236}">
                <a16:creationId xmlns:a16="http://schemas.microsoft.com/office/drawing/2014/main" id="{38086738-CBBA-AF41-17A0-C43029D61258}"/>
              </a:ext>
            </a:extLst>
          </p:cNvPr>
          <p:cNvCxnSpPr/>
          <p:nvPr/>
        </p:nvCxnSpPr>
        <p:spPr>
          <a:xfrm rot="120000">
            <a:off x="7553277" y="2139223"/>
            <a:ext cx="14111" cy="423333"/>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615865F-110D-F2D2-4370-AF526FB96806}"/>
              </a:ext>
            </a:extLst>
          </p:cNvPr>
          <p:cNvCxnSpPr/>
          <p:nvPr/>
        </p:nvCxnSpPr>
        <p:spPr>
          <a:xfrm rot="120000">
            <a:off x="7540590" y="2943505"/>
            <a:ext cx="14111" cy="423333"/>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D175227-3F1C-27B1-703F-CCE3DE7AD3CA}"/>
              </a:ext>
            </a:extLst>
          </p:cNvPr>
          <p:cNvCxnSpPr/>
          <p:nvPr/>
        </p:nvCxnSpPr>
        <p:spPr>
          <a:xfrm rot="1020000">
            <a:off x="7558978" y="2139237"/>
            <a:ext cx="14111" cy="423333"/>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C899EAB-471F-F90A-D161-1529BF13A99C}"/>
              </a:ext>
            </a:extLst>
          </p:cNvPr>
          <p:cNvCxnSpPr/>
          <p:nvPr/>
        </p:nvCxnSpPr>
        <p:spPr>
          <a:xfrm rot="20820000">
            <a:off x="7550877" y="2951771"/>
            <a:ext cx="14111" cy="423333"/>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3E6974D-BA07-0F9C-0241-EFF47FA8AC6B}"/>
              </a:ext>
            </a:extLst>
          </p:cNvPr>
          <p:cNvSpPr txBox="1"/>
          <p:nvPr/>
        </p:nvSpPr>
        <p:spPr>
          <a:xfrm>
            <a:off x="1477458" y="1625863"/>
            <a:ext cx="2816095" cy="461665"/>
          </a:xfrm>
          <a:prstGeom prst="rect">
            <a:avLst/>
          </a:prstGeom>
          <a:noFill/>
        </p:spPr>
        <p:txBody>
          <a:bodyPr wrap="none" rtlCol="0">
            <a:spAutoFit/>
          </a:bodyPr>
          <a:lstStyle/>
          <a:p>
            <a:r>
              <a:rPr lang="en-US" sz="2400" b="1" dirty="0"/>
              <a:t>Faraday probe setup</a:t>
            </a:r>
          </a:p>
        </p:txBody>
      </p:sp>
      <p:sp>
        <p:nvSpPr>
          <p:cNvPr id="26" name="TextBox 25">
            <a:extLst>
              <a:ext uri="{FF2B5EF4-FFF2-40B4-BE49-F238E27FC236}">
                <a16:creationId xmlns:a16="http://schemas.microsoft.com/office/drawing/2014/main" id="{1A09A04B-ACDF-05A0-2ADD-399376C02CDF}"/>
              </a:ext>
            </a:extLst>
          </p:cNvPr>
          <p:cNvSpPr txBox="1"/>
          <p:nvPr/>
        </p:nvSpPr>
        <p:spPr>
          <a:xfrm>
            <a:off x="5747056" y="5688669"/>
            <a:ext cx="4362981" cy="1200329"/>
          </a:xfrm>
          <a:prstGeom prst="rect">
            <a:avLst/>
          </a:prstGeom>
          <a:noFill/>
        </p:spPr>
        <p:txBody>
          <a:bodyPr wrap="none" rtlCol="0">
            <a:spAutoFit/>
          </a:bodyPr>
          <a:lstStyle/>
          <a:p>
            <a:r>
              <a:rPr lang="en-US" b="1">
                <a:solidFill>
                  <a:srgbClr val="0000FF"/>
                </a:solidFill>
              </a:rPr>
              <a:t>• </a:t>
            </a:r>
            <a:r>
              <a:rPr lang="en-US" i="1">
                <a:solidFill>
                  <a:srgbClr val="0000FF"/>
                </a:solidFill>
              </a:rPr>
              <a:t>separation of ± lobes:  </a:t>
            </a:r>
            <a:r>
              <a:rPr lang="en-US" b="1">
                <a:solidFill>
                  <a:srgbClr val="0000FF"/>
                </a:solidFill>
              </a:rPr>
              <a:t>bubble size</a:t>
            </a:r>
          </a:p>
          <a:p>
            <a:r>
              <a:rPr lang="en-US" b="1">
                <a:solidFill>
                  <a:srgbClr val="0000FF"/>
                </a:solidFill>
              </a:rPr>
              <a:t>• </a:t>
            </a:r>
            <a:r>
              <a:rPr lang="en-US">
                <a:solidFill>
                  <a:srgbClr val="0000FF"/>
                </a:solidFill>
              </a:rPr>
              <a:t>|∆</a:t>
            </a:r>
            <a:r>
              <a:rPr lang="en-US">
                <a:solidFill>
                  <a:srgbClr val="0000FF"/>
                </a:solidFill>
                <a:latin typeface="Lucida Grande"/>
                <a:ea typeface="Lucida Grande"/>
                <a:cs typeface="Lucida Grande"/>
              </a:rPr>
              <a:t>ϕ</a:t>
            </a:r>
            <a:r>
              <a:rPr lang="en-US" baseline="-25000">
                <a:solidFill>
                  <a:srgbClr val="0000FF"/>
                </a:solidFill>
              </a:rPr>
              <a:t>Faraday</a:t>
            </a:r>
            <a:r>
              <a:rPr lang="en-US">
                <a:solidFill>
                  <a:srgbClr val="0000FF"/>
                </a:solidFill>
              </a:rPr>
              <a:t>|:  </a:t>
            </a:r>
            <a:r>
              <a:rPr lang="en-US" b="1">
                <a:solidFill>
                  <a:srgbClr val="0000FF"/>
                </a:solidFill>
              </a:rPr>
              <a:t>bubble wall density</a:t>
            </a:r>
          </a:p>
          <a:p>
            <a:r>
              <a:rPr lang="en-US" b="1">
                <a:solidFill>
                  <a:srgbClr val="0000FF"/>
                </a:solidFill>
              </a:rPr>
              <a:t>• </a:t>
            </a:r>
            <a:r>
              <a:rPr lang="en-US" i="1">
                <a:solidFill>
                  <a:srgbClr val="0000FF"/>
                </a:solidFill>
              </a:rPr>
              <a:t>width of each lobe:  </a:t>
            </a:r>
            <a:r>
              <a:rPr lang="en-US" b="1">
                <a:solidFill>
                  <a:srgbClr val="0000FF"/>
                </a:solidFill>
              </a:rPr>
              <a:t>bubble wall thickness</a:t>
            </a:r>
          </a:p>
          <a:p>
            <a:r>
              <a:rPr lang="en-US" b="1">
                <a:solidFill>
                  <a:srgbClr val="0000FF"/>
                </a:solidFill>
              </a:rPr>
              <a:t>•</a:t>
            </a:r>
            <a:r>
              <a:rPr lang="en-US" b="1" i="1">
                <a:solidFill>
                  <a:srgbClr val="0000FF"/>
                </a:solidFill>
              </a:rPr>
              <a:t> </a:t>
            </a:r>
            <a:r>
              <a:rPr lang="en-US" i="1">
                <a:solidFill>
                  <a:srgbClr val="0000FF"/>
                </a:solidFill>
              </a:rPr>
              <a:t>longitudinal variations:  </a:t>
            </a:r>
            <a:r>
              <a:rPr lang="en-US" b="1">
                <a:solidFill>
                  <a:srgbClr val="0000FF"/>
                </a:solidFill>
              </a:rPr>
              <a:t>bubble evolution</a:t>
            </a:r>
          </a:p>
        </p:txBody>
      </p:sp>
      <p:sp>
        <p:nvSpPr>
          <p:cNvPr id="27" name="TextBox 26">
            <a:extLst>
              <a:ext uri="{FF2B5EF4-FFF2-40B4-BE49-F238E27FC236}">
                <a16:creationId xmlns:a16="http://schemas.microsoft.com/office/drawing/2014/main" id="{C56E76E1-3575-8239-D20D-524F33B6AE09}"/>
              </a:ext>
            </a:extLst>
          </p:cNvPr>
          <p:cNvSpPr txBox="1"/>
          <p:nvPr/>
        </p:nvSpPr>
        <p:spPr>
          <a:xfrm>
            <a:off x="6031678" y="1721789"/>
            <a:ext cx="3242895" cy="461665"/>
          </a:xfrm>
          <a:prstGeom prst="rect">
            <a:avLst/>
          </a:prstGeom>
          <a:noFill/>
        </p:spPr>
        <p:txBody>
          <a:bodyPr wrap="none" rtlCol="0">
            <a:spAutoFit/>
          </a:bodyPr>
          <a:lstStyle/>
          <a:p>
            <a:r>
              <a:rPr lang="en-US" sz="2400" b="1" dirty="0"/>
              <a:t>Faraday rotation results</a:t>
            </a:r>
          </a:p>
        </p:txBody>
      </p:sp>
      <p:grpSp>
        <p:nvGrpSpPr>
          <p:cNvPr id="28" name="Group 27">
            <a:extLst>
              <a:ext uri="{FF2B5EF4-FFF2-40B4-BE49-F238E27FC236}">
                <a16:creationId xmlns:a16="http://schemas.microsoft.com/office/drawing/2014/main" id="{DAA39260-DDBC-526B-AE14-0019BD5A99FB}"/>
              </a:ext>
            </a:extLst>
          </p:cNvPr>
          <p:cNvGrpSpPr/>
          <p:nvPr/>
        </p:nvGrpSpPr>
        <p:grpSpPr>
          <a:xfrm>
            <a:off x="4527254" y="5825688"/>
            <a:ext cx="1264252" cy="981512"/>
            <a:chOff x="3640068" y="5825688"/>
            <a:chExt cx="1264252" cy="981512"/>
          </a:xfrm>
        </p:grpSpPr>
        <p:sp>
          <p:nvSpPr>
            <p:cNvPr id="29" name="TextBox 28">
              <a:extLst>
                <a:ext uri="{FF2B5EF4-FFF2-40B4-BE49-F238E27FC236}">
                  <a16:creationId xmlns:a16="http://schemas.microsoft.com/office/drawing/2014/main" id="{08258026-9486-FA00-037A-84A391739332}"/>
                </a:ext>
              </a:extLst>
            </p:cNvPr>
            <p:cNvSpPr txBox="1"/>
            <p:nvPr/>
          </p:nvSpPr>
          <p:spPr>
            <a:xfrm>
              <a:off x="3640068" y="5825688"/>
              <a:ext cx="1072041" cy="923330"/>
            </a:xfrm>
            <a:prstGeom prst="rect">
              <a:avLst/>
            </a:prstGeom>
            <a:noFill/>
          </p:spPr>
          <p:txBody>
            <a:bodyPr wrap="none" rtlCol="0">
              <a:spAutoFit/>
            </a:bodyPr>
            <a:lstStyle/>
            <a:p>
              <a:pPr algn="ctr"/>
              <a:r>
                <a:rPr lang="en-US" dirty="0">
                  <a:solidFill>
                    <a:srgbClr val="0000FF"/>
                  </a:solidFill>
                </a:rPr>
                <a:t>4</a:t>
              </a:r>
            </a:p>
            <a:p>
              <a:pPr algn="ctr"/>
              <a:r>
                <a:rPr lang="en-US" dirty="0">
                  <a:solidFill>
                    <a:srgbClr val="0000FF"/>
                  </a:solidFill>
                </a:rPr>
                <a:t>measure-</a:t>
              </a:r>
            </a:p>
            <a:p>
              <a:pPr algn="ctr"/>
              <a:r>
                <a:rPr lang="en-US" dirty="0" err="1">
                  <a:solidFill>
                    <a:srgbClr val="0000FF"/>
                  </a:solidFill>
                </a:rPr>
                <a:t>ments</a:t>
              </a:r>
              <a:endParaRPr lang="en-US" dirty="0">
                <a:solidFill>
                  <a:srgbClr val="0000FF"/>
                </a:solidFill>
              </a:endParaRPr>
            </a:p>
          </p:txBody>
        </p:sp>
        <p:sp>
          <p:nvSpPr>
            <p:cNvPr id="30" name="Left Brace 29">
              <a:extLst>
                <a:ext uri="{FF2B5EF4-FFF2-40B4-BE49-F238E27FC236}">
                  <a16:creationId xmlns:a16="http://schemas.microsoft.com/office/drawing/2014/main" id="{5B18C9AC-414D-90FD-7DC0-E056FFCF2BC2}"/>
                </a:ext>
              </a:extLst>
            </p:cNvPr>
            <p:cNvSpPr/>
            <p:nvPr/>
          </p:nvSpPr>
          <p:spPr>
            <a:xfrm>
              <a:off x="4684184" y="5825688"/>
              <a:ext cx="220136" cy="981512"/>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Oval 30">
            <a:extLst>
              <a:ext uri="{FF2B5EF4-FFF2-40B4-BE49-F238E27FC236}">
                <a16:creationId xmlns:a16="http://schemas.microsoft.com/office/drawing/2014/main" id="{A3A93251-3E45-FBBC-04BC-E68DB09E6D6A}"/>
              </a:ext>
            </a:extLst>
          </p:cNvPr>
          <p:cNvSpPr/>
          <p:nvPr/>
        </p:nvSpPr>
        <p:spPr>
          <a:xfrm>
            <a:off x="8422600" y="2683127"/>
            <a:ext cx="300485" cy="15159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D63FEB92-9354-7139-B158-4972660121E5}"/>
              </a:ext>
            </a:extLst>
          </p:cNvPr>
          <p:cNvCxnSpPr/>
          <p:nvPr/>
        </p:nvCxnSpPr>
        <p:spPr>
          <a:xfrm>
            <a:off x="9097736" y="2930687"/>
            <a:ext cx="586315"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0690FBF-4EB8-A559-475E-86B83FA75F0E}"/>
              </a:ext>
            </a:extLst>
          </p:cNvPr>
          <p:cNvSpPr txBox="1"/>
          <p:nvPr/>
        </p:nvSpPr>
        <p:spPr>
          <a:xfrm>
            <a:off x="8709971" y="2301130"/>
            <a:ext cx="1836850" cy="369332"/>
          </a:xfrm>
          <a:prstGeom prst="rect">
            <a:avLst/>
          </a:prstGeom>
          <a:noFill/>
        </p:spPr>
        <p:txBody>
          <a:bodyPr wrap="none" rtlCol="0">
            <a:spAutoFit/>
          </a:bodyPr>
          <a:lstStyle/>
          <a:p>
            <a:r>
              <a:rPr lang="en-US" b="1" dirty="0"/>
              <a:t>e-bunch driver or</a:t>
            </a:r>
          </a:p>
        </p:txBody>
      </p:sp>
      <p:grpSp>
        <p:nvGrpSpPr>
          <p:cNvPr id="34" name="Group 33">
            <a:extLst>
              <a:ext uri="{FF2B5EF4-FFF2-40B4-BE49-F238E27FC236}">
                <a16:creationId xmlns:a16="http://schemas.microsoft.com/office/drawing/2014/main" id="{84233B88-A3DE-C8E5-B310-9786AC789E16}"/>
              </a:ext>
            </a:extLst>
          </p:cNvPr>
          <p:cNvGrpSpPr/>
          <p:nvPr/>
        </p:nvGrpSpPr>
        <p:grpSpPr>
          <a:xfrm>
            <a:off x="8422600" y="2321431"/>
            <a:ext cx="315918" cy="317378"/>
            <a:chOff x="7535414" y="2283334"/>
            <a:chExt cx="315918" cy="317378"/>
          </a:xfrm>
        </p:grpSpPr>
        <p:sp>
          <p:nvSpPr>
            <p:cNvPr id="35" name="Oval 34">
              <a:extLst>
                <a:ext uri="{FF2B5EF4-FFF2-40B4-BE49-F238E27FC236}">
                  <a16:creationId xmlns:a16="http://schemas.microsoft.com/office/drawing/2014/main" id="{C2CEA91A-09BF-7E27-E5C8-17EA7C6FC0CE}"/>
                </a:ext>
              </a:extLst>
            </p:cNvPr>
            <p:cNvSpPr/>
            <p:nvPr/>
          </p:nvSpPr>
          <p:spPr>
            <a:xfrm>
              <a:off x="7535414" y="2283334"/>
              <a:ext cx="315918" cy="317378"/>
            </a:xfrm>
            <a:prstGeom prst="ellipse">
              <a:avLst/>
            </a:prstGeom>
            <a:noFill/>
            <a:ln w="38100" cmpd="sng">
              <a:solidFill>
                <a:srgbClr val="0EFE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6616ACD-CCE2-02B5-4DD7-ED25C5964E4C}"/>
                </a:ext>
              </a:extLst>
            </p:cNvPr>
            <p:cNvCxnSpPr>
              <a:stCxn id="35" idx="1"/>
              <a:endCxn id="35" idx="5"/>
            </p:cNvCxnSpPr>
            <p:nvPr/>
          </p:nvCxnSpPr>
          <p:spPr>
            <a:xfrm>
              <a:off x="7581679" y="2329813"/>
              <a:ext cx="223388" cy="224420"/>
            </a:xfrm>
            <a:prstGeom prst="line">
              <a:avLst/>
            </a:prstGeom>
            <a:ln w="38100" cmpd="sng">
              <a:solidFill>
                <a:srgbClr val="0EFE4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1E23B9F-E2D2-6832-AFE2-87EEADAAB7C3}"/>
                </a:ext>
              </a:extLst>
            </p:cNvPr>
            <p:cNvCxnSpPr/>
            <p:nvPr/>
          </p:nvCxnSpPr>
          <p:spPr>
            <a:xfrm rot="5400000">
              <a:off x="7581691" y="2338291"/>
              <a:ext cx="223388" cy="224420"/>
            </a:xfrm>
            <a:prstGeom prst="line">
              <a:avLst/>
            </a:prstGeom>
            <a:ln w="38100" cmpd="sng">
              <a:solidFill>
                <a:srgbClr val="0EFE4F"/>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73AE984-3579-650A-A7B9-343BF970882C}"/>
              </a:ext>
            </a:extLst>
          </p:cNvPr>
          <p:cNvGrpSpPr/>
          <p:nvPr/>
        </p:nvGrpSpPr>
        <p:grpSpPr>
          <a:xfrm>
            <a:off x="8422612" y="2875966"/>
            <a:ext cx="315918" cy="317378"/>
            <a:chOff x="7535426" y="2875966"/>
            <a:chExt cx="315918" cy="317378"/>
          </a:xfrm>
        </p:grpSpPr>
        <p:sp>
          <p:nvSpPr>
            <p:cNvPr id="39" name="Oval 38">
              <a:extLst>
                <a:ext uri="{FF2B5EF4-FFF2-40B4-BE49-F238E27FC236}">
                  <a16:creationId xmlns:a16="http://schemas.microsoft.com/office/drawing/2014/main" id="{D5E04B2C-F5D7-24D6-3927-69844A4735B4}"/>
                </a:ext>
              </a:extLst>
            </p:cNvPr>
            <p:cNvSpPr/>
            <p:nvPr/>
          </p:nvSpPr>
          <p:spPr>
            <a:xfrm>
              <a:off x="7535426" y="2875966"/>
              <a:ext cx="315918" cy="317378"/>
            </a:xfrm>
            <a:prstGeom prst="ellipse">
              <a:avLst/>
            </a:prstGeom>
            <a:noFill/>
            <a:ln w="38100" cmpd="sng">
              <a:solidFill>
                <a:srgbClr val="0EFE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AC4CD4E-00D9-B295-2D99-9DCD404BB232}"/>
                </a:ext>
              </a:extLst>
            </p:cNvPr>
            <p:cNvSpPr/>
            <p:nvPr/>
          </p:nvSpPr>
          <p:spPr>
            <a:xfrm>
              <a:off x="7627202" y="2968307"/>
              <a:ext cx="132499" cy="133933"/>
            </a:xfrm>
            <a:prstGeom prst="ellipse">
              <a:avLst/>
            </a:prstGeom>
            <a:solidFill>
              <a:srgbClr val="0EFE4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74230B9E-B054-5AF2-25E1-C930BA1A1B3C}"/>
              </a:ext>
            </a:extLst>
          </p:cNvPr>
          <p:cNvSpPr txBox="1"/>
          <p:nvPr/>
        </p:nvSpPr>
        <p:spPr>
          <a:xfrm>
            <a:off x="0" y="1432156"/>
            <a:ext cx="9311368" cy="307777"/>
          </a:xfrm>
          <a:prstGeom prst="rect">
            <a:avLst/>
          </a:prstGeom>
          <a:noFill/>
        </p:spPr>
        <p:txBody>
          <a:bodyPr wrap="square">
            <a:spAutoFit/>
          </a:bodyPr>
          <a:lstStyle/>
          <a:p>
            <a:r>
              <a:rPr lang="en-US" sz="1400" b="0" i="0" u="none" strike="noStrike" baseline="0" dirty="0">
                <a:solidFill>
                  <a:srgbClr val="FF0000"/>
                </a:solidFill>
                <a:latin typeface="Montserrat-Regular"/>
              </a:rPr>
              <a:t>Cheng Y-y, et al., Phys. Plasmas </a:t>
            </a:r>
            <a:r>
              <a:rPr lang="en-US" sz="1400" b="1" i="0" u="none" strike="noStrike" baseline="0" dirty="0">
                <a:solidFill>
                  <a:srgbClr val="FF0000"/>
                </a:solidFill>
                <a:latin typeface="Montserrat-Bold"/>
              </a:rPr>
              <a:t>28</a:t>
            </a:r>
            <a:r>
              <a:rPr lang="en-US" sz="1400" b="0" i="0" u="none" strike="noStrike" baseline="0" dirty="0">
                <a:solidFill>
                  <a:srgbClr val="FF0000"/>
                </a:solidFill>
                <a:latin typeface="Montserrat-Regular"/>
              </a:rPr>
              <a:t>, 123105 (2021); https://doi.org/10.1063/5.0072262</a:t>
            </a:r>
            <a:endParaRPr lang="en-US" sz="1400" dirty="0">
              <a:solidFill>
                <a:srgbClr val="FF0000"/>
              </a:solidFill>
            </a:endParaRPr>
          </a:p>
        </p:txBody>
      </p:sp>
      <p:cxnSp>
        <p:nvCxnSpPr>
          <p:cNvPr id="44" name="Straight Arrow Connector 43">
            <a:extLst>
              <a:ext uri="{FF2B5EF4-FFF2-40B4-BE49-F238E27FC236}">
                <a16:creationId xmlns:a16="http://schemas.microsoft.com/office/drawing/2014/main" id="{BC1CEE99-2FCE-DD62-228E-6FB03CF9BCED}"/>
              </a:ext>
            </a:extLst>
          </p:cNvPr>
          <p:cNvCxnSpPr>
            <a:endCxn id="31" idx="5"/>
          </p:cNvCxnSpPr>
          <p:nvPr/>
        </p:nvCxnSpPr>
        <p:spPr>
          <a:xfrm flipH="1">
            <a:off x="8723085" y="2563586"/>
            <a:ext cx="230415" cy="19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8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254BF9-9017-4482-D110-0D1614426B58}"/>
              </a:ext>
            </a:extLst>
          </p:cNvPr>
          <p:cNvSpPr txBox="1"/>
          <p:nvPr/>
        </p:nvSpPr>
        <p:spPr>
          <a:xfrm>
            <a:off x="2030704" y="2976287"/>
            <a:ext cx="2302169" cy="523220"/>
          </a:xfrm>
          <a:prstGeom prst="rect">
            <a:avLst/>
          </a:prstGeom>
          <a:noFill/>
        </p:spPr>
        <p:txBody>
          <a:bodyPr wrap="none" rtlCol="0">
            <a:spAutoFit/>
          </a:bodyPr>
          <a:lstStyle/>
          <a:p>
            <a:pPr marL="342900" indent="-342900">
              <a:buAutoNum type="arabicParenBoth"/>
            </a:pPr>
            <a:r>
              <a:rPr lang="en-US" sz="1400"/>
              <a:t>on-axis ion-density peak</a:t>
            </a:r>
          </a:p>
          <a:p>
            <a:r>
              <a:rPr lang="en-US" sz="1400"/>
              <a:t>(2) hollow-channels</a:t>
            </a:r>
          </a:p>
        </p:txBody>
      </p:sp>
      <p:sp>
        <p:nvSpPr>
          <p:cNvPr id="5" name="TextBox 4">
            <a:extLst>
              <a:ext uri="{FF2B5EF4-FFF2-40B4-BE49-F238E27FC236}">
                <a16:creationId xmlns:a16="http://schemas.microsoft.com/office/drawing/2014/main" id="{D8B92847-CBD7-A300-EDCE-5E8B3E5A32D2}"/>
              </a:ext>
            </a:extLst>
          </p:cNvPr>
          <p:cNvSpPr txBox="1"/>
          <p:nvPr/>
        </p:nvSpPr>
        <p:spPr>
          <a:xfrm>
            <a:off x="5205450" y="2976287"/>
            <a:ext cx="3692999" cy="523220"/>
          </a:xfrm>
          <a:prstGeom prst="rect">
            <a:avLst/>
          </a:prstGeom>
          <a:noFill/>
        </p:spPr>
        <p:txBody>
          <a:bodyPr wrap="none" rtlCol="0">
            <a:spAutoFit/>
          </a:bodyPr>
          <a:lstStyle/>
          <a:p>
            <a:r>
              <a:rPr lang="en-US" sz="1400"/>
              <a:t>(3) e-wake structure &amp; propagation dynamics  </a:t>
            </a:r>
          </a:p>
          <a:p>
            <a:r>
              <a:rPr lang="en-US" sz="1400"/>
              <a:t>(4) transverse &amp; longitudinal e-wake instabilities</a:t>
            </a:r>
          </a:p>
        </p:txBody>
      </p:sp>
      <p:sp>
        <p:nvSpPr>
          <p:cNvPr id="6" name="TextBox 5">
            <a:extLst>
              <a:ext uri="{FF2B5EF4-FFF2-40B4-BE49-F238E27FC236}">
                <a16:creationId xmlns:a16="http://schemas.microsoft.com/office/drawing/2014/main" id="{9B803966-1DFB-F35A-0BB0-469B41AA2526}"/>
              </a:ext>
            </a:extLst>
          </p:cNvPr>
          <p:cNvSpPr txBox="1"/>
          <p:nvPr/>
        </p:nvSpPr>
        <p:spPr>
          <a:xfrm>
            <a:off x="1480062" y="1901384"/>
            <a:ext cx="6595588" cy="923330"/>
          </a:xfrm>
          <a:prstGeom prst="rect">
            <a:avLst/>
          </a:prstGeom>
          <a:noFill/>
        </p:spPr>
        <p:txBody>
          <a:bodyPr wrap="none" rtlCol="0">
            <a:spAutoFit/>
          </a:bodyPr>
          <a:lstStyle/>
          <a:p>
            <a:r>
              <a:rPr lang="en-US" dirty="0"/>
              <a:t>• We will visualize on-axis e- and ion-wake structures,</a:t>
            </a:r>
          </a:p>
          <a:p>
            <a:r>
              <a:rPr lang="en-US" dirty="0"/>
              <a:t>    taking advantage of larger </a:t>
            </a:r>
            <a:r>
              <a:rPr lang="en-US" i="1" dirty="0" err="1">
                <a:latin typeface="Times New Roman"/>
                <a:cs typeface="Times New Roman"/>
              </a:rPr>
              <a:t>θ</a:t>
            </a:r>
            <a:r>
              <a:rPr lang="en-US" baseline="-25000" dirty="0" err="1"/>
              <a:t>pr</a:t>
            </a:r>
            <a:r>
              <a:rPr lang="en-US" dirty="0"/>
              <a:t>, higher-resolution imaging, lower </a:t>
            </a:r>
            <a:r>
              <a:rPr lang="en-US" i="1" dirty="0"/>
              <a:t>n</a:t>
            </a:r>
            <a:r>
              <a:rPr lang="en-US" baseline="-25000" dirty="0"/>
              <a:t>e</a:t>
            </a:r>
            <a:r>
              <a:rPr lang="en-US" dirty="0"/>
              <a:t> </a:t>
            </a:r>
          </a:p>
          <a:p>
            <a:r>
              <a:rPr lang="en-US" dirty="0"/>
              <a:t>    than in FACET-I.</a:t>
            </a:r>
          </a:p>
        </p:txBody>
      </p:sp>
      <p:sp>
        <p:nvSpPr>
          <p:cNvPr id="7" name="TextBox 6">
            <a:extLst>
              <a:ext uri="{FF2B5EF4-FFF2-40B4-BE49-F238E27FC236}">
                <a16:creationId xmlns:a16="http://schemas.microsoft.com/office/drawing/2014/main" id="{B6347B0E-9AE8-524A-5EC3-9FCDFFE716D0}"/>
              </a:ext>
            </a:extLst>
          </p:cNvPr>
          <p:cNvSpPr txBox="1"/>
          <p:nvPr/>
        </p:nvSpPr>
        <p:spPr>
          <a:xfrm>
            <a:off x="2768432" y="2694067"/>
            <a:ext cx="911532" cy="307777"/>
          </a:xfrm>
          <a:prstGeom prst="rect">
            <a:avLst/>
          </a:prstGeom>
          <a:noFill/>
        </p:spPr>
        <p:txBody>
          <a:bodyPr wrap="none" rtlCol="0">
            <a:spAutoFit/>
          </a:bodyPr>
          <a:lstStyle/>
          <a:p>
            <a:r>
              <a:rPr lang="en-US" sz="1400" b="1" u="sng"/>
              <a:t>∆</a:t>
            </a:r>
            <a:r>
              <a:rPr lang="en-US" sz="1400" b="1" i="1" u="sng"/>
              <a:t>t</a:t>
            </a:r>
            <a:r>
              <a:rPr lang="en-US" sz="1400" b="1" u="sng"/>
              <a:t> ≥ 30 ps</a:t>
            </a:r>
          </a:p>
        </p:txBody>
      </p:sp>
      <p:sp>
        <p:nvSpPr>
          <p:cNvPr id="8" name="TextBox 7">
            <a:extLst>
              <a:ext uri="{FF2B5EF4-FFF2-40B4-BE49-F238E27FC236}">
                <a16:creationId xmlns:a16="http://schemas.microsoft.com/office/drawing/2014/main" id="{63E89296-5555-F3A9-A94A-0A99132FF5B4}"/>
              </a:ext>
            </a:extLst>
          </p:cNvPr>
          <p:cNvSpPr txBox="1"/>
          <p:nvPr/>
        </p:nvSpPr>
        <p:spPr>
          <a:xfrm>
            <a:off x="6253872" y="2694067"/>
            <a:ext cx="820161" cy="307777"/>
          </a:xfrm>
          <a:prstGeom prst="rect">
            <a:avLst/>
          </a:prstGeom>
          <a:noFill/>
        </p:spPr>
        <p:txBody>
          <a:bodyPr wrap="none" rtlCol="0">
            <a:spAutoFit/>
          </a:bodyPr>
          <a:lstStyle/>
          <a:p>
            <a:r>
              <a:rPr lang="en-US" sz="1400" b="1" u="sng"/>
              <a:t>∆</a:t>
            </a:r>
            <a:r>
              <a:rPr lang="en-US" sz="1400" b="1" i="1" u="sng"/>
              <a:t>t</a:t>
            </a:r>
            <a:r>
              <a:rPr lang="en-US" sz="1400" b="1" u="sng"/>
              <a:t> &lt; 1 ps</a:t>
            </a:r>
          </a:p>
        </p:txBody>
      </p:sp>
      <p:sp>
        <p:nvSpPr>
          <p:cNvPr id="10" name="TextBox 9">
            <a:extLst>
              <a:ext uri="{FF2B5EF4-FFF2-40B4-BE49-F238E27FC236}">
                <a16:creationId xmlns:a16="http://schemas.microsoft.com/office/drawing/2014/main" id="{DC99293C-B9C2-D0C5-5EA0-446894CFAC93}"/>
              </a:ext>
            </a:extLst>
          </p:cNvPr>
          <p:cNvSpPr txBox="1"/>
          <p:nvPr/>
        </p:nvSpPr>
        <p:spPr>
          <a:xfrm>
            <a:off x="1752145" y="3699358"/>
            <a:ext cx="9954117" cy="923330"/>
          </a:xfrm>
          <a:prstGeom prst="rect">
            <a:avLst/>
          </a:prstGeom>
          <a:noFill/>
        </p:spPr>
        <p:txBody>
          <a:bodyPr wrap="square" rtlCol="0">
            <a:spAutoFit/>
          </a:bodyPr>
          <a:lstStyle/>
          <a:p>
            <a:r>
              <a:rPr lang="en-US" dirty="0"/>
              <a:t>• Current challenges:  </a:t>
            </a:r>
          </a:p>
          <a:p>
            <a:r>
              <a:rPr lang="en-US" dirty="0"/>
              <a:t>Probe images are low contrast </a:t>
            </a:r>
            <a:r>
              <a:rPr lang="en-US" dirty="0">
                <a:sym typeface="Wingdings"/>
              </a:rPr>
              <a:t></a:t>
            </a:r>
            <a:r>
              <a:rPr lang="en-US" dirty="0"/>
              <a:t> use phase-contrast imaging</a:t>
            </a:r>
          </a:p>
          <a:p>
            <a:r>
              <a:rPr lang="en-US" dirty="0"/>
              <a:t>convolved with plasma-edge signatures </a:t>
            </a:r>
            <a:r>
              <a:rPr lang="en-US" dirty="0">
                <a:sym typeface="Wingdings"/>
              </a:rPr>
              <a:t> use probe-reference pulse pair. </a:t>
            </a:r>
            <a:endParaRPr lang="en-US" dirty="0"/>
          </a:p>
        </p:txBody>
      </p:sp>
      <p:sp>
        <p:nvSpPr>
          <p:cNvPr id="11" name="TextBox 10">
            <a:extLst>
              <a:ext uri="{FF2B5EF4-FFF2-40B4-BE49-F238E27FC236}">
                <a16:creationId xmlns:a16="http://schemas.microsoft.com/office/drawing/2014/main" id="{E4640A58-5194-3DFB-5C9E-9948D17B7F3F}"/>
              </a:ext>
            </a:extLst>
          </p:cNvPr>
          <p:cNvSpPr txBox="1"/>
          <p:nvPr/>
        </p:nvSpPr>
        <p:spPr>
          <a:xfrm>
            <a:off x="2684688" y="106336"/>
            <a:ext cx="6560963" cy="523220"/>
          </a:xfrm>
          <a:prstGeom prst="rect">
            <a:avLst/>
          </a:prstGeom>
          <a:noFill/>
        </p:spPr>
        <p:txBody>
          <a:bodyPr wrap="none" rtlCol="0">
            <a:spAutoFit/>
          </a:bodyPr>
          <a:lstStyle/>
          <a:p>
            <a:r>
              <a:rPr lang="en-US" sz="2800" b="1" i="1" u="sng" dirty="0">
                <a:solidFill>
                  <a:schemeClr val="accent2">
                    <a:lumMod val="75000"/>
                  </a:schemeClr>
                </a:solidFill>
              </a:rPr>
              <a:t>Summary of plans for FACET II E324 studies</a:t>
            </a:r>
          </a:p>
        </p:txBody>
      </p:sp>
      <p:pic>
        <p:nvPicPr>
          <p:cNvPr id="12" name="Picture 11" descr="http://w3.campusexplorer.com/media/376x262/media-2A09DA8D.png">
            <a:extLst>
              <a:ext uri="{FF2B5EF4-FFF2-40B4-BE49-F238E27FC236}">
                <a16:creationId xmlns:a16="http://schemas.microsoft.com/office/drawing/2014/main" id="{234E3F5A-81E3-C562-D85B-D28DA7895A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93000"/>
                    </a14:imgEffect>
                  </a14:imgLayer>
                </a14:imgProps>
              </a:ext>
              <a:ext uri="{28A0092B-C50C-407E-A947-70E740481C1C}">
                <a14:useLocalDpi xmlns:a14="http://schemas.microsoft.com/office/drawing/2010/main" val="0"/>
              </a:ext>
            </a:extLst>
          </a:blip>
          <a:srcRect t="12543" b="14681"/>
          <a:stretch/>
        </p:blipFill>
        <p:spPr bwMode="auto">
          <a:xfrm>
            <a:off x="49599" y="81888"/>
            <a:ext cx="1147782" cy="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FC7BB95-0FEB-1954-5777-79BC9315E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3" y="6328640"/>
            <a:ext cx="2733058" cy="451979"/>
          </a:xfrm>
          <a:prstGeom prst="rect">
            <a:avLst/>
          </a:prstGeom>
        </p:spPr>
      </p:pic>
      <p:cxnSp>
        <p:nvCxnSpPr>
          <p:cNvPr id="14" name="Straight Connector 13">
            <a:extLst>
              <a:ext uri="{FF2B5EF4-FFF2-40B4-BE49-F238E27FC236}">
                <a16:creationId xmlns:a16="http://schemas.microsoft.com/office/drawing/2014/main" id="{89FFEDB2-7A5E-1F62-DC95-B248B281B1BB}"/>
              </a:ext>
            </a:extLst>
          </p:cNvPr>
          <p:cNvCxnSpPr/>
          <p:nvPr/>
        </p:nvCxnSpPr>
        <p:spPr>
          <a:xfrm>
            <a:off x="54591" y="709684"/>
            <a:ext cx="1191449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9D72D24-B553-5A45-3753-6EF3C0800CC0}"/>
              </a:ext>
            </a:extLst>
          </p:cNvPr>
          <p:cNvSpPr txBox="1"/>
          <p:nvPr/>
        </p:nvSpPr>
        <p:spPr>
          <a:xfrm>
            <a:off x="1469112" y="1157833"/>
            <a:ext cx="10242874" cy="646331"/>
          </a:xfrm>
          <a:prstGeom prst="rect">
            <a:avLst/>
          </a:prstGeom>
          <a:noFill/>
        </p:spPr>
        <p:txBody>
          <a:bodyPr wrap="square" rtlCol="0">
            <a:spAutoFit/>
          </a:bodyPr>
          <a:lstStyle/>
          <a:p>
            <a:r>
              <a:rPr lang="en-US" dirty="0"/>
              <a:t>• We will extend the study of long term evolution dynamics of post-wake plasma, to establish full recovery time for a range of parameters.</a:t>
            </a:r>
          </a:p>
        </p:txBody>
      </p:sp>
      <p:sp>
        <p:nvSpPr>
          <p:cNvPr id="16" name="TextBox 15">
            <a:extLst>
              <a:ext uri="{FF2B5EF4-FFF2-40B4-BE49-F238E27FC236}">
                <a16:creationId xmlns:a16="http://schemas.microsoft.com/office/drawing/2014/main" id="{5C219986-84E2-5E3D-B57A-B184BA688A1D}"/>
              </a:ext>
            </a:extLst>
          </p:cNvPr>
          <p:cNvSpPr txBox="1"/>
          <p:nvPr/>
        </p:nvSpPr>
        <p:spPr>
          <a:xfrm>
            <a:off x="1326167" y="4802906"/>
            <a:ext cx="10242874" cy="523220"/>
          </a:xfrm>
          <a:prstGeom prst="rect">
            <a:avLst/>
          </a:prstGeom>
          <a:noFill/>
        </p:spPr>
        <p:txBody>
          <a:bodyPr wrap="square" rtlCol="0">
            <a:spAutoFit/>
          </a:bodyPr>
          <a:lstStyle/>
          <a:p>
            <a:r>
              <a:rPr lang="en-US" sz="1400" dirty="0"/>
              <a:t>• We will detect magnetic field induced polarization changes in the probe to study the wake structure at low densities.   Magnetic polarimetry is a possible extension of optical metrology of wake structures at low densities, where direct phase changes become very low. </a:t>
            </a:r>
          </a:p>
        </p:txBody>
      </p:sp>
      <p:sp>
        <p:nvSpPr>
          <p:cNvPr id="17" name="TextBox 16">
            <a:extLst>
              <a:ext uri="{FF2B5EF4-FFF2-40B4-BE49-F238E27FC236}">
                <a16:creationId xmlns:a16="http://schemas.microsoft.com/office/drawing/2014/main" id="{65ECBD26-F6EF-7F6B-113E-B13748310695}"/>
              </a:ext>
            </a:extLst>
          </p:cNvPr>
          <p:cNvSpPr txBox="1"/>
          <p:nvPr/>
        </p:nvSpPr>
        <p:spPr>
          <a:xfrm>
            <a:off x="5019472" y="5408578"/>
            <a:ext cx="2104230" cy="646331"/>
          </a:xfrm>
          <a:prstGeom prst="rect">
            <a:avLst/>
          </a:prstGeom>
          <a:noFill/>
        </p:spPr>
        <p:txBody>
          <a:bodyPr wrap="none" rtlCol="0">
            <a:spAutoFit/>
          </a:bodyPr>
          <a:lstStyle/>
          <a:p>
            <a:r>
              <a:rPr lang="en-US" sz="3600" dirty="0"/>
              <a:t>Thank You</a:t>
            </a:r>
          </a:p>
        </p:txBody>
      </p:sp>
    </p:spTree>
    <p:extLst>
      <p:ext uri="{BB962C8B-B14F-4D97-AF65-F5344CB8AC3E}">
        <p14:creationId xmlns:p14="http://schemas.microsoft.com/office/powerpoint/2010/main" val="829857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1571</Words>
  <Application>Microsoft Office PowerPoint</Application>
  <PresentationFormat>Widescreen</PresentationFormat>
  <Paragraphs>145</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AAAAAB+TimesNewRomanPS-BoldMT</vt:lpstr>
      <vt:lpstr>Arial</vt:lpstr>
      <vt:lpstr>Calibri</vt:lpstr>
      <vt:lpstr>Calibri Light</vt:lpstr>
      <vt:lpstr>Lucida Grande</vt:lpstr>
      <vt:lpstr>Montserrat-Bold</vt:lpstr>
      <vt:lpstr>Montserrat-Regular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Zgadzaj, Rafal B</dc:creator>
  <cp:lastModifiedBy>Zgadzaj, Rafal B</cp:lastModifiedBy>
  <cp:revision>40</cp:revision>
  <dcterms:created xsi:type="dcterms:W3CDTF">2022-10-23T23:38:34Z</dcterms:created>
  <dcterms:modified xsi:type="dcterms:W3CDTF">2022-10-26T14:56:22Z</dcterms:modified>
</cp:coreProperties>
</file>