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6" r:id="rId4"/>
    <p:sldId id="270" r:id="rId5"/>
    <p:sldId id="269" r:id="rId6"/>
    <p:sldId id="268" r:id="rId7"/>
    <p:sldId id="271" r:id="rId8"/>
    <p:sldId id="272" r:id="rId9"/>
    <p:sldId id="273" r:id="rId10"/>
    <p:sldId id="259" r:id="rId11"/>
    <p:sldId id="260" r:id="rId12"/>
    <p:sldId id="262" r:id="rId13"/>
    <p:sldId id="263" r:id="rId14"/>
    <p:sldId id="264" r:id="rId15"/>
    <p:sldId id="265" r:id="rId16"/>
    <p:sldId id="275" r:id="rId17"/>
    <p:sldId id="274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82"/>
  </p:normalViewPr>
  <p:slideViewPr>
    <p:cSldViewPr snapToGrid="0" snapToObjects="1">
      <p:cViewPr varScale="1">
        <p:scale>
          <a:sx n="119" d="100"/>
          <a:sy n="119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95B6AE-3C03-6286-657D-3BC6858443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33000">
                <a:schemeClr val="bg1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413A1-1D53-B09C-DA4E-19BA48B9B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l">
              <a:defRPr sz="4800">
                <a:latin typeface="Time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0198C-5F75-471E-4B76-5F81D7AFF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31229-E67B-09E8-91DF-505F8E61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B609F-6043-5A81-7DF6-C1B439C7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89105-A92B-3AB3-540B-4C303515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C891-E68D-14C0-1B5C-2DA97780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9A77E-8B2E-22CD-5221-A0F22523E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AE7D-9095-0F1D-359B-C419374E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21CBD-A6B8-81BC-7D6C-C2CC6BB9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5B5E6-F06F-157E-1F45-C5958210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29430-B2F0-15BB-F0D6-E85AB2CB8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DB85E-FD63-3623-0222-0293B7CBD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EC4AB-EB28-34C1-BEA0-AD6EBCA4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CDB0-1067-8193-F1FC-8191ED30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83246-C2F5-2A41-2881-FAF495F0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1D21-6B97-2A7F-2949-4553BF68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3141-2487-615E-36EB-56D9AEFE4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2C4E3-34D6-8CC8-F080-C99CA87C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6F99-A622-48D2-39AB-95343221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F2BA-749E-0506-BD1C-5F0C42D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1E12-06D1-2EA7-EB7A-B1C16CE3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E3660-B513-C940-D9C4-655A117D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BC494-6C9E-C2B3-D6C7-CE47D072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1F2F7-20DB-C6EB-E41B-1C017FA9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10E14-5C2F-CC7F-9DDB-56DC663B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79E51-C4DA-5B0F-DAA2-A6FB6253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1CDDB-77C7-CE42-C358-7F4D8AAAE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E7350-0C8E-60FB-E7C0-860D0E1B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88F6A-6EC1-DC57-6E06-85AEC233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DDC17-F3F9-94F6-C1DB-9854F585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5C413-82C2-542B-C46D-56B63105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AC8D-6BAA-45B3-5FD3-6CC8DD2B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C3985-BA2F-A440-8F90-11FF0960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1C7C5-E55D-174D-4C6E-0882558C9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CAF2E-20CF-0A1C-EBBD-482613029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639DA-6928-2CBA-764D-FE109A107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966BA-8AEE-541B-EB04-CA13D4E9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78A34B-0E3A-F5F0-769C-CC3A48045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BA3FC-4A3E-68CD-C38A-BF978FB7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78AFE-125E-748F-95AB-8DC43859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76980-A066-8DEC-C683-AECEA685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E6546-3E13-AB7D-38B5-3DFB2D52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296F5-6F14-3F57-35DD-ACB2D98B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17D83-73D8-CCC7-BEA0-63FA73FC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1BF45-8BE5-29EF-DCEE-12EADEAA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13ACA-D9B5-1CAC-7B7B-317A6F43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0C174-9A61-A4F2-9D5E-B4FEAFB7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5CF05-5404-15A1-93C8-F00B1B2E5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6ACB7-9A8B-6E35-E1F9-15FB958F5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2CB6A-76A5-6DBD-8F13-C4167B3F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9DE9D-F3B0-A673-CE11-ABCFFD31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62844-D041-2D28-8AF3-4D3CFE19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88DC-11A3-AEB4-2E3B-8DA8E3DF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F99D5-58E2-0491-62BA-31DC842F6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24B40-C813-586C-5F8F-F094A2D9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1A07E-ECF7-885E-FD6B-73907359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E8509-F2C7-A1A9-BB65-B5688359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8CA4B-E795-4A3B-4D1C-E285D358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6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8B7A1-92FA-1C99-6105-4C754BD5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86828"/>
            <a:ext cx="11009243" cy="74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D6A36-4F3C-6BF1-A845-1008CFA40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7" y="834886"/>
            <a:ext cx="11009243" cy="5342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42CA3-8095-A480-1FB5-48FC01957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DF63-3276-6F4E-8A69-BB60AF64CA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9046-6E36-0617-422B-55711755F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16012-EE6A-8143-2291-195F41EEE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76661-0D5A-CF40-BFB6-E23BCE6D0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4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517B-268B-51AA-257A-9C88461A8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600" y="168218"/>
            <a:ext cx="9144000" cy="1655762"/>
          </a:xfrm>
        </p:spPr>
        <p:txBody>
          <a:bodyPr/>
          <a:lstStyle/>
          <a:p>
            <a:r>
              <a:rPr lang="en-US" dirty="0"/>
              <a:t>E-322: Gas Sheet Viewscreen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A11A3-A9EF-0B0A-2256-03C705335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300" y="358933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G. </a:t>
            </a:r>
            <a:r>
              <a:rPr lang="en-US" dirty="0" err="1"/>
              <a:t>Andonian</a:t>
            </a:r>
            <a:endParaRPr lang="en-US" dirty="0"/>
          </a:p>
          <a:p>
            <a:r>
              <a:rPr lang="en-US" dirty="0"/>
              <a:t>FACET–II Program Advisory Committee Meeting</a:t>
            </a:r>
          </a:p>
          <a:p>
            <a:r>
              <a:rPr lang="en-US" dirty="0"/>
              <a:t>October 25-27, 2022</a:t>
            </a:r>
          </a:p>
          <a:p>
            <a:r>
              <a:rPr lang="en-US" dirty="0"/>
              <a:t>SLAC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4FF218-5E09-D66C-BD90-E024F3EB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5781103"/>
            <a:ext cx="1578913" cy="6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EC0EED-981E-CBFD-EC70-EE570766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015" y="5869021"/>
            <a:ext cx="1675161" cy="4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458DF79-1C94-E4F2-E97F-4B47C1A0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678" y="5869022"/>
            <a:ext cx="2819400" cy="4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526C1-A342-92C5-F063-A882E8727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299" y="5781102"/>
            <a:ext cx="2156220" cy="658214"/>
          </a:xfrm>
          <a:prstGeom prst="rect">
            <a:avLst/>
          </a:prstGeom>
        </p:spPr>
      </p:pic>
      <p:pic>
        <p:nvPicPr>
          <p:cNvPr id="1040" name="Picture 16" descr="The University of Liverpool">
            <a:extLst>
              <a:ext uri="{FF2B5EF4-FFF2-40B4-BE49-F238E27FC236}">
                <a16:creationId xmlns:a16="http://schemas.microsoft.com/office/drawing/2014/main" id="{A13E9606-E067-B2D6-88F9-999AAE47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580" y="5831698"/>
            <a:ext cx="2156219" cy="5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C39C6-DDF2-8C57-E60A-37B60C56EB7D}"/>
              </a:ext>
            </a:extLst>
          </p:cNvPr>
          <p:cNvCxnSpPr>
            <a:cxnSpLocks/>
          </p:cNvCxnSpPr>
          <p:nvPr/>
        </p:nvCxnSpPr>
        <p:spPr>
          <a:xfrm>
            <a:off x="1549400" y="1721370"/>
            <a:ext cx="73256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E310D85-7863-E6DE-2BCB-5C83EF8A7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611" y="1822178"/>
            <a:ext cx="4585519" cy="35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4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15B3-DCAF-DAFD-6819-E86B7882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A01D-CA9B-050E-D6D7-49B95307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834887"/>
            <a:ext cx="11009243" cy="2984078"/>
          </a:xfrm>
        </p:spPr>
        <p:txBody>
          <a:bodyPr>
            <a:normAutofit fontScale="62500" lnSpcReduction="20000"/>
          </a:bodyPr>
          <a:lstStyle/>
          <a:p>
            <a:pPr algn="l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experimental timeline: currently testing at UCLA </a:t>
            </a:r>
          </a:p>
          <a:p>
            <a:pPr lvl="1" fontAlgn="base"/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consider it “debugging” for FACET-II test</a:t>
            </a:r>
            <a:endParaRPr lang="en-US" b="0" i="0" u="none" strike="noStrike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experimental design (90%) : 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Spring 2023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installation plan: 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Spring 2023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ready for Experimental safety review: 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Spring 2023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ready for installation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: Fall-Winter 2023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Ready for commissioning: 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Winter 2023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beam requirements: First D/W or max compression, but adaptable to schedule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first science: </a:t>
            </a:r>
            <a:r>
              <a:rPr lang="en-US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Winter 2023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beam requirements: Ultimate test at max compression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8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173-8856-CF1B-E824-BAA7829F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layout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473C96-ABA7-81E5-D568-7AA8A95F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13" y="834886"/>
            <a:ext cx="5698333" cy="425221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Space requirements: ~1m from wall</a:t>
            </a:r>
          </a:p>
          <a:p>
            <a:r>
              <a:rPr lang="en-US" dirty="0"/>
              <a:t>Gas jet:</a:t>
            </a:r>
          </a:p>
          <a:p>
            <a:pPr lvl="1"/>
            <a:r>
              <a:rPr lang="en-US" dirty="0"/>
              <a:t>N2 bottle, Low voltage PS for regulators</a:t>
            </a:r>
          </a:p>
          <a:p>
            <a:r>
              <a:rPr lang="en-US" dirty="0"/>
              <a:t>TMPs need water + power</a:t>
            </a:r>
          </a:p>
          <a:p>
            <a:pPr lvl="1"/>
            <a:r>
              <a:rPr lang="en-US" dirty="0"/>
              <a:t>Logic for turn-on order</a:t>
            </a:r>
          </a:p>
          <a:p>
            <a:pPr lvl="1"/>
            <a:r>
              <a:rPr lang="en-US" dirty="0"/>
              <a:t>Can be oriented any direction</a:t>
            </a:r>
          </a:p>
          <a:p>
            <a:r>
              <a:rPr lang="en-US" dirty="0"/>
              <a:t>MCP, Electrostatic-column</a:t>
            </a:r>
          </a:p>
          <a:p>
            <a:pPr lvl="1"/>
            <a:r>
              <a:rPr lang="en-US" dirty="0"/>
              <a:t>Existing PS not compatible for FACET</a:t>
            </a:r>
          </a:p>
          <a:p>
            <a:pPr lvl="2"/>
            <a:r>
              <a:rPr lang="en-US" dirty="0"/>
              <a:t>4kV MCP, </a:t>
            </a:r>
          </a:p>
          <a:p>
            <a:pPr lvl="2"/>
            <a:r>
              <a:rPr lang="en-US" dirty="0"/>
              <a:t>2kV Phosphor, </a:t>
            </a:r>
          </a:p>
          <a:p>
            <a:pPr lvl="2"/>
            <a:r>
              <a:rPr lang="en-US" dirty="0"/>
              <a:t>4kV x 9 channels e-column</a:t>
            </a:r>
          </a:p>
          <a:p>
            <a:r>
              <a:rPr lang="en-US" dirty="0"/>
              <a:t>Install time 2 weeks</a:t>
            </a:r>
          </a:p>
          <a:p>
            <a:pPr lvl="1"/>
            <a:r>
              <a:rPr lang="en-US" dirty="0"/>
              <a:t>“Flange-flange” distance: 8 inches</a:t>
            </a:r>
          </a:p>
          <a:p>
            <a:r>
              <a:rPr lang="en-US" dirty="0"/>
              <a:t>Experiment time</a:t>
            </a:r>
          </a:p>
          <a:p>
            <a:pPr lvl="1"/>
            <a:r>
              <a:rPr lang="en-US" dirty="0"/>
              <a:t>3 shifts, 8 hour each</a:t>
            </a:r>
          </a:p>
          <a:p>
            <a:pPr lvl="1"/>
            <a:r>
              <a:rPr lang="en-US" dirty="0"/>
              <a:t>Possible to run in semi-parasitic mode depending on 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93C74-75AE-4141-4B75-384C8F29A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267" y="7315"/>
            <a:ext cx="6714978" cy="51875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B6ABBE-A41F-C1BA-13ED-A76FD86D0485}"/>
              </a:ext>
            </a:extLst>
          </p:cNvPr>
          <p:cNvCxnSpPr>
            <a:cxnSpLocks/>
          </p:cNvCxnSpPr>
          <p:nvPr/>
        </p:nvCxnSpPr>
        <p:spPr>
          <a:xfrm flipV="1">
            <a:off x="7845287" y="3777495"/>
            <a:ext cx="1427805" cy="1218576"/>
          </a:xfrm>
          <a:prstGeom prst="straightConnector1">
            <a:avLst/>
          </a:prstGeom>
          <a:ln w="825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BF8214-8D10-C42A-3823-71474E621855}"/>
              </a:ext>
            </a:extLst>
          </p:cNvPr>
          <p:cNvSpPr txBox="1"/>
          <p:nvPr/>
        </p:nvSpPr>
        <p:spPr>
          <a:xfrm>
            <a:off x="7964555" y="471777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e-beam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76460-FB33-33ED-F426-9980E78AD701}"/>
              </a:ext>
            </a:extLst>
          </p:cNvPr>
          <p:cNvSpPr txBox="1"/>
          <p:nvPr/>
        </p:nvSpPr>
        <p:spPr>
          <a:xfrm>
            <a:off x="9806612" y="132190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5BCE9-D258-99D4-4082-6FD6450D6956}"/>
              </a:ext>
            </a:extLst>
          </p:cNvPr>
          <p:cNvSpPr txBox="1"/>
          <p:nvPr/>
        </p:nvSpPr>
        <p:spPr>
          <a:xfrm>
            <a:off x="5542844" y="2928731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3FCC6-A92E-EF90-C371-4A28773AD7FC}"/>
              </a:ext>
            </a:extLst>
          </p:cNvPr>
          <p:cNvSpPr txBox="1"/>
          <p:nvPr/>
        </p:nvSpPr>
        <p:spPr>
          <a:xfrm>
            <a:off x="8382707" y="31995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AC076-4C0E-06A8-AB29-C0A02F70EF6A}"/>
              </a:ext>
            </a:extLst>
          </p:cNvPr>
          <p:cNvSpPr txBox="1"/>
          <p:nvPr/>
        </p:nvSpPr>
        <p:spPr>
          <a:xfrm>
            <a:off x="11494046" y="471777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A998FE-4279-77D1-66E3-9CFE794CC0CC}"/>
              </a:ext>
            </a:extLst>
          </p:cNvPr>
          <p:cNvCxnSpPr/>
          <p:nvPr/>
        </p:nvCxnSpPr>
        <p:spPr>
          <a:xfrm>
            <a:off x="5849178" y="689287"/>
            <a:ext cx="1068457" cy="817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322467-2FE2-525E-6CDA-49223F68FCD7}"/>
              </a:ext>
            </a:extLst>
          </p:cNvPr>
          <p:cNvSpPr txBox="1"/>
          <p:nvPr/>
        </p:nvSpPr>
        <p:spPr>
          <a:xfrm>
            <a:off x="5598919" y="346459"/>
            <a:ext cx="127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N2 gas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C446F-3D26-1241-AADB-7FC938BF624C}"/>
              </a:ext>
            </a:extLst>
          </p:cNvPr>
          <p:cNvSpPr txBox="1"/>
          <p:nvPr/>
        </p:nvSpPr>
        <p:spPr>
          <a:xfrm>
            <a:off x="479131" y="5158981"/>
            <a:ext cx="238334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Desired Beam Params</a:t>
            </a:r>
          </a:p>
          <a:p>
            <a:r>
              <a:rPr lang="en-US" sz="1600" dirty="0"/>
              <a:t>Q = 0.5- 2.0 </a:t>
            </a:r>
            <a:r>
              <a:rPr lang="en-US" sz="1600" dirty="0" err="1"/>
              <a:t>nC</a:t>
            </a:r>
            <a:endParaRPr lang="en-US" sz="1600" dirty="0"/>
          </a:p>
          <a:p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x</a:t>
            </a:r>
            <a:r>
              <a:rPr lang="en-US" sz="1600" dirty="0"/>
              <a:t>= 5µm, </a:t>
            </a:r>
          </a:p>
          <a:p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y</a:t>
            </a:r>
            <a:r>
              <a:rPr lang="en-US" sz="1600" baseline="-25000" dirty="0"/>
              <a:t> </a:t>
            </a:r>
            <a:r>
              <a:rPr lang="en-US" sz="1600" dirty="0"/>
              <a:t>= 7.5µm, </a:t>
            </a:r>
          </a:p>
          <a:p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z</a:t>
            </a:r>
            <a:r>
              <a:rPr lang="en-US" sz="1600" baseline="-25000" dirty="0"/>
              <a:t> </a:t>
            </a:r>
            <a:r>
              <a:rPr lang="en-US" sz="1600" dirty="0"/>
              <a:t>= 14µm</a:t>
            </a:r>
          </a:p>
          <a:p>
            <a:r>
              <a:rPr lang="en-US" sz="1600" dirty="0"/>
              <a:t>Rep Rate: 1-10Hz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03D1E-C3E2-D901-5E01-4768F9C2A41E}"/>
              </a:ext>
            </a:extLst>
          </p:cNvPr>
          <p:cNvSpPr txBox="1"/>
          <p:nvPr/>
        </p:nvSpPr>
        <p:spPr>
          <a:xfrm>
            <a:off x="3220277" y="5844210"/>
            <a:ext cx="728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Sheet Viewscreen is adaptable to any of the FACET beam configurations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4DF31C-6DC4-E66F-DA74-2E943C982442}"/>
              </a:ext>
            </a:extLst>
          </p:cNvPr>
          <p:cNvSpPr txBox="1"/>
          <p:nvPr/>
        </p:nvSpPr>
        <p:spPr>
          <a:xfrm>
            <a:off x="7452551" y="650220"/>
            <a:ext cx="78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140CE3-CB59-6944-9356-AE0F978C4A99}"/>
              </a:ext>
            </a:extLst>
          </p:cNvPr>
          <p:cNvCxnSpPr/>
          <p:nvPr/>
        </p:nvCxnSpPr>
        <p:spPr>
          <a:xfrm>
            <a:off x="8238022" y="1019552"/>
            <a:ext cx="177938" cy="783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0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7F5E-2CAF-B5DE-F7C5-EFF91F38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future evolution beyond presented to PAC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F647E-E690-B8A4-5306-5AC2D115E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054101"/>
            <a:ext cx="11009243" cy="20441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tests for use as transverse diagnostic</a:t>
            </a:r>
          </a:p>
          <a:p>
            <a:pPr lvl="1"/>
            <a:r>
              <a:rPr lang="en-US" dirty="0"/>
              <a:t>If successful, can be used for beam profiles at focus at FACET-II for other experiments</a:t>
            </a:r>
          </a:p>
          <a:p>
            <a:pPr lvl="1"/>
            <a:r>
              <a:rPr lang="en-US" dirty="0"/>
              <a:t>Opportunities for integration in beamline feedbacks with machine learning</a:t>
            </a:r>
          </a:p>
          <a:p>
            <a:pPr lvl="2"/>
            <a:r>
              <a:rPr lang="en-US" dirty="0"/>
              <a:t>Unique source of beam information (minimally invasive)</a:t>
            </a:r>
          </a:p>
          <a:p>
            <a:r>
              <a:rPr lang="en-US" dirty="0"/>
              <a:t>Shaped molecular beams </a:t>
            </a:r>
          </a:p>
          <a:p>
            <a:pPr lvl="1"/>
            <a:r>
              <a:rPr lang="en-US" dirty="0"/>
              <a:t>Gaseous sample delivery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1904-D58C-3746-DFB7-3E928C7F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Facility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7B631-1F98-04DF-ABE4-A201A7C5F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834887"/>
            <a:ext cx="11009243" cy="28227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What is needed for the Gas Sheet Viewscreen to be installed at FACET-II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Unit is roughly “self-contained”, ready for flange-to-flange installation</a:t>
            </a:r>
          </a:p>
          <a:p>
            <a:pPr lvl="1"/>
            <a:r>
              <a:rPr lang="en-US" dirty="0"/>
              <a:t>Lessons learned </a:t>
            </a:r>
          </a:p>
          <a:p>
            <a:pPr lvl="1"/>
            <a:r>
              <a:rPr lang="en-US" dirty="0"/>
              <a:t>TMPs need power/water</a:t>
            </a:r>
          </a:p>
          <a:p>
            <a:pPr lvl="1"/>
            <a:r>
              <a:rPr lang="en-US" dirty="0"/>
              <a:t>TMPs may fail, spares on hand ?</a:t>
            </a:r>
          </a:p>
          <a:p>
            <a:pPr lvl="1"/>
            <a:r>
              <a:rPr lang="en-US" dirty="0"/>
              <a:t>Power supply </a:t>
            </a:r>
          </a:p>
          <a:p>
            <a:pPr lvl="2"/>
            <a:r>
              <a:rPr lang="en-US" dirty="0"/>
              <a:t>MCP/phosphor PS is stable and works great</a:t>
            </a:r>
          </a:p>
          <a:p>
            <a:pPr lvl="2"/>
            <a:r>
              <a:rPr lang="en-US" dirty="0"/>
              <a:t>PS for electrostatic column has fluctuations and cross-talk. Not remote compatible for now. Needs reevaluation for FACET</a:t>
            </a:r>
          </a:p>
          <a:p>
            <a:pPr lvl="2"/>
            <a:r>
              <a:rPr lang="en-US" dirty="0"/>
              <a:t>local shielding of MCP + CCD at FACET?</a:t>
            </a:r>
          </a:p>
        </p:txBody>
      </p:sp>
    </p:spTree>
    <p:extLst>
      <p:ext uri="{BB962C8B-B14F-4D97-AF65-F5344CB8AC3E}">
        <p14:creationId xmlns:p14="http://schemas.microsoft.com/office/powerpoint/2010/main" val="518109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C2F8-6043-FEC8-919A-ACB2C0D2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FC783DB-F2A0-D8F6-0A22-DCF2F4BE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1215614"/>
            <a:ext cx="11009243" cy="35193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>
                <a:ea typeface="Verdana"/>
              </a:rPr>
              <a:t>Acknowledgements</a:t>
            </a:r>
            <a:r>
              <a:rPr lang="en-US" sz="1800" dirty="0">
                <a:ea typeface="Verdana"/>
              </a:rPr>
              <a:t>:</a:t>
            </a:r>
          </a:p>
          <a:p>
            <a:pPr marL="0" indent="0">
              <a:buNone/>
            </a:pPr>
            <a:endParaRPr lang="en-US" sz="1800" dirty="0">
              <a:ea typeface="Verdana"/>
            </a:endParaRP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G. </a:t>
            </a:r>
            <a:r>
              <a:rPr lang="en-US" sz="1800" dirty="0" err="1">
                <a:ea typeface="Verdana"/>
              </a:rPr>
              <a:t>Andonian</a:t>
            </a:r>
            <a:r>
              <a:rPr lang="en-US" sz="1800" dirty="0">
                <a:ea typeface="Verdana"/>
              </a:rPr>
              <a:t>*, N. Burger, T. Hodgetts, D. </a:t>
            </a:r>
            <a:r>
              <a:rPr lang="en-US" sz="1800" dirty="0" err="1">
                <a:ea typeface="Verdana"/>
              </a:rPr>
              <a:t>Gavryushkin</a:t>
            </a:r>
            <a:r>
              <a:rPr lang="en-US" sz="1800" dirty="0">
                <a:ea typeface="Verdana"/>
              </a:rPr>
              <a:t>, J. Penney, A.L. </a:t>
            </a:r>
            <a:r>
              <a:rPr lang="en-US" sz="1800" dirty="0" err="1">
                <a:ea typeface="Verdana"/>
              </a:rPr>
              <a:t>Lamure</a:t>
            </a:r>
            <a:r>
              <a:rPr lang="en-US" sz="1800" dirty="0">
                <a:ea typeface="Verdana"/>
              </a:rPr>
              <a:t>, N. Norvell, M. Ruelas (</a:t>
            </a:r>
            <a:r>
              <a:rPr lang="en-US" sz="1800" dirty="0" err="1">
                <a:ea typeface="Verdana"/>
              </a:rPr>
              <a:t>RadiaBeam</a:t>
            </a:r>
            <a:r>
              <a:rPr lang="en-US" sz="1800" dirty="0">
                <a:ea typeface="Verdana"/>
              </a:rPr>
              <a:t>), </a:t>
            </a: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A. Diaw, N. Cook, C. Hall (</a:t>
            </a:r>
            <a:r>
              <a:rPr lang="en-US" sz="1800" dirty="0" err="1">
                <a:ea typeface="Verdana"/>
              </a:rPr>
              <a:t>RadiaSoft</a:t>
            </a:r>
            <a:r>
              <a:rPr lang="en-US" sz="1800" dirty="0">
                <a:ea typeface="Verdana"/>
              </a:rPr>
              <a:t>), </a:t>
            </a: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A. Marinelli, D. Cesar, B. Jacobson, M. Hogan, V. Yakimenko (SLAC), </a:t>
            </a: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P. Denham, D. Garcia, P. Musumeci, A. Ody (UCLA), </a:t>
            </a: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C. Welsch, M. Yadav* (Univ. Liverpool)                              </a:t>
            </a:r>
          </a:p>
          <a:p>
            <a:pPr marL="0" indent="0">
              <a:buNone/>
            </a:pPr>
            <a:endParaRPr lang="en-US" sz="1800" dirty="0">
              <a:ea typeface="Verdana"/>
            </a:endParaRPr>
          </a:p>
          <a:p>
            <a:pPr marL="0" indent="0">
              <a:buNone/>
            </a:pPr>
            <a:r>
              <a:rPr lang="en-US" sz="1800" dirty="0">
                <a:ea typeface="Verdana"/>
              </a:rPr>
              <a:t> *also UCLA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This work supported by Grant No. </a:t>
            </a:r>
            <a:r>
              <a:rPr lang="fr-FR" sz="1800" dirty="0"/>
              <a:t>DE-SC0019717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3B11B96-8398-3F3E-33E8-FC126FC84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00" y="5781103"/>
            <a:ext cx="1578913" cy="6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1BF97D7-CAAF-5217-E41B-A63DF0593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015" y="5869021"/>
            <a:ext cx="1675161" cy="4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B7A3102-48E3-D64E-9346-7839EE64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678" y="5869022"/>
            <a:ext cx="2819400" cy="4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4C4C7-CDF1-2DB5-CAD9-C0C0EF1EA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299" y="5781102"/>
            <a:ext cx="2156220" cy="658214"/>
          </a:xfrm>
          <a:prstGeom prst="rect">
            <a:avLst/>
          </a:prstGeom>
        </p:spPr>
      </p:pic>
      <p:pic>
        <p:nvPicPr>
          <p:cNvPr id="10" name="Picture 16" descr="The University of Liverpool">
            <a:extLst>
              <a:ext uri="{FF2B5EF4-FFF2-40B4-BE49-F238E27FC236}">
                <a16:creationId xmlns:a16="http://schemas.microsoft.com/office/drawing/2014/main" id="{02744FA0-BA55-326C-BA66-91BF7C6C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580" y="5831698"/>
            <a:ext cx="2156219" cy="5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3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1769-E469-E14C-F381-697C317C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Publications/Students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6890-D127-2B12-D2AB-49140C426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114287"/>
            <a:ext cx="10767943" cy="28014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N. P. Norvell, G.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Andonian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T. J.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Campese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A. L. M. S.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Lamure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M. Ruelas, A. Y. Smirnov, N. M. Cook, J. K. Penney, and C. P. Welsch, “Gas Sheet Ionization Diagnostic For High Intensity Electron Beams,” Proceedings IPAC 2021, pp. 489–491, Sep. 2021.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M. Yadav, P.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Manwani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J. B. Rosenzweig, G.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Andonian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O. A.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Ö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Apsimon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C. P. Welsch, N. M. Cook, A. Diaw, C. C. Hall, and N. P. Norvell, “Gas Sheet Diagnostics Using Particle In Cell Code,” Proceedings of IPAC2022, pp. 410–413, Jul. 2022.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N. M. Cook, A. Diaw, C. C. Hall, G.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Andonian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N. P. Norvell, and M. Yadav, “Electron Beam Phase Space Reconstruction From A Gas Sheet Diagnostic,” Proceedings of IPAC2022, pp. 414–417, Jul. 2022.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N. Burger, G.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Andonian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T. Hodgetts, D.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Gavryushkin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N. Norvell, N. Cook, C. Welsch, M. Yadav, P. Denham, P.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Musumeci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A.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Ody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, “Experimental Characterization Of Gas Sheet Transverse Profile Diagnostic” Proceeding NA-PAC 2022, #THZE4 (2022)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D2621-F5EF-B18A-A9AE-D80A6DF2C851}"/>
              </a:ext>
            </a:extLst>
          </p:cNvPr>
          <p:cNvSpPr txBox="1"/>
          <p:nvPr/>
        </p:nvSpPr>
        <p:spPr>
          <a:xfrm>
            <a:off x="527123" y="4216998"/>
            <a:ext cx="450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Students</a:t>
            </a:r>
            <a:r>
              <a:rPr lang="en-US" dirty="0"/>
              <a:t>: P. Denham (UCLA) from Pegasus Lab</a:t>
            </a:r>
          </a:p>
        </p:txBody>
      </p:sp>
    </p:spTree>
    <p:extLst>
      <p:ext uri="{BB962C8B-B14F-4D97-AF65-F5344CB8AC3E}">
        <p14:creationId xmlns:p14="http://schemas.microsoft.com/office/powerpoint/2010/main" val="388514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A1CE-28B1-F9FB-F349-A761D749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23" y="2674443"/>
            <a:ext cx="11009243" cy="30916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87763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03D8-34F6-6DC7-2055-05A5F632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3394547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Gas Sheet Generation -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1202" y="1256842"/>
            <a:ext cx="2671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Optimization of gas density profile:  (</a:t>
            </a:r>
            <a:r>
              <a:rPr lang="en-US" sz="1600" dirty="0" err="1">
                <a:latin typeface="Arial"/>
                <a:cs typeface="Arial"/>
              </a:rPr>
              <a:t>Molflow</a:t>
            </a:r>
            <a:r>
              <a:rPr lang="en-US" sz="1600" dirty="0">
                <a:latin typeface="Arial"/>
                <a:cs typeface="Arial"/>
              </a:rPr>
              <a:t>+)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Example to study effect of skimmer size/shape/locations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Compact design to maintain distribution at IP </a:t>
            </a:r>
          </a:p>
        </p:txBody>
      </p:sp>
      <p:pic>
        <p:nvPicPr>
          <p:cNvPr id="7" name="Picture 6" descr="Macintosh HD:Users:Gerard:Desktop:RadiaBeam:Proposals:2020_DOE_SBIRr1-PhaseII:GSM:molflow-result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749" y="2644708"/>
            <a:ext cx="5591399" cy="1729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6152" y="4572148"/>
            <a:ext cx="2504589" cy="2073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1202" y="4783916"/>
            <a:ext cx="2781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Differential pumping:</a:t>
            </a:r>
          </a:p>
          <a:p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err="1">
                <a:latin typeface="Arial"/>
                <a:cs typeface="Arial"/>
              </a:rPr>
              <a:t>Molflow</a:t>
            </a:r>
            <a:r>
              <a:rPr lang="en-US" sz="1600" dirty="0">
                <a:latin typeface="Arial"/>
                <a:cs typeface="Arial"/>
              </a:rPr>
              <a:t>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Strict UHV requirements determine pump speed and placement</a:t>
            </a: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375" y="5172511"/>
            <a:ext cx="2976246" cy="15594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/>
          <p:cNvCxnSpPr/>
          <p:nvPr/>
        </p:nvCxnSpPr>
        <p:spPr>
          <a:xfrm>
            <a:off x="1058258" y="4429614"/>
            <a:ext cx="84626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14013" y="4936580"/>
            <a:ext cx="2021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 "/>
                <a:cs typeface="Times  "/>
              </a:rPr>
              <a:t>Vacuum levels near IP (mbar)</a:t>
            </a:r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708" y="1202014"/>
            <a:ext cx="1758515" cy="1369237"/>
          </a:xfrm>
          <a:prstGeom prst="rect">
            <a:avLst/>
          </a:prstGeom>
          <a:noFill/>
        </p:spPr>
      </p:pic>
      <p:pic>
        <p:nvPicPr>
          <p:cNvPr id="22" name="Picture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3248" y="1187450"/>
            <a:ext cx="3927655" cy="142083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7679945" y="3390760"/>
            <a:ext cx="74953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21600" y="3328863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100µm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6169" y="2968005"/>
            <a:ext cx="627095" cy="253916"/>
          </a:xfrm>
          <a:prstGeom prst="rect">
            <a:avLst/>
          </a:prstGeom>
          <a:ln w="3175"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50"/>
              <a:t>10</a:t>
            </a:r>
            <a:r>
              <a:rPr lang="en-US" sz="1050" baseline="30000"/>
              <a:t>17</a:t>
            </a:r>
            <a:r>
              <a:rPr lang="en-US" sz="1050"/>
              <a:t>m</a:t>
            </a:r>
            <a:r>
              <a:rPr lang="en-US" sz="1050" baseline="3000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06943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0308-FC0B-C293-8A31-A8782651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3425F-9313-6C47-B050-49EDB038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6" y="834887"/>
            <a:ext cx="6627743" cy="325451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High-intensity beams present unique challenges in transverse profile diagnostics</a:t>
            </a:r>
          </a:p>
          <a:p>
            <a:r>
              <a:rPr lang="en-US" dirty="0"/>
              <a:t>Single-shot, regenerative diagnostic for FACET-II</a:t>
            </a:r>
          </a:p>
          <a:p>
            <a:r>
              <a:rPr lang="en-US" dirty="0"/>
              <a:t>“Gas sheet ionization viewscreen”</a:t>
            </a:r>
          </a:p>
          <a:p>
            <a:pPr lvl="1"/>
            <a:r>
              <a:rPr lang="en-US" dirty="0"/>
              <a:t>Generate a gas sheet, or “curtain” @ 45˚ with nozzles and beam skimmers</a:t>
            </a:r>
          </a:p>
          <a:p>
            <a:pPr lvl="1"/>
            <a:r>
              <a:rPr lang="en-US" dirty="0"/>
              <a:t>FACET beam ionizes neutral gas</a:t>
            </a:r>
          </a:p>
          <a:p>
            <a:pPr lvl="1"/>
            <a:r>
              <a:rPr lang="en-US" dirty="0"/>
              <a:t>Ions imaged by an “ion microscope” </a:t>
            </a:r>
          </a:p>
          <a:p>
            <a:pPr lvl="1"/>
            <a:r>
              <a:rPr lang="en-US" dirty="0"/>
              <a:t>Resolve high-intensity beams with reconstruction algorithm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C231CF-BCAB-288E-398F-78D19F8D8B5C}"/>
              </a:ext>
            </a:extLst>
          </p:cNvPr>
          <p:cNvGrpSpPr/>
          <p:nvPr/>
        </p:nvGrpSpPr>
        <p:grpSpPr>
          <a:xfrm>
            <a:off x="1597442" y="4288058"/>
            <a:ext cx="3108807" cy="2232373"/>
            <a:chOff x="7669226" y="982317"/>
            <a:chExt cx="2541575" cy="1825055"/>
          </a:xfrm>
        </p:grpSpPr>
        <p:pic>
          <p:nvPicPr>
            <p:cNvPr id="5" name="Picture 4" descr="Warp3D_setup.png">
              <a:extLst>
                <a:ext uri="{FF2B5EF4-FFF2-40B4-BE49-F238E27FC236}">
                  <a16:creationId xmlns:a16="http://schemas.microsoft.com/office/drawing/2014/main" id="{0B665A11-38EE-19A6-5EF3-99BB8DCAB32F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26" y="982317"/>
              <a:ext cx="2541575" cy="1825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C2CF32-6202-0C5C-67DD-AB83CE2A1867}"/>
                </a:ext>
              </a:extLst>
            </p:cNvPr>
            <p:cNvSpPr txBox="1"/>
            <p:nvPr/>
          </p:nvSpPr>
          <p:spPr>
            <a:xfrm>
              <a:off x="8021057" y="1176429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8000"/>
                  </a:solidFill>
                </a:rPr>
                <a:t>Beam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FBC1CD-85D3-B218-F217-EC1186BC4F1C}"/>
                </a:ext>
              </a:extLst>
            </p:cNvPr>
            <p:cNvSpPr txBox="1"/>
            <p:nvPr/>
          </p:nvSpPr>
          <p:spPr>
            <a:xfrm>
              <a:off x="8857788" y="180474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Gas sheet</a:t>
              </a:r>
            </a:p>
          </p:txBody>
        </p:sp>
      </p:grpSp>
      <p:pic>
        <p:nvPicPr>
          <p:cNvPr id="9" name="Picture 8" descr="Screen Shot 2018-10-07 at 11.23.26 AM.png">
            <a:extLst>
              <a:ext uri="{FF2B5EF4-FFF2-40B4-BE49-F238E27FC236}">
                <a16:creationId xmlns:a16="http://schemas.microsoft.com/office/drawing/2014/main" id="{6927AE7E-0DF1-6E97-67CA-C861B7F1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352" y="2028908"/>
            <a:ext cx="3870204" cy="268546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5D88D-FE9F-98F2-A0DB-17EA306B35E6}"/>
              </a:ext>
            </a:extLst>
          </p:cNvPr>
          <p:cNvSpPr/>
          <p:nvPr/>
        </p:nvSpPr>
        <p:spPr>
          <a:xfrm>
            <a:off x="7403836" y="47567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en-US" sz="1000" dirty="0">
                <a:solidFill>
                  <a:srgbClr val="7F7F7F"/>
                </a:solidFill>
                <a:latin typeface="Arial"/>
                <a:cs typeface="Arial"/>
              </a:rPr>
              <a:t>Y. Hashimoto, et al, Proc. PAC 2001, Chicago, USA (2001)</a:t>
            </a:r>
          </a:p>
          <a:p>
            <a:pPr marL="0" lvl="1"/>
            <a:r>
              <a:rPr lang="en-US" sz="1000" dirty="0">
                <a:solidFill>
                  <a:srgbClr val="7F7F7F"/>
                </a:solidFill>
                <a:latin typeface="Arial"/>
                <a:cs typeface="Arial"/>
              </a:rPr>
              <a:t>V. </a:t>
            </a:r>
            <a:r>
              <a:rPr lang="en-US" sz="1000" dirty="0" err="1">
                <a:solidFill>
                  <a:srgbClr val="7F7F7F"/>
                </a:solidFill>
                <a:latin typeface="Arial"/>
                <a:cs typeface="Arial"/>
              </a:rPr>
              <a:t>Tzoganis</a:t>
            </a:r>
            <a:r>
              <a:rPr lang="en-US" sz="1000" dirty="0">
                <a:solidFill>
                  <a:srgbClr val="7F7F7F"/>
                </a:solidFill>
                <a:latin typeface="Arial"/>
                <a:cs typeface="Arial"/>
              </a:rPr>
              <a:t>, et al, </a:t>
            </a:r>
            <a:r>
              <a:rPr lang="en-US" sz="1000" i="1" dirty="0">
                <a:solidFill>
                  <a:srgbClr val="7F7F7F"/>
                </a:solidFill>
                <a:latin typeface="Arial"/>
                <a:cs typeface="Arial"/>
              </a:rPr>
              <a:t>PRAB </a:t>
            </a:r>
            <a:r>
              <a:rPr lang="en-US" sz="1000" b="1" dirty="0">
                <a:solidFill>
                  <a:srgbClr val="7F7F7F"/>
                </a:solidFill>
                <a:latin typeface="Arial"/>
                <a:cs typeface="Arial"/>
              </a:rPr>
              <a:t>20</a:t>
            </a:r>
            <a:r>
              <a:rPr lang="en-US" sz="1000" dirty="0">
                <a:solidFill>
                  <a:srgbClr val="7F7F7F"/>
                </a:solidFill>
                <a:latin typeface="Arial"/>
                <a:cs typeface="Arial"/>
              </a:rPr>
              <a:t>, 062801,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5D569-AF50-07FC-DEEE-8FA7D31F9B88}"/>
              </a:ext>
            </a:extLst>
          </p:cNvPr>
          <p:cNvSpPr txBox="1"/>
          <p:nvPr/>
        </p:nvSpPr>
        <p:spPr>
          <a:xfrm>
            <a:off x="5549301" y="5372250"/>
            <a:ext cx="5492657" cy="92333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Main science goal: Test Gas Sheet Viewscreen at FACET-II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Compare to available diagnostics at ‘lower’ intensity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at highest intensity as online viewscreen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51253-9EE1-D3FA-517E-ACF56EE82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836" y="599039"/>
            <a:ext cx="1740164" cy="1265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6C3E41-B790-C83F-8E5C-312C13E0B9EE}"/>
              </a:ext>
            </a:extLst>
          </p:cNvPr>
          <p:cNvSpPr txBox="1"/>
          <p:nvPr/>
        </p:nvSpPr>
        <p:spPr>
          <a:xfrm>
            <a:off x="9144000" y="834886"/>
            <a:ext cx="181799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“Consumable diagnostics”</a:t>
            </a:r>
          </a:p>
          <a:p>
            <a:r>
              <a:rPr lang="en-US" sz="1200" dirty="0"/>
              <a:t>M. Hogan</a:t>
            </a:r>
          </a:p>
        </p:txBody>
      </p:sp>
    </p:spTree>
    <p:extLst>
      <p:ext uri="{BB962C8B-B14F-4D97-AF65-F5344CB8AC3E}">
        <p14:creationId xmlns:p14="http://schemas.microsoft.com/office/powerpoint/2010/main" val="146267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226-28AF-2244-62EB-34EE6BEF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FFA1-983D-59C6-1F5D-63B3324F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 E-322 has made “offline” progress since last PAC meeting </a:t>
            </a:r>
          </a:p>
          <a:p>
            <a:pPr lvl="1"/>
            <a:r>
              <a:rPr lang="en-US" dirty="0"/>
              <a:t>Bench top tests for gas curtain</a:t>
            </a:r>
          </a:p>
          <a:p>
            <a:pPr lvl="1"/>
            <a:r>
              <a:rPr lang="en-US" dirty="0"/>
              <a:t>Electrostatic column for imaging</a:t>
            </a:r>
          </a:p>
          <a:p>
            <a:pPr lvl="1"/>
            <a:r>
              <a:rPr lang="en-US" dirty="0"/>
              <a:t>Beam tests with low charge (ongoing)</a:t>
            </a:r>
          </a:p>
          <a:p>
            <a:pPr lvl="1"/>
            <a:r>
              <a:rPr lang="en-US" dirty="0"/>
              <a:t>Reconstruction algorithm</a:t>
            </a:r>
          </a:p>
        </p:txBody>
      </p:sp>
    </p:spTree>
    <p:extLst>
      <p:ext uri="{BB962C8B-B14F-4D97-AF65-F5344CB8AC3E}">
        <p14:creationId xmlns:p14="http://schemas.microsoft.com/office/powerpoint/2010/main" val="2590982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0394B6B7-2724-0EB3-ECB9-ECAB3F61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2" r="2454" b="6357"/>
          <a:stretch/>
        </p:blipFill>
        <p:spPr>
          <a:xfrm>
            <a:off x="102877" y="2623948"/>
            <a:ext cx="4906455" cy="403070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Sheet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61" y="1040185"/>
            <a:ext cx="3941476" cy="1491395"/>
          </a:xfrm>
        </p:spPr>
        <p:txBody>
          <a:bodyPr>
            <a:normAutofit fontScale="85000" lnSpcReduction="10000"/>
          </a:bodyPr>
          <a:lstStyle/>
          <a:p>
            <a:r>
              <a:rPr lang="en-US" sz="1700" dirty="0"/>
              <a:t>Benchtop tests</a:t>
            </a:r>
          </a:p>
          <a:p>
            <a:pPr lvl="1"/>
            <a:r>
              <a:rPr lang="en-US" sz="1700" dirty="0"/>
              <a:t>“fast” valve + nozzle (40-400µs, &lt;kHz)</a:t>
            </a:r>
          </a:p>
          <a:p>
            <a:pPr lvl="1"/>
            <a:r>
              <a:rPr lang="en-US" sz="1700" dirty="0"/>
              <a:t>Fast recovery of vacuum after gas sheet operation (N</a:t>
            </a:r>
            <a:r>
              <a:rPr lang="en-US" sz="1700" baseline="-25000" dirty="0"/>
              <a:t>2</a:t>
            </a:r>
            <a:r>
              <a:rPr lang="en-US" sz="1700" dirty="0"/>
              <a:t>)</a:t>
            </a:r>
          </a:p>
          <a:p>
            <a:pPr lvl="1"/>
            <a:r>
              <a:rPr lang="en-US" sz="1700" dirty="0"/>
              <a:t>various skimmer sizes (200µm </a:t>
            </a:r>
            <a:r>
              <a:rPr lang="en-US" sz="1700" dirty="0">
                <a:sym typeface="Wingdings" pitchFamily="2" charset="2"/>
              </a:rPr>
              <a:t></a:t>
            </a:r>
            <a:r>
              <a:rPr lang="en-US" sz="1700" dirty="0"/>
              <a:t> 4mm)</a:t>
            </a:r>
          </a:p>
          <a:p>
            <a:r>
              <a:rPr lang="en-US" sz="1600" dirty="0"/>
              <a:t>Vacuum recovery is fast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71659" y="6465209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Gas Profile at Diagnostic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74132" y="4429050"/>
            <a:ext cx="215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Vacuum Readings @ 0.5 Hz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64938F-3DE0-F14E-6F66-28B7C1E2C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" t="3388" r="1342" b="3208"/>
          <a:stretch/>
        </p:blipFill>
        <p:spPr>
          <a:xfrm>
            <a:off x="8464316" y="4769051"/>
            <a:ext cx="2968625" cy="177579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45DF277-2701-E709-F6F8-5FCF14934743}"/>
              </a:ext>
            </a:extLst>
          </p:cNvPr>
          <p:cNvSpPr txBox="1"/>
          <p:nvPr/>
        </p:nvSpPr>
        <p:spPr>
          <a:xfrm>
            <a:off x="154394" y="6447661"/>
            <a:ext cx="293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Diagnostic Configuration (no imaging)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6D292F-7E58-9B5B-6958-207211428C7A}"/>
              </a:ext>
            </a:extLst>
          </p:cNvPr>
          <p:cNvSpPr txBox="1"/>
          <p:nvPr/>
        </p:nvSpPr>
        <p:spPr>
          <a:xfrm>
            <a:off x="5310632" y="6556634"/>
            <a:ext cx="280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1mm “Bulldozer” Collector </a:t>
            </a:r>
          </a:p>
        </p:txBody>
      </p:sp>
      <p:pic>
        <p:nvPicPr>
          <p:cNvPr id="67" name="Picture 6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889B5BA-F75A-B76A-1F0E-B0DD2D552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138" y="1322073"/>
            <a:ext cx="2271009" cy="2022375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76D8FE2-3E16-DA36-35BE-36FAFFFF98C5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1533328" y="1430462"/>
            <a:ext cx="3232810" cy="28690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5B08036B-7606-F6E7-1EEB-C45AB0B6CF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"/>
          <a:stretch/>
        </p:blipFill>
        <p:spPr>
          <a:xfrm rot="5400000">
            <a:off x="6188324" y="5163055"/>
            <a:ext cx="743948" cy="223923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5948B57-8F0E-047F-88AC-D1D3F8D9C896}"/>
              </a:ext>
            </a:extLst>
          </p:cNvPr>
          <p:cNvSpPr/>
          <p:nvPr/>
        </p:nvSpPr>
        <p:spPr>
          <a:xfrm>
            <a:off x="2968625" y="5064125"/>
            <a:ext cx="157890" cy="98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6217B20-ED2E-D2C7-8AAE-597C6A24D5C7}"/>
              </a:ext>
            </a:extLst>
          </p:cNvPr>
          <p:cNvCxnSpPr>
            <a:cxnSpLocks/>
          </p:cNvCxnSpPr>
          <p:nvPr/>
        </p:nvCxnSpPr>
        <p:spPr>
          <a:xfrm>
            <a:off x="3126515" y="5072292"/>
            <a:ext cx="2314163" cy="846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06F119-BFEA-A50B-8A0C-503120E24EEF}"/>
              </a:ext>
            </a:extLst>
          </p:cNvPr>
          <p:cNvCxnSpPr>
            <a:cxnSpLocks/>
          </p:cNvCxnSpPr>
          <p:nvPr/>
        </p:nvCxnSpPr>
        <p:spPr>
          <a:xfrm>
            <a:off x="3126515" y="5170969"/>
            <a:ext cx="2314163" cy="1371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6FDC5C87-4DDC-B69D-E1C7-148445246620}"/>
              </a:ext>
            </a:extLst>
          </p:cNvPr>
          <p:cNvSpPr/>
          <p:nvPr/>
        </p:nvSpPr>
        <p:spPr>
          <a:xfrm>
            <a:off x="1466423" y="4299469"/>
            <a:ext cx="133809" cy="133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39407A-A6CF-8FE5-4ECE-13EC88D9162E}"/>
              </a:ext>
            </a:extLst>
          </p:cNvPr>
          <p:cNvCxnSpPr>
            <a:cxnSpLocks/>
          </p:cNvCxnSpPr>
          <p:nvPr/>
        </p:nvCxnSpPr>
        <p:spPr>
          <a:xfrm flipV="1">
            <a:off x="1533327" y="3313786"/>
            <a:ext cx="3183546" cy="114454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5755397E-AC53-51E7-3880-EB01F1946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26641" y="3856575"/>
            <a:ext cx="2336196" cy="1458374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68B0500-7540-FBDD-3A67-369E5E2788E1}"/>
              </a:ext>
            </a:extLst>
          </p:cNvPr>
          <p:cNvCxnSpPr>
            <a:cxnSpLocks/>
          </p:cNvCxnSpPr>
          <p:nvPr/>
        </p:nvCxnSpPr>
        <p:spPr>
          <a:xfrm flipV="1">
            <a:off x="2797215" y="3844363"/>
            <a:ext cx="2629426" cy="129118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A93DA1DC-F4F7-DCAD-6311-6AF4993343E6}"/>
              </a:ext>
            </a:extLst>
          </p:cNvPr>
          <p:cNvSpPr/>
          <p:nvPr/>
        </p:nvSpPr>
        <p:spPr>
          <a:xfrm>
            <a:off x="2797215" y="5135543"/>
            <a:ext cx="87231" cy="54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1CDFB7D-4660-E341-C52B-6325D789BF09}"/>
              </a:ext>
            </a:extLst>
          </p:cNvPr>
          <p:cNvCxnSpPr>
            <a:cxnSpLocks/>
          </p:cNvCxnSpPr>
          <p:nvPr/>
        </p:nvCxnSpPr>
        <p:spPr>
          <a:xfrm>
            <a:off x="2884446" y="5190060"/>
            <a:ext cx="2542195" cy="12488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3E0E5AB-4679-E2E5-EACB-AE44E54C980E}"/>
              </a:ext>
            </a:extLst>
          </p:cNvPr>
          <p:cNvCxnSpPr>
            <a:cxnSpLocks/>
          </p:cNvCxnSpPr>
          <p:nvPr/>
        </p:nvCxnSpPr>
        <p:spPr>
          <a:xfrm>
            <a:off x="401878" y="3752435"/>
            <a:ext cx="729236" cy="419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0177C1B3-1EC9-918F-EADC-875298E96FA1}"/>
              </a:ext>
            </a:extLst>
          </p:cNvPr>
          <p:cNvSpPr txBox="1"/>
          <p:nvPr/>
        </p:nvSpPr>
        <p:spPr>
          <a:xfrm>
            <a:off x="41278" y="3294952"/>
            <a:ext cx="1215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Gas Flow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23407DD-6839-1861-54AE-19B3AE0D2978}"/>
              </a:ext>
            </a:extLst>
          </p:cNvPr>
          <p:cNvGrpSpPr/>
          <p:nvPr/>
        </p:nvGrpSpPr>
        <p:grpSpPr>
          <a:xfrm>
            <a:off x="8111264" y="2623949"/>
            <a:ext cx="3870281" cy="1866989"/>
            <a:chOff x="7956040" y="1174750"/>
            <a:chExt cx="5120384" cy="24700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D24385-A5CC-F145-8082-2B56AD4FA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6040" y="1174750"/>
              <a:ext cx="2608679" cy="246667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D5D2AC5-7813-7D70-4DB5-0A94B7A7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4719" y="1178102"/>
              <a:ext cx="2511705" cy="2466675"/>
            </a:xfrm>
            <a:prstGeom prst="rect">
              <a:avLst/>
            </a:prstGeom>
          </p:spPr>
        </p:pic>
      </p:grpSp>
      <p:pic>
        <p:nvPicPr>
          <p:cNvPr id="4" name="Picture 3" descr="GSM Test Stand Slides – Jan 2021-v3.pptx.pdf">
            <a:extLst>
              <a:ext uri="{FF2B5EF4-FFF2-40B4-BE49-F238E27FC236}">
                <a16:creationId xmlns:a16="http://schemas.microsoft.com/office/drawing/2014/main" id="{01DF067C-CE9D-E19D-4071-D54EA12628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3" t="13804" r="14929" b="16404"/>
          <a:stretch/>
        </p:blipFill>
        <p:spPr>
          <a:xfrm>
            <a:off x="8638376" y="11419"/>
            <a:ext cx="3453920" cy="2321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C511A-1BB2-45C3-FB73-A2A50088214E}"/>
              </a:ext>
            </a:extLst>
          </p:cNvPr>
          <p:cNvSpPr txBox="1"/>
          <p:nvPr/>
        </p:nvSpPr>
        <p:spPr>
          <a:xfrm>
            <a:off x="4691722" y="3267636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skimmer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D4863-967F-48EC-9B75-374DC1A6E47B}"/>
              </a:ext>
            </a:extLst>
          </p:cNvPr>
          <p:cNvSpPr txBox="1"/>
          <p:nvPr/>
        </p:nvSpPr>
        <p:spPr>
          <a:xfrm>
            <a:off x="5254517" y="5259737"/>
            <a:ext cx="286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‘Shaper’ (rectangular 100µm x 8mm)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CB00D-9E16-6AE8-ED1F-3BBF1D5A5C09}"/>
              </a:ext>
            </a:extLst>
          </p:cNvPr>
          <p:cNvSpPr txBox="1"/>
          <p:nvPr/>
        </p:nvSpPr>
        <p:spPr>
          <a:xfrm>
            <a:off x="9428048" y="2228883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Diagnostic 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FAC79-6A31-DF0F-6ACC-C033DA84A658}"/>
              </a:ext>
            </a:extLst>
          </p:cNvPr>
          <p:cNvSpPr txBox="1"/>
          <p:nvPr/>
        </p:nvSpPr>
        <p:spPr>
          <a:xfrm>
            <a:off x="2522137" y="56672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 cube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B94D8-0D35-E0A2-4775-3B29CBE828EA}"/>
              </a:ext>
            </a:extLst>
          </p:cNvPr>
          <p:cNvSpPr txBox="1"/>
          <p:nvPr/>
        </p:nvSpPr>
        <p:spPr>
          <a:xfrm>
            <a:off x="3291076" y="3082616"/>
            <a:ext cx="891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Periscope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5D55DA-FC31-5A4D-7088-C06071A007FC}"/>
              </a:ext>
            </a:extLst>
          </p:cNvPr>
          <p:cNvCxnSpPr/>
          <p:nvPr/>
        </p:nvCxnSpPr>
        <p:spPr>
          <a:xfrm flipH="1">
            <a:off x="3260160" y="3392687"/>
            <a:ext cx="448837" cy="366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8B6844-7C02-F1C5-6015-EF50AAFB8FA2}"/>
              </a:ext>
            </a:extLst>
          </p:cNvPr>
          <p:cNvSpPr txBox="1"/>
          <p:nvPr/>
        </p:nvSpPr>
        <p:spPr>
          <a:xfrm>
            <a:off x="3582298" y="6415387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Gas dump</a:t>
            </a:r>
          </a:p>
        </p:txBody>
      </p:sp>
    </p:spTree>
    <p:extLst>
      <p:ext uri="{BB962C8B-B14F-4D97-AF65-F5344CB8AC3E}">
        <p14:creationId xmlns:p14="http://schemas.microsoft.com/office/powerpoint/2010/main" val="369257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Ion Extraction Column -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19" y="1109866"/>
            <a:ext cx="4326436" cy="210560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Transport and magnify generated ion beam to Multi-Channel Plate (MCP) detector</a:t>
            </a:r>
          </a:p>
          <a:p>
            <a:r>
              <a:rPr lang="en-US" sz="1600" dirty="0"/>
              <a:t>Simulated fields and ion beam transport in CST</a:t>
            </a:r>
          </a:p>
          <a:p>
            <a:r>
              <a:rPr lang="en-US" sz="1600" dirty="0"/>
              <a:t>Tested magnification imaging ability with test beam with random initial transverse velocity </a:t>
            </a:r>
          </a:p>
          <a:p>
            <a:r>
              <a:rPr lang="en-US" sz="1600" dirty="0"/>
              <a:t>Design magnification: 8x</a:t>
            </a:r>
          </a:p>
          <a:p>
            <a:r>
              <a:rPr lang="en-US" sz="1600" dirty="0"/>
              <a:t>Individual controllable lenses offer flexibility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09633E-B260-19A0-22FF-6196D8A89B17}"/>
              </a:ext>
            </a:extLst>
          </p:cNvPr>
          <p:cNvGrpSpPr/>
          <p:nvPr/>
        </p:nvGrpSpPr>
        <p:grpSpPr>
          <a:xfrm>
            <a:off x="4563869" y="1306334"/>
            <a:ext cx="4744411" cy="5268819"/>
            <a:chOff x="5551054" y="1466478"/>
            <a:chExt cx="4906761" cy="5449114"/>
          </a:xfrm>
        </p:grpSpPr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1438807-22A8-4149-A6CB-88E568384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4134" y="2436019"/>
              <a:ext cx="1763681" cy="442198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1F3E315-227A-9343-A820-547962A18EB9}"/>
                </a:ext>
              </a:extLst>
            </p:cNvPr>
            <p:cNvCxnSpPr/>
            <p:nvPr/>
          </p:nvCxnSpPr>
          <p:spPr>
            <a:xfrm flipH="1">
              <a:off x="8655095" y="2978448"/>
              <a:ext cx="74870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7893F58-887D-9946-9E0C-D3868DA35A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41" y="2978278"/>
              <a:ext cx="1" cy="90144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62B555-C556-DE41-9E3F-67B9940FB84B}"/>
                </a:ext>
              </a:extLst>
            </p:cNvPr>
            <p:cNvSpPr/>
            <p:nvPr/>
          </p:nvSpPr>
          <p:spPr>
            <a:xfrm>
              <a:off x="9029446" y="2937538"/>
              <a:ext cx="49095" cy="81825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AA66C5-ECB1-C341-A73C-002CED3B8010}"/>
                </a:ext>
              </a:extLst>
            </p:cNvPr>
            <p:cNvSpPr txBox="1"/>
            <p:nvPr/>
          </p:nvSpPr>
          <p:spPr>
            <a:xfrm rot="5400000">
              <a:off x="8820086" y="3433222"/>
              <a:ext cx="1279865" cy="318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7030A0"/>
                  </a:solidFill>
                </a:rPr>
                <a:t>Ion Transport</a:t>
              </a:r>
            </a:p>
          </p:txBody>
        </p:sp>
        <p:pic>
          <p:nvPicPr>
            <p:cNvPr id="21" name="Picture 2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C54DB86-CE9E-3B49-B7D5-DF79A547C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466" y="1466478"/>
              <a:ext cx="2805194" cy="2588744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28E009-2121-E546-80F8-1348CB06415E}"/>
                </a:ext>
              </a:extLst>
            </p:cNvPr>
            <p:cNvCxnSpPr>
              <a:stCxn id="10" idx="0"/>
            </p:cNvCxnSpPr>
            <p:nvPr/>
          </p:nvCxnSpPr>
          <p:spPr>
            <a:xfrm flipH="1" flipV="1">
              <a:off x="8196649" y="1911180"/>
              <a:ext cx="857344" cy="10263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AD43AD-B299-7A46-8AF9-88136881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054" y="4096136"/>
              <a:ext cx="2805194" cy="2819456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8E1FAC-BF62-6540-8D8D-54A78EE1531A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flipH="1">
              <a:off x="8149327" y="3019363"/>
              <a:ext cx="904666" cy="6716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4B0D2C-B28B-EE40-9F9D-DB3635CE4DC8}"/>
                </a:ext>
              </a:extLst>
            </p:cNvPr>
            <p:cNvSpPr txBox="1"/>
            <p:nvPr/>
          </p:nvSpPr>
          <p:spPr>
            <a:xfrm>
              <a:off x="9167817" y="2760850"/>
              <a:ext cx="1142544" cy="26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 e-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07D200-8F63-C749-9B75-440E6CAF092C}"/>
                </a:ext>
              </a:extLst>
            </p:cNvPr>
            <p:cNvSpPr txBox="1"/>
            <p:nvPr/>
          </p:nvSpPr>
          <p:spPr>
            <a:xfrm>
              <a:off x="8766597" y="633714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MCP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3C2D28-13CD-3B4E-B787-EFBEA5D1E5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5612" y="4520498"/>
              <a:ext cx="610985" cy="17598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215B30-E0AE-1A40-898A-E0296B618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616" y="6280307"/>
              <a:ext cx="730981" cy="2620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FEF7F76-A83B-344B-02BD-F50922489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42" y="3481345"/>
            <a:ext cx="3864634" cy="3340979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9C8A3BE3-7869-6A50-F9B2-966431BE9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2457" y="747305"/>
            <a:ext cx="2593463" cy="29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B8219-23FB-B9EE-10B1-9AE220EE41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2457" y="3856138"/>
            <a:ext cx="2593463" cy="2801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4C3F1-4F08-2D0A-313A-A38343719711}"/>
              </a:ext>
            </a:extLst>
          </p:cNvPr>
          <p:cNvSpPr txBox="1"/>
          <p:nvPr/>
        </p:nvSpPr>
        <p:spPr>
          <a:xfrm>
            <a:off x="3539264" y="660742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e-beam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4720C-4BDE-673F-44C9-FA4EBB1E23E1}"/>
              </a:ext>
            </a:extLst>
          </p:cNvPr>
          <p:cNvSpPr txBox="1"/>
          <p:nvPr/>
        </p:nvSpPr>
        <p:spPr>
          <a:xfrm>
            <a:off x="1307440" y="645299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CST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F25DC-6BBC-B520-C551-08A708AAC27B}"/>
              </a:ext>
            </a:extLst>
          </p:cNvPr>
          <p:cNvSpPr txBox="1"/>
          <p:nvPr/>
        </p:nvSpPr>
        <p:spPr>
          <a:xfrm>
            <a:off x="5548240" y="1114038"/>
            <a:ext cx="1218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Initial ion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3152F-85D9-FBC8-6DFA-02217F2D30BA}"/>
              </a:ext>
            </a:extLst>
          </p:cNvPr>
          <p:cNvSpPr txBox="1"/>
          <p:nvPr/>
        </p:nvSpPr>
        <p:spPr>
          <a:xfrm>
            <a:off x="5322627" y="6482466"/>
            <a:ext cx="1152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Final ion dist.</a:t>
            </a:r>
          </a:p>
        </p:txBody>
      </p:sp>
    </p:spTree>
    <p:extLst>
      <p:ext uri="{BB962C8B-B14F-4D97-AF65-F5344CB8AC3E}">
        <p14:creationId xmlns:p14="http://schemas.microsoft.com/office/powerpoint/2010/main" val="60994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Dynamics - FACET 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743" y="1674547"/>
            <a:ext cx="2261748" cy="1212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691" y="3155386"/>
            <a:ext cx="4146606" cy="1619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9841" y="1674549"/>
            <a:ext cx="1499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 = 0.5nC</a:t>
            </a:r>
          </a:p>
          <a:p>
            <a:r>
              <a:rPr lang="en-US" sz="1200" dirty="0" err="1">
                <a:latin typeface="Symbol" charset="2"/>
                <a:cs typeface="Symbol" charset="2"/>
              </a:rPr>
              <a:t>s</a:t>
            </a:r>
            <a:r>
              <a:rPr lang="en-US" sz="1200" baseline="-25000" dirty="0" err="1"/>
              <a:t>x</a:t>
            </a:r>
            <a:r>
              <a:rPr lang="en-US" sz="1200" dirty="0"/>
              <a:t>= 5µm, </a:t>
            </a:r>
          </a:p>
          <a:p>
            <a:r>
              <a:rPr lang="en-US" sz="1200" dirty="0" err="1">
                <a:latin typeface="Symbol" charset="2"/>
                <a:cs typeface="Symbol" charset="2"/>
              </a:rPr>
              <a:t>s</a:t>
            </a:r>
            <a:r>
              <a:rPr lang="en-US" sz="1200" baseline="-25000" dirty="0" err="1"/>
              <a:t>y</a:t>
            </a:r>
            <a:r>
              <a:rPr lang="en-US" sz="1200" baseline="-25000" dirty="0"/>
              <a:t> </a:t>
            </a:r>
            <a:r>
              <a:rPr lang="en-US" sz="1200" dirty="0"/>
              <a:t>= 7.5µm, </a:t>
            </a:r>
          </a:p>
          <a:p>
            <a:r>
              <a:rPr lang="en-US" sz="1200" dirty="0" err="1">
                <a:latin typeface="Symbol" charset="2"/>
                <a:cs typeface="Symbol" charset="2"/>
              </a:rPr>
              <a:t>s</a:t>
            </a:r>
            <a:r>
              <a:rPr lang="en-US" sz="1200" baseline="-25000" dirty="0" err="1"/>
              <a:t>z</a:t>
            </a:r>
            <a:r>
              <a:rPr lang="en-US" sz="1200" baseline="-25000" dirty="0"/>
              <a:t> </a:t>
            </a:r>
            <a:r>
              <a:rPr lang="en-US" sz="1200" dirty="0"/>
              <a:t>= 14µm</a:t>
            </a:r>
          </a:p>
          <a:p>
            <a:r>
              <a:rPr lang="en-US" sz="1200" dirty="0"/>
              <a:t>Peak field ~20GV/m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2830" y="1182106"/>
            <a:ext cx="2533066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Configuration 1: drive/witness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2238" y="4819199"/>
            <a:ext cx="162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</a:t>
            </a:r>
            <a:r>
              <a:rPr lang="en-US" sz="1200" baseline="-25000" dirty="0"/>
              <a:t>2</a:t>
            </a:r>
            <a:r>
              <a:rPr lang="en-US" sz="1200" dirty="0"/>
              <a:t> gas sheet</a:t>
            </a:r>
          </a:p>
          <a:p>
            <a:r>
              <a:rPr lang="en-US" sz="1200" dirty="0"/>
              <a:t>Density = 10</a:t>
            </a:r>
            <a:r>
              <a:rPr lang="en-US" sz="1200" baseline="30000" dirty="0"/>
              <a:t>19</a:t>
            </a:r>
            <a:r>
              <a:rPr lang="en-US" sz="1200" dirty="0"/>
              <a:t>m</a:t>
            </a:r>
            <a:r>
              <a:rPr lang="en-US" sz="1200" baseline="30000" dirty="0"/>
              <a:t>-3</a:t>
            </a:r>
          </a:p>
          <a:p>
            <a:r>
              <a:rPr lang="en-US" sz="1200" dirty="0"/>
              <a:t>Thickness = 150µm</a:t>
            </a:r>
          </a:p>
          <a:p>
            <a:r>
              <a:rPr lang="en-US" sz="1200" dirty="0" err="1"/>
              <a:t>Q</a:t>
            </a:r>
            <a:r>
              <a:rPr lang="en-US" sz="1200" baseline="-25000" dirty="0" err="1"/>
              <a:t>ions</a:t>
            </a:r>
            <a:r>
              <a:rPr lang="en-US" sz="1200" dirty="0"/>
              <a:t> = 0.2 </a:t>
            </a:r>
            <a:r>
              <a:rPr lang="en-US" sz="1200" dirty="0" err="1"/>
              <a:t>fC</a:t>
            </a:r>
            <a:r>
              <a:rPr lang="en-US" sz="1200" dirty="0"/>
              <a:t> (10</a:t>
            </a:r>
            <a:r>
              <a:rPr lang="en-US" sz="1200" baseline="30000" dirty="0"/>
              <a:t>3</a:t>
            </a:r>
            <a:r>
              <a:rPr lang="en-US" sz="1200" dirty="0"/>
              <a:t> ions)</a:t>
            </a:r>
          </a:p>
          <a:p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743477" y="1098834"/>
            <a:ext cx="20820" cy="52076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50140" y="1688429"/>
            <a:ext cx="1499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Q = 1.4 </a:t>
            </a:r>
            <a:r>
              <a:rPr lang="en-US" sz="1200" err="1"/>
              <a:t>nC</a:t>
            </a:r>
            <a:endParaRPr lang="en-US" sz="1200"/>
          </a:p>
          <a:p>
            <a:r>
              <a:rPr lang="en-US" sz="1200" err="1">
                <a:latin typeface="Symbol" charset="2"/>
                <a:cs typeface="Symbol" charset="2"/>
              </a:rPr>
              <a:t>s</a:t>
            </a:r>
            <a:r>
              <a:rPr lang="en-US" sz="1200" baseline="-25000" err="1"/>
              <a:t>x</a:t>
            </a:r>
            <a:r>
              <a:rPr lang="en-US" sz="1200" baseline="-25000"/>
              <a:t> </a:t>
            </a:r>
            <a:r>
              <a:rPr lang="en-US" sz="1200"/>
              <a:t>= 49µm, </a:t>
            </a:r>
          </a:p>
          <a:p>
            <a:r>
              <a:rPr lang="en-US" sz="1200" err="1">
                <a:latin typeface="Symbol" charset="2"/>
                <a:cs typeface="Symbol" charset="2"/>
              </a:rPr>
              <a:t>s</a:t>
            </a:r>
            <a:r>
              <a:rPr lang="en-US" sz="1200" baseline="-25000" err="1"/>
              <a:t>y</a:t>
            </a:r>
            <a:r>
              <a:rPr lang="en-US" sz="1200" baseline="-25000"/>
              <a:t> </a:t>
            </a:r>
            <a:r>
              <a:rPr lang="en-US" sz="1200"/>
              <a:t>= 8.5µm, </a:t>
            </a:r>
          </a:p>
          <a:p>
            <a:r>
              <a:rPr lang="en-US" sz="1200" err="1">
                <a:latin typeface="Symbol" charset="2"/>
                <a:cs typeface="Symbol" charset="2"/>
              </a:rPr>
              <a:t>s</a:t>
            </a:r>
            <a:r>
              <a:rPr lang="en-US" sz="1200" baseline="-25000" err="1"/>
              <a:t>z</a:t>
            </a:r>
            <a:r>
              <a:rPr lang="en-US" sz="1200"/>
              <a:t>= 3.5µm</a:t>
            </a:r>
          </a:p>
          <a:p>
            <a:r>
              <a:rPr lang="en-US" sz="1200"/>
              <a:t>Peak field ~50GV/m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3129" y="1195985"/>
            <a:ext cx="2900153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Configuration 2: max compression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2536" y="4833077"/>
            <a:ext cx="162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N</a:t>
            </a:r>
            <a:r>
              <a:rPr lang="en-US" sz="1200" baseline="-25000"/>
              <a:t>2</a:t>
            </a:r>
            <a:r>
              <a:rPr lang="en-US" sz="1200"/>
              <a:t> gas sheet</a:t>
            </a:r>
          </a:p>
          <a:p>
            <a:r>
              <a:rPr lang="en-US" sz="1200"/>
              <a:t>Density = 10</a:t>
            </a:r>
            <a:r>
              <a:rPr lang="en-US" sz="1200" baseline="30000"/>
              <a:t>17</a:t>
            </a:r>
            <a:r>
              <a:rPr lang="en-US" sz="1200"/>
              <a:t>m</a:t>
            </a:r>
            <a:r>
              <a:rPr lang="en-US" sz="1200" baseline="30000"/>
              <a:t>-3</a:t>
            </a:r>
          </a:p>
          <a:p>
            <a:r>
              <a:rPr lang="en-US" sz="1200"/>
              <a:t>Thickness = 150µm</a:t>
            </a:r>
          </a:p>
          <a:p>
            <a:r>
              <a:rPr lang="en-US" sz="1200" err="1"/>
              <a:t>Q</a:t>
            </a:r>
            <a:r>
              <a:rPr lang="en-US" sz="1200" baseline="-25000" err="1"/>
              <a:t>ions</a:t>
            </a:r>
            <a:r>
              <a:rPr lang="en-US" sz="1200"/>
              <a:t> = 35 </a:t>
            </a:r>
            <a:r>
              <a:rPr lang="en-US" sz="1200" err="1"/>
              <a:t>fC</a:t>
            </a:r>
            <a:r>
              <a:rPr lang="en-US" sz="1200"/>
              <a:t> (&gt;10</a:t>
            </a:r>
            <a:r>
              <a:rPr lang="en-US" sz="1200" baseline="30000"/>
              <a:t>5</a:t>
            </a:r>
            <a:r>
              <a:rPr lang="en-US" sz="1200"/>
              <a:t> ions)</a:t>
            </a:r>
          </a:p>
          <a:p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041" y="1717634"/>
            <a:ext cx="2342064" cy="1169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696" y="3155385"/>
            <a:ext cx="4052669" cy="16205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65310" y="5352410"/>
            <a:ext cx="241444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/>
              <a:t>Substantially larger yield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Reduced densities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flexibility</a:t>
            </a:r>
          </a:p>
          <a:p>
            <a:pPr marL="285750" indent="-285750">
              <a:buFont typeface="Arial"/>
              <a:buChar char="•"/>
            </a:pPr>
            <a:r>
              <a:rPr lang="en-US" sz="1400"/>
              <a:t>Gas sheet tunability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5723" y="5340343"/>
            <a:ext cx="199104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Lower end of acceptable statistics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High gain MCP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Thicker gas sheet?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3313" y="6493552"/>
            <a:ext cx="574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simulations: Tunnel ionization at high beam intensity</a:t>
            </a:r>
          </a:p>
        </p:txBody>
      </p:sp>
    </p:spTree>
    <p:extLst>
      <p:ext uri="{BB962C8B-B14F-4D97-AF65-F5344CB8AC3E}">
        <p14:creationId xmlns:p14="http://schemas.microsoft.com/office/powerpoint/2010/main" val="226896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Profile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1343610"/>
            <a:ext cx="4390197" cy="269107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Test data for surrogate model (WARP)</a:t>
            </a:r>
          </a:p>
          <a:p>
            <a:pPr marL="572770" lvl="1" indent="-175895"/>
            <a:r>
              <a:rPr lang="en-US" dirty="0">
                <a:ea typeface="Verdana"/>
              </a:rPr>
              <a:t>Variances in Q, </a:t>
            </a:r>
            <a:r>
              <a:rPr lang="en-US" dirty="0" err="1">
                <a:latin typeface="Symbol"/>
                <a:ea typeface="Verdana"/>
                <a:cs typeface="Symbol" charset="2"/>
                <a:sym typeface="Symbol"/>
              </a:rPr>
              <a:t>s</a:t>
            </a:r>
            <a:r>
              <a:rPr lang="en-US" baseline="-25000" dirty="0" err="1">
                <a:ea typeface="Verdana"/>
              </a:rPr>
              <a:t>x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latin typeface="Symbol"/>
                <a:ea typeface="Verdana"/>
                <a:cs typeface="Symbol" charset="2"/>
                <a:sym typeface="Symbol"/>
              </a:rPr>
              <a:t>s</a:t>
            </a:r>
            <a:r>
              <a:rPr lang="en-US" baseline="-25000" dirty="0" err="1">
                <a:ea typeface="Verdana"/>
              </a:rPr>
              <a:t>y</a:t>
            </a:r>
            <a:r>
              <a:rPr lang="en-US" dirty="0">
                <a:ea typeface="Verdana"/>
              </a:rPr>
              <a:t>, </a:t>
            </a:r>
            <a:r>
              <a:rPr lang="en-US" dirty="0" err="1">
                <a:latin typeface="Symbol"/>
                <a:ea typeface="Verdana"/>
                <a:cs typeface="Symbol" charset="2"/>
                <a:sym typeface="Symbol"/>
              </a:rPr>
              <a:t>s</a:t>
            </a:r>
            <a:r>
              <a:rPr lang="en-US" baseline="-25000" dirty="0" err="1">
                <a:ea typeface="Verdana"/>
              </a:rPr>
              <a:t>z</a:t>
            </a:r>
            <a:r>
              <a:rPr lang="en-US" dirty="0">
                <a:ea typeface="Verdana"/>
              </a:rPr>
              <a:t>, n</a:t>
            </a:r>
            <a:r>
              <a:rPr lang="en-US" baseline="-25000" dirty="0">
                <a:ea typeface="Verdana"/>
              </a:rPr>
              <a:t>p</a:t>
            </a:r>
            <a:endParaRPr lang="en-US" dirty="0"/>
          </a:p>
          <a:p>
            <a:r>
              <a:rPr lang="en-US" dirty="0"/>
              <a:t>Simulated ion image is used as input to a convolutional neural network (CNN) for reconstruction</a:t>
            </a:r>
          </a:p>
          <a:p>
            <a:r>
              <a:rPr lang="en-US" dirty="0"/>
              <a:t>Robust performance of CNN</a:t>
            </a:r>
          </a:p>
          <a:p>
            <a:r>
              <a:rPr lang="en-US" dirty="0">
                <a:ea typeface="Verdana"/>
              </a:rPr>
              <a:t>Further enhancement when constraints enforced (e.g. from experimental measurements)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293" y="1000965"/>
            <a:ext cx="3195053" cy="269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168275"/>
            <a:ext cx="9144000" cy="2159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9264" y="356119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parameter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2537" y="3688649"/>
            <a:ext cx="1828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Sample reconstruction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1789" y="6327609"/>
            <a:ext cx="704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Performance plots: surrogate model </a:t>
            </a:r>
            <a:r>
              <a:rPr lang="en-US" err="1"/>
              <a:t>vs</a:t>
            </a:r>
            <a:r>
              <a:rPr lang="en-US"/>
              <a:t> truth, and relative R</a:t>
            </a:r>
            <a:r>
              <a:rPr lang="en-US" baseline="30000"/>
              <a:t>2</a:t>
            </a:r>
            <a:r>
              <a:rPr lang="en-US"/>
              <a:t>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1C2A9-A70B-38BC-6612-871AD0D5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288" y="1936376"/>
            <a:ext cx="3476364" cy="18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5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at UCLA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48" y="862744"/>
            <a:ext cx="4833443" cy="2709888"/>
          </a:xfrm>
        </p:spPr>
        <p:txBody>
          <a:bodyPr>
            <a:normAutofit/>
          </a:bodyPr>
          <a:lstStyle/>
          <a:p>
            <a:r>
              <a:rPr lang="en-US" sz="1600" dirty="0"/>
              <a:t>UCLA Pegasus beamline</a:t>
            </a:r>
          </a:p>
          <a:p>
            <a:pPr lvl="1"/>
            <a:r>
              <a:rPr lang="en-US" sz="1600" dirty="0"/>
              <a:t>Validate results with well-diagnosed beams</a:t>
            </a:r>
          </a:p>
          <a:p>
            <a:pPr lvl="1"/>
            <a:r>
              <a:rPr lang="en-US" sz="1600" dirty="0"/>
              <a:t>Impact ionization gives beam footprint</a:t>
            </a:r>
          </a:p>
          <a:p>
            <a:pPr lvl="1"/>
            <a:r>
              <a:rPr lang="en-US" sz="1600" dirty="0"/>
              <a:t>Expected ~9 </a:t>
            </a:r>
            <a:r>
              <a:rPr lang="en-US" sz="1600" dirty="0" err="1"/>
              <a:t>fC</a:t>
            </a:r>
            <a:r>
              <a:rPr lang="en-US" sz="1600" dirty="0"/>
              <a:t> charge (~55k ions)</a:t>
            </a:r>
          </a:p>
          <a:p>
            <a:pPr lvl="1"/>
            <a:r>
              <a:rPr lang="en-US" sz="1600" dirty="0"/>
              <a:t>Resolvable on MCP/phosphor</a:t>
            </a:r>
          </a:p>
          <a:p>
            <a:r>
              <a:rPr lang="en-US" sz="1600" dirty="0"/>
              <a:t>Status</a:t>
            </a:r>
          </a:p>
          <a:p>
            <a:pPr lvl="1"/>
            <a:r>
              <a:rPr lang="en-US" sz="1600" dirty="0"/>
              <a:t>Installed on beamline, vacuum &lt;E-9</a:t>
            </a:r>
          </a:p>
          <a:p>
            <a:pPr lvl="1"/>
            <a:r>
              <a:rPr lang="en-US" sz="1600" dirty="0"/>
              <a:t>Ion microscope commissioned on dedicated laser stand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178" y="885673"/>
            <a:ext cx="5099757" cy="1476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1840" y="915804"/>
            <a:ext cx="167096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Pegasus Beam</a:t>
            </a:r>
          </a:p>
          <a:p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x</a:t>
            </a:r>
            <a:r>
              <a:rPr lang="en-US" sz="1600" baseline="-25000" dirty="0"/>
              <a:t> </a:t>
            </a:r>
            <a:r>
              <a:rPr lang="en-US" sz="1600" dirty="0"/>
              <a:t>=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y</a:t>
            </a:r>
            <a:r>
              <a:rPr lang="en-US" sz="1600" baseline="-25000" dirty="0"/>
              <a:t> </a:t>
            </a:r>
            <a:r>
              <a:rPr lang="en-US" sz="1600" dirty="0"/>
              <a:t>= 40 µm </a:t>
            </a:r>
          </a:p>
          <a:p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z</a:t>
            </a:r>
            <a:r>
              <a:rPr lang="en-US" sz="1600" baseline="-25000" dirty="0"/>
              <a:t> </a:t>
            </a:r>
            <a:r>
              <a:rPr lang="en-US" sz="1600" dirty="0"/>
              <a:t>= 200 µm</a:t>
            </a:r>
          </a:p>
          <a:p>
            <a:r>
              <a:rPr lang="en-US" sz="1600" dirty="0"/>
              <a:t>Q = 0.1nC</a:t>
            </a:r>
          </a:p>
          <a:p>
            <a:endParaRPr lang="en-US" sz="1600" dirty="0"/>
          </a:p>
          <a:p>
            <a:r>
              <a:rPr lang="en-US" sz="1600" dirty="0"/>
              <a:t>Gas Sheet</a:t>
            </a:r>
          </a:p>
          <a:p>
            <a:r>
              <a:rPr lang="en-US" sz="1600" dirty="0"/>
              <a:t>n</a:t>
            </a:r>
            <a:r>
              <a:rPr lang="en-US" sz="1600" baseline="-25000" dirty="0"/>
              <a:t>N2</a:t>
            </a:r>
            <a:r>
              <a:rPr lang="en-US" sz="1600" dirty="0"/>
              <a:t> = 10</a:t>
            </a:r>
            <a:r>
              <a:rPr lang="en-US" sz="1600" baseline="30000" dirty="0"/>
              <a:t>14</a:t>
            </a:r>
            <a:r>
              <a:rPr lang="en-US" sz="1600" dirty="0"/>
              <a:t> cm</a:t>
            </a:r>
            <a:r>
              <a:rPr lang="en-US" sz="1600" baseline="30000" dirty="0"/>
              <a:t>-3</a:t>
            </a:r>
          </a:p>
          <a:p>
            <a:r>
              <a:rPr lang="en-US" sz="1600" dirty="0"/>
              <a:t>L</a:t>
            </a:r>
            <a:r>
              <a:rPr lang="en-US" sz="1600" baseline="-25000" dirty="0"/>
              <a:t>N2</a:t>
            </a:r>
            <a:r>
              <a:rPr lang="en-US" sz="1600" dirty="0"/>
              <a:t> = 150 µm</a:t>
            </a:r>
          </a:p>
          <a:p>
            <a:r>
              <a:rPr lang="en-US" sz="1600" i="1" dirty="0">
                <a:latin typeface="Symbol" charset="2"/>
                <a:cs typeface="Symbol" charset="2"/>
              </a:rPr>
              <a:t>q</a:t>
            </a:r>
            <a:r>
              <a:rPr lang="en-US" sz="1600" dirty="0"/>
              <a:t> = 45˚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3546" y="2361685"/>
            <a:ext cx="46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WARP simulations for Pegasus parameters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4322FA3-F5DB-C470-EEDF-798E98AF1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7"/>
          <a:stretch/>
        </p:blipFill>
        <p:spPr bwMode="auto">
          <a:xfrm>
            <a:off x="8360050" y="3000066"/>
            <a:ext cx="3390988" cy="34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75B1783-DF11-56BF-ABB0-6F0626637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962" y="3630872"/>
            <a:ext cx="4173767" cy="279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55F2C2-09CB-E7F3-921B-7C0CCD220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0056" y="3630872"/>
            <a:ext cx="2998993" cy="319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5B060E-D1C0-D4DA-CCB1-02054F5318A1}"/>
              </a:ext>
            </a:extLst>
          </p:cNvPr>
          <p:cNvSpPr txBox="1"/>
          <p:nvPr/>
        </p:nvSpPr>
        <p:spPr>
          <a:xfrm>
            <a:off x="1657884" y="6425530"/>
            <a:ext cx="313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GSM at Pegasus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9F9F0-6762-D6C5-B661-B78BCC1E3D6D}"/>
              </a:ext>
            </a:extLst>
          </p:cNvPr>
          <p:cNvSpPr txBox="1"/>
          <p:nvPr/>
        </p:nvSpPr>
        <p:spPr>
          <a:xfrm>
            <a:off x="8736258" y="6483770"/>
            <a:ext cx="313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Microscope Commissioning</a:t>
            </a:r>
          </a:p>
        </p:txBody>
      </p:sp>
    </p:spTree>
    <p:extLst>
      <p:ext uri="{BB962C8B-B14F-4D97-AF65-F5344CB8AC3E}">
        <p14:creationId xmlns:p14="http://schemas.microsoft.com/office/powerpoint/2010/main" val="92421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results (ongoing)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89" y="992879"/>
            <a:ext cx="5261466" cy="279162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Gas sheet viewscreen is viable as a diagnostic</a:t>
            </a:r>
          </a:p>
          <a:p>
            <a:r>
              <a:rPr lang="en-US" dirty="0"/>
              <a:t>Bench tested individual components</a:t>
            </a:r>
          </a:p>
          <a:p>
            <a:pPr lvl="1"/>
            <a:r>
              <a:rPr lang="en-US" dirty="0"/>
              <a:t>Gas curtain: skimmers + pumping</a:t>
            </a:r>
          </a:p>
          <a:p>
            <a:pPr lvl="1"/>
            <a:r>
              <a:rPr lang="en-US" dirty="0"/>
              <a:t>Ion microscope: PS + MCP</a:t>
            </a:r>
          </a:p>
          <a:p>
            <a:pPr lvl="1"/>
            <a:r>
              <a:rPr lang="en-US" dirty="0"/>
              <a:t>Reconstruction methods</a:t>
            </a:r>
          </a:p>
          <a:p>
            <a:r>
              <a:rPr lang="en-US" dirty="0"/>
              <a:t>First tests at Pegasus UCLA (ongoing)</a:t>
            </a:r>
          </a:p>
          <a:p>
            <a:pPr lvl="1"/>
            <a:r>
              <a:rPr lang="en-US" dirty="0"/>
              <a:t>Issues with aberrations, discharging?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BF04FD7-0C24-27DF-974F-972273BC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420" y="807861"/>
            <a:ext cx="2848261" cy="25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17453-FCB0-0119-4C27-239932171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" t="1456" r="594" b="1186"/>
          <a:stretch/>
        </p:blipFill>
        <p:spPr>
          <a:xfrm>
            <a:off x="9023420" y="4217267"/>
            <a:ext cx="3148861" cy="1650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E9F79-DCD8-5299-F79F-2899D368D364}"/>
              </a:ext>
            </a:extLst>
          </p:cNvPr>
          <p:cNvSpPr txBox="1"/>
          <p:nvPr/>
        </p:nvSpPr>
        <p:spPr>
          <a:xfrm>
            <a:off x="6035215" y="3327811"/>
            <a:ext cx="418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Ion Capture on Phosphor Screen</a:t>
            </a:r>
          </a:p>
        </p:txBody>
      </p:sp>
      <p:pic>
        <p:nvPicPr>
          <p:cNvPr id="7" name="Picture 6" descr="A picture containing night, dark, night sky&#10;&#10;Description automatically generated">
            <a:extLst>
              <a:ext uri="{FF2B5EF4-FFF2-40B4-BE49-F238E27FC236}">
                <a16:creationId xmlns:a16="http://schemas.microsoft.com/office/drawing/2014/main" id="{499FA92A-E2E2-F906-F28C-541C9238B2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6870" y="4473399"/>
            <a:ext cx="4944937" cy="1885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234F1-D17D-575E-1092-AEC6A117C61C}"/>
              </a:ext>
            </a:extLst>
          </p:cNvPr>
          <p:cNvSpPr txBox="1"/>
          <p:nvPr/>
        </p:nvSpPr>
        <p:spPr>
          <a:xfrm>
            <a:off x="901147" y="6279579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Electrostatic column PS unit + regulators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A807A-C143-0490-55B8-0E560F512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16" b="16404"/>
          <a:stretch/>
        </p:blipFill>
        <p:spPr>
          <a:xfrm>
            <a:off x="6010145" y="3925972"/>
            <a:ext cx="2938479" cy="2272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74FAF-FA29-AB5D-DE98-E6E04A8B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351" y="1416566"/>
            <a:ext cx="2848261" cy="2183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CF0ABF-0231-9033-4E4E-2258A4E1FB68}"/>
              </a:ext>
            </a:extLst>
          </p:cNvPr>
          <p:cNvSpPr txBox="1"/>
          <p:nvPr/>
        </p:nvSpPr>
        <p:spPr>
          <a:xfrm>
            <a:off x="10088547" y="3476728"/>
            <a:ext cx="1464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baseline="-25000" dirty="0"/>
              <a:t>11</a:t>
            </a:r>
            <a:r>
              <a:rPr lang="en-US" sz="1400" dirty="0"/>
              <a:t>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8FD85-E095-36F5-1F51-3B3A7391846B}"/>
              </a:ext>
            </a:extLst>
          </p:cNvPr>
          <p:cNvSpPr txBox="1"/>
          <p:nvPr/>
        </p:nvSpPr>
        <p:spPr>
          <a:xfrm>
            <a:off x="6820350" y="6090742"/>
            <a:ext cx="1442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Laser power scan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E2DF4-FB03-BA4F-E87E-2BA749967C1A}"/>
              </a:ext>
            </a:extLst>
          </p:cNvPr>
          <p:cNvSpPr txBox="1"/>
          <p:nvPr/>
        </p:nvSpPr>
        <p:spPr>
          <a:xfrm>
            <a:off x="9941861" y="5992831"/>
            <a:ext cx="1100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Density scan</a:t>
            </a:r>
          </a:p>
        </p:txBody>
      </p:sp>
    </p:spTree>
    <p:extLst>
      <p:ext uri="{BB962C8B-B14F-4D97-AF65-F5344CB8AC3E}">
        <p14:creationId xmlns:p14="http://schemas.microsoft.com/office/powerpoint/2010/main" val="229918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5480</TotalTime>
  <Words>1467</Words>
  <Application>Microsoft Macintosh PowerPoint</Application>
  <PresentationFormat>Widescreen</PresentationFormat>
  <Paragraphs>224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inherit</vt:lpstr>
      <vt:lpstr>Source Sans Pro</vt:lpstr>
      <vt:lpstr>Symbol</vt:lpstr>
      <vt:lpstr>Times</vt:lpstr>
      <vt:lpstr>Times  </vt:lpstr>
      <vt:lpstr>Office Theme</vt:lpstr>
      <vt:lpstr>E-322: Gas Sheet Viewscreen </vt:lpstr>
      <vt:lpstr>Science Goals</vt:lpstr>
      <vt:lpstr>Progress</vt:lpstr>
      <vt:lpstr>Gas Sheet Generation</vt:lpstr>
      <vt:lpstr>Ion Extraction Column - Design </vt:lpstr>
      <vt:lpstr>Ionization Dynamics - FACET II</vt:lpstr>
      <vt:lpstr>Profile Reconstruction</vt:lpstr>
      <vt:lpstr>Commissioning at UCLA </vt:lpstr>
      <vt:lpstr>Commissioning results (ongoing) </vt:lpstr>
      <vt:lpstr>Experimental timeline</vt:lpstr>
      <vt:lpstr>Experimental layout</vt:lpstr>
      <vt:lpstr>Potential future evolution beyond presented to PAC</vt:lpstr>
      <vt:lpstr>Desired Facility upgrades</vt:lpstr>
      <vt:lpstr>Collaboration</vt:lpstr>
      <vt:lpstr>Publications/Students</vt:lpstr>
      <vt:lpstr>PowerPoint Presentation</vt:lpstr>
      <vt:lpstr>Back up slides</vt:lpstr>
      <vt:lpstr>Gas Sheet Generation -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E-322: Gas Sheet Viewscreen </dc:title>
  <dc:creator>Gerard Andonian</dc:creator>
  <cp:lastModifiedBy>Gerard Andonian</cp:lastModifiedBy>
  <cp:revision>69</cp:revision>
  <dcterms:created xsi:type="dcterms:W3CDTF">2022-10-11T18:57:43Z</dcterms:created>
  <dcterms:modified xsi:type="dcterms:W3CDTF">2022-10-26T16:20:03Z</dcterms:modified>
</cp:coreProperties>
</file>